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4" r:id="rId5"/>
    <p:sldMasterId id="2147483807" r:id="rId6"/>
    <p:sldMasterId id="2147483847" r:id="rId7"/>
    <p:sldMasterId id="2147483865" r:id="rId8"/>
    <p:sldMasterId id="2147483906" r:id="rId9"/>
    <p:sldMasterId id="2147483964" r:id="rId10"/>
    <p:sldMasterId id="2147483986" r:id="rId11"/>
  </p:sldMasterIdLst>
  <p:notesMasterIdLst>
    <p:notesMasterId r:id="rId34"/>
  </p:notesMasterIdLst>
  <p:sldIdLst>
    <p:sldId id="256" r:id="rId12"/>
    <p:sldId id="407" r:id="rId13"/>
    <p:sldId id="431" r:id="rId14"/>
    <p:sldId id="2348" r:id="rId15"/>
    <p:sldId id="433" r:id="rId16"/>
    <p:sldId id="435" r:id="rId17"/>
    <p:sldId id="441" r:id="rId18"/>
    <p:sldId id="442" r:id="rId19"/>
    <p:sldId id="2365" r:id="rId20"/>
    <p:sldId id="412" r:id="rId21"/>
    <p:sldId id="399" r:id="rId22"/>
    <p:sldId id="2147479632" r:id="rId23"/>
    <p:sldId id="2147483543" r:id="rId24"/>
    <p:sldId id="301" r:id="rId25"/>
    <p:sldId id="2147479527" r:id="rId26"/>
    <p:sldId id="287" r:id="rId27"/>
    <p:sldId id="2147483644" r:id="rId28"/>
    <p:sldId id="2147479120" r:id="rId29"/>
    <p:sldId id="285" r:id="rId30"/>
    <p:sldId id="2147480054" r:id="rId31"/>
    <p:sldId id="2147483645" r:id="rId32"/>
    <p:sldId id="2147483541" r:id="rId33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Outfit" panose="020B0604020202020204" charset="0"/>
      <p:regular r:id="rId44"/>
      <p:bold r:id="rId45"/>
    </p:embeddedFont>
    <p:embeddedFont>
      <p:font typeface="Outfit Light" panose="020B0604020202020204" charset="0"/>
      <p:regular r:id="rId46"/>
    </p:embeddedFont>
    <p:embeddedFont>
      <p:font typeface="Outfit SemiBold" panose="020B0604020202020204" charset="0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B787D9A4-0BD8-44C7-9AA9-359B93EFCCCA}">
          <p14:sldIdLst>
            <p14:sldId id="256"/>
            <p14:sldId id="407"/>
            <p14:sldId id="431"/>
            <p14:sldId id="2348"/>
            <p14:sldId id="433"/>
            <p14:sldId id="435"/>
            <p14:sldId id="441"/>
            <p14:sldId id="442"/>
            <p14:sldId id="2365"/>
            <p14:sldId id="412"/>
            <p14:sldId id="399"/>
            <p14:sldId id="2147479632"/>
            <p14:sldId id="2147483543"/>
            <p14:sldId id="301"/>
            <p14:sldId id="2147479527"/>
            <p14:sldId id="287"/>
            <p14:sldId id="2147483644"/>
            <p14:sldId id="2147479120"/>
            <p14:sldId id="285"/>
            <p14:sldId id="2147480054"/>
            <p14:sldId id="2147483645"/>
            <p14:sldId id="2147483541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115C5C-DDBD-C875-3948-B378856E473E}" name="Ari Kurlin Niiniaho" initials="" userId="S::ari.kurlin-niiniaho@pirkanmaa.fi::08544bab-2e25-4397-92bd-2e34f69d7d58" providerId="AD"/>
  <p188:author id="{4976CE99-EC7B-8897-2B9A-06BBD2819263}" name="Milja Mansukoski" initials="MM" userId="S::milja.mansukoski@pirkanmaa.fi::22e714ab-aeae-46f9-a966-7bc688c09d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5A"/>
    <a:srgbClr val="FE9128"/>
    <a:srgbClr val="B7D4ED"/>
    <a:srgbClr val="000000"/>
    <a:srgbClr val="F3F5F4"/>
    <a:srgbClr val="FFEEE8"/>
    <a:srgbClr val="FFFFFF"/>
    <a:srgbClr val="B9B1AE"/>
    <a:srgbClr val="368D5A"/>
    <a:srgbClr val="E7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075803831607665"/>
          <c:y val="0.12175489604312462"/>
          <c:w val="0.47101970363940726"/>
          <c:h val="0.8126923605591379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Lisäisi</c:v>
                </c:pt>
              </c:strCache>
            </c:strRef>
          </c:tx>
          <c:spPr>
            <a:solidFill>
              <a:srgbClr val="75CFEB"/>
            </a:solidFill>
            <a:ln w="19050"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5CFEB"/>
              </a:solidFill>
              <a:ln w="19050">
                <a:noFill/>
              </a:ln>
            </c:spPr>
            <c:extLst>
              <c:ext xmlns:c16="http://schemas.microsoft.com/office/drawing/2014/chart" uri="{C3380CC4-5D6E-409C-BE32-E72D297353CC}">
                <c16:uniqueId val="{00000002-C55B-4928-854F-51A235789872}"/>
              </c:ext>
            </c:extLst>
          </c:dPt>
          <c:dPt>
            <c:idx val="1"/>
            <c:invertIfNegative val="0"/>
            <c:bubble3D val="0"/>
            <c:spPr>
              <a:solidFill>
                <a:srgbClr val="75CFEB"/>
              </a:solidFill>
              <a:ln w="19050">
                <a:noFill/>
              </a:ln>
            </c:spPr>
            <c:extLst>
              <c:ext xmlns:c16="http://schemas.microsoft.com/office/drawing/2014/chart" uri="{C3380CC4-5D6E-409C-BE32-E72D297353CC}">
                <c16:uniqueId val="{00000000-049E-447A-8AD8-9C7152AF4A03}"/>
              </c:ext>
            </c:extLst>
          </c:dPt>
          <c:dPt>
            <c:idx val="2"/>
            <c:invertIfNegative val="0"/>
            <c:bubble3D val="0"/>
            <c:spPr>
              <a:solidFill>
                <a:srgbClr val="75CFEB"/>
              </a:solidFill>
              <a:ln w="19050">
                <a:noFill/>
              </a:ln>
            </c:spPr>
            <c:extLst>
              <c:ext xmlns:c16="http://schemas.microsoft.com/office/drawing/2014/chart" uri="{C3380CC4-5D6E-409C-BE32-E72D297353CC}">
                <c16:uniqueId val="{00000001-049E-447A-8AD8-9C7152AF4A0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tx1"/>
                    </a:solidFill>
                    <a:latin typeface="+mj-lt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Taul1!$A$2:$A$4</c:f>
              <c:strCache>
                <c:ptCount val="3"/>
                <c:pt idx="0">
                  <c:v>Julkisia T&amp;K-tukia ja -verokannustimia lisätään pitkäjänteisesti ja merkittävästi vuoteen 2030.</c:v>
                </c:pt>
                <c:pt idx="1">
                  <c:v>T&amp;K-yhteistyötä korkeakoulujen/tutkimuslaitosten ja yritysten välillä helpotetaan.</c:v>
                </c:pt>
                <c:pt idx="2">
                  <c:v>T&amp;K-toimintaan tarvittavien osaajien saatavuutta parannetaan.</c:v>
                </c:pt>
              </c:strCache>
            </c:strRef>
          </c:cat>
          <c:val>
            <c:numRef>
              <c:f>Taul1!$B$2:$B$4</c:f>
              <c:numCache>
                <c:formatCode>General</c:formatCode>
                <c:ptCount val="3"/>
                <c:pt idx="0">
                  <c:v>79.850120000000004</c:v>
                </c:pt>
                <c:pt idx="1">
                  <c:v>66.944209999999998</c:v>
                </c:pt>
                <c:pt idx="2">
                  <c:v>48.87594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1C-411C-AC65-1D63E1CCC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286507040"/>
        <c:axId val="1286497248"/>
      </c:barChart>
      <c:catAx>
        <c:axId val="12865070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2000" b="0">
                <a:latin typeface="+mn-lt"/>
              </a:defRPr>
            </a:pPr>
            <a:endParaRPr lang="fi-FI"/>
          </a:p>
        </c:txPr>
        <c:crossAx val="1286497248"/>
        <c:crosses val="autoZero"/>
        <c:auto val="1"/>
        <c:lblAlgn val="ctr"/>
        <c:lblOffset val="100"/>
        <c:tickLblSkip val="1"/>
        <c:noMultiLvlLbl val="0"/>
      </c:catAx>
      <c:valAx>
        <c:axId val="1286497248"/>
        <c:scaling>
          <c:orientation val="minMax"/>
          <c:max val="100.01"/>
          <c:min val="0"/>
        </c:scaling>
        <c:delete val="0"/>
        <c:axPos val="t"/>
        <c:majorGridlines>
          <c:spPr>
            <a:ln w="12700">
              <a:solidFill>
                <a:schemeClr val="tx1"/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fi-FI" b="0"/>
                  <a:t>%</a:t>
                </a:r>
              </a:p>
            </c:rich>
          </c:tx>
          <c:layout>
            <c:manualLayout>
              <c:xMode val="edge"/>
              <c:yMode val="edge"/>
              <c:x val="0.95021500437445316"/>
              <c:y val="0.94542495278302408"/>
            </c:manualLayout>
          </c:layout>
          <c:overlay val="0"/>
        </c:title>
        <c:numFmt formatCode="General" sourceLinked="0"/>
        <c:majorTickMark val="none"/>
        <c:minorTickMark val="none"/>
        <c:tickLblPos val="high"/>
        <c:spPr>
          <a:ln>
            <a:noFill/>
          </a:ln>
        </c:spPr>
        <c:crossAx val="1286507040"/>
        <c:crosses val="autoZero"/>
        <c:crossBetween val="between"/>
        <c:majorUnit val="10"/>
        <c:minorUnit val="1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367ABA"/>
            </a:solidFill>
            <a:ln>
              <a:noFill/>
            </a:ln>
          </c:spPr>
          <c:dPt>
            <c:idx val="0"/>
            <c:bubble3D val="0"/>
            <c:spPr>
              <a:solidFill>
                <a:srgbClr val="75CFEB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AA-7447-BF5B-A5163F3791D4}"/>
              </c:ext>
            </c:extLst>
          </c:dPt>
          <c:dPt>
            <c:idx val="1"/>
            <c:bubble3D val="0"/>
            <c:spPr>
              <a:solidFill>
                <a:srgbClr val="D7F2F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AA-7447-BF5B-A5163F3791D4}"/>
              </c:ext>
            </c:extLst>
          </c:dPt>
          <c:val>
            <c:numRef>
              <c:f>'[Chart in Microsoft PowerPoint]Sheet1'!$A$1:$A$2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AA-7447-BF5B-A5163F379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32E32-900F-4307-9264-C0BD1A6697D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F8B877-F563-4C8B-8A56-52A6B831CA4B}">
      <dgm:prSet phldrT="[Text]"/>
      <dgm:spPr>
        <a:solidFill>
          <a:srgbClr val="002060"/>
        </a:solidFill>
      </dgm:spPr>
      <dgm:t>
        <a:bodyPr/>
        <a:lstStyle/>
        <a:p>
          <a:r>
            <a:rPr lang="en-US"/>
            <a:t>Continuous dialogue</a:t>
          </a:r>
        </a:p>
      </dgm:t>
    </dgm:pt>
    <dgm:pt modelId="{26F95774-68D0-4288-A736-C152098FBCCB}" type="parTrans" cxnId="{C9C18495-5B71-4124-BA8C-4692BB0B32D6}">
      <dgm:prSet/>
      <dgm:spPr/>
      <dgm:t>
        <a:bodyPr/>
        <a:lstStyle/>
        <a:p>
          <a:endParaRPr lang="en-US"/>
        </a:p>
      </dgm:t>
    </dgm:pt>
    <dgm:pt modelId="{7015E35F-D13E-4201-9F22-BEA14425E06B}" type="sibTrans" cxnId="{C9C18495-5B71-4124-BA8C-4692BB0B32D6}">
      <dgm:prSet/>
      <dgm:spPr/>
      <dgm:t>
        <a:bodyPr/>
        <a:lstStyle/>
        <a:p>
          <a:endParaRPr lang="en-US"/>
        </a:p>
      </dgm:t>
    </dgm:pt>
    <dgm:pt modelId="{96C6BA55-550C-446E-BD72-17C95A52B396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Simplification and capacity building </a:t>
          </a:r>
        </a:p>
      </dgm:t>
    </dgm:pt>
    <dgm:pt modelId="{B7C6781E-5277-4956-860F-CF9DB5F79C1E}" type="parTrans" cxnId="{9D746245-2950-4EFC-BEA4-361FD0DC5E02}">
      <dgm:prSet/>
      <dgm:spPr/>
      <dgm:t>
        <a:bodyPr/>
        <a:lstStyle/>
        <a:p>
          <a:endParaRPr lang="en-US"/>
        </a:p>
      </dgm:t>
    </dgm:pt>
    <dgm:pt modelId="{6FC7860A-2A6B-4320-955C-F33A0EA779D4}" type="sibTrans" cxnId="{9D746245-2950-4EFC-BEA4-361FD0DC5E02}">
      <dgm:prSet/>
      <dgm:spPr/>
      <dgm:t>
        <a:bodyPr/>
        <a:lstStyle/>
        <a:p>
          <a:endParaRPr lang="en-US"/>
        </a:p>
      </dgm:t>
    </dgm:pt>
    <dgm:pt modelId="{E567034A-26D9-492F-97D4-D1EC607B0019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Investments </a:t>
          </a:r>
        </a:p>
      </dgm:t>
    </dgm:pt>
    <dgm:pt modelId="{BCB0D957-04C5-48DE-B504-96022259D6AD}" type="parTrans" cxnId="{DC996ABC-56D5-41D7-887F-FA16BA3FA7F3}">
      <dgm:prSet/>
      <dgm:spPr/>
      <dgm:t>
        <a:bodyPr/>
        <a:lstStyle/>
        <a:p>
          <a:endParaRPr lang="en-US"/>
        </a:p>
      </dgm:t>
    </dgm:pt>
    <dgm:pt modelId="{77929EF5-568B-43E2-B6DE-3A8F53A02894}" type="sibTrans" cxnId="{DC996ABC-56D5-41D7-887F-FA16BA3FA7F3}">
      <dgm:prSet/>
      <dgm:spPr/>
      <dgm:t>
        <a:bodyPr/>
        <a:lstStyle/>
        <a:p>
          <a:endParaRPr lang="en-US"/>
        </a:p>
      </dgm:t>
    </dgm:pt>
    <dgm:pt modelId="{3C1EE55F-BCA1-4129-8D6E-88A42B300DFA}" type="pres">
      <dgm:prSet presAssocID="{BB632E32-900F-4307-9264-C0BD1A6697D9}" presName="Name0" presStyleCnt="0">
        <dgm:presLayoutVars>
          <dgm:chMax val="7"/>
          <dgm:chPref val="7"/>
          <dgm:dir/>
        </dgm:presLayoutVars>
      </dgm:prSet>
      <dgm:spPr/>
    </dgm:pt>
    <dgm:pt modelId="{271D1AD7-3155-4F4D-BA07-3FAD82AC1349}" type="pres">
      <dgm:prSet presAssocID="{BB632E32-900F-4307-9264-C0BD1A6697D9}" presName="Name1" presStyleCnt="0"/>
      <dgm:spPr/>
    </dgm:pt>
    <dgm:pt modelId="{A898D9B7-B710-4230-AD51-FD5839117FE4}" type="pres">
      <dgm:prSet presAssocID="{BB632E32-900F-4307-9264-C0BD1A6697D9}" presName="cycle" presStyleCnt="0"/>
      <dgm:spPr/>
    </dgm:pt>
    <dgm:pt modelId="{CCF5F7EE-7CB0-4A3D-AADB-9B3AFAFBF3D1}" type="pres">
      <dgm:prSet presAssocID="{BB632E32-900F-4307-9264-C0BD1A6697D9}" presName="srcNode" presStyleLbl="node1" presStyleIdx="0" presStyleCnt="3"/>
      <dgm:spPr/>
    </dgm:pt>
    <dgm:pt modelId="{919E7788-A830-47E7-8DE5-21FE0F8EC4BE}" type="pres">
      <dgm:prSet presAssocID="{BB632E32-900F-4307-9264-C0BD1A6697D9}" presName="conn" presStyleLbl="parChTrans1D2" presStyleIdx="0" presStyleCnt="1"/>
      <dgm:spPr/>
    </dgm:pt>
    <dgm:pt modelId="{F5B40E7E-A5A9-4E4E-9092-AF8E873FD6B1}" type="pres">
      <dgm:prSet presAssocID="{BB632E32-900F-4307-9264-C0BD1A6697D9}" presName="extraNode" presStyleLbl="node1" presStyleIdx="0" presStyleCnt="3"/>
      <dgm:spPr/>
    </dgm:pt>
    <dgm:pt modelId="{11EB73B7-6919-46EA-BE6D-0CC20B6B0722}" type="pres">
      <dgm:prSet presAssocID="{BB632E32-900F-4307-9264-C0BD1A6697D9}" presName="dstNode" presStyleLbl="node1" presStyleIdx="0" presStyleCnt="3"/>
      <dgm:spPr/>
    </dgm:pt>
    <dgm:pt modelId="{8B34B1D0-F983-488A-8A4B-32FDBE582A9B}" type="pres">
      <dgm:prSet presAssocID="{ADF8B877-F563-4C8B-8A56-52A6B831CA4B}" presName="text_1" presStyleLbl="node1" presStyleIdx="0" presStyleCnt="3" custLinFactNeighborX="-19" custLinFactNeighborY="7863">
        <dgm:presLayoutVars>
          <dgm:bulletEnabled val="1"/>
        </dgm:presLayoutVars>
      </dgm:prSet>
      <dgm:spPr/>
    </dgm:pt>
    <dgm:pt modelId="{C97A6CFE-1264-4C4E-A870-F147D1597D47}" type="pres">
      <dgm:prSet presAssocID="{ADF8B877-F563-4C8B-8A56-52A6B831CA4B}" presName="accent_1" presStyleCnt="0"/>
      <dgm:spPr/>
    </dgm:pt>
    <dgm:pt modelId="{6479CB16-77CD-4414-8025-9BF9090EB0E5}" type="pres">
      <dgm:prSet presAssocID="{ADF8B877-F563-4C8B-8A56-52A6B831CA4B}" presName="accentRepeatNode" presStyleLbl="solidFgAcc1" presStyleIdx="0" presStyleCnt="3"/>
      <dgm:spPr/>
    </dgm:pt>
    <dgm:pt modelId="{45AA32D6-A3C7-447B-8F0B-85615F56B067}" type="pres">
      <dgm:prSet presAssocID="{96C6BA55-550C-446E-BD72-17C95A52B396}" presName="text_2" presStyleLbl="node1" presStyleIdx="1" presStyleCnt="3">
        <dgm:presLayoutVars>
          <dgm:bulletEnabled val="1"/>
        </dgm:presLayoutVars>
      </dgm:prSet>
      <dgm:spPr/>
    </dgm:pt>
    <dgm:pt modelId="{BB203852-00B4-443D-B033-6E9322C0D518}" type="pres">
      <dgm:prSet presAssocID="{96C6BA55-550C-446E-BD72-17C95A52B396}" presName="accent_2" presStyleCnt="0"/>
      <dgm:spPr/>
    </dgm:pt>
    <dgm:pt modelId="{56DFBBED-35A0-420A-9F74-54FE02444E43}" type="pres">
      <dgm:prSet presAssocID="{96C6BA55-550C-446E-BD72-17C95A52B396}" presName="accentRepeatNode" presStyleLbl="solidFgAcc1" presStyleIdx="1" presStyleCnt="3"/>
      <dgm:spPr/>
    </dgm:pt>
    <dgm:pt modelId="{ACFEB156-25D6-4141-952E-B71CB759F1C0}" type="pres">
      <dgm:prSet presAssocID="{E567034A-26D9-492F-97D4-D1EC607B0019}" presName="text_3" presStyleLbl="node1" presStyleIdx="2" presStyleCnt="3" custLinFactNeighborX="932" custLinFactNeighborY="6096">
        <dgm:presLayoutVars>
          <dgm:bulletEnabled val="1"/>
        </dgm:presLayoutVars>
      </dgm:prSet>
      <dgm:spPr/>
    </dgm:pt>
    <dgm:pt modelId="{F9503E4B-0F5C-4143-AF79-34839354753C}" type="pres">
      <dgm:prSet presAssocID="{E567034A-26D9-492F-97D4-D1EC607B0019}" presName="accent_3" presStyleCnt="0"/>
      <dgm:spPr/>
    </dgm:pt>
    <dgm:pt modelId="{C591E4EF-CDA3-4DB6-8736-5D365F513E51}" type="pres">
      <dgm:prSet presAssocID="{E567034A-26D9-492F-97D4-D1EC607B0019}" presName="accentRepeatNode" presStyleLbl="solidFgAcc1" presStyleIdx="2" presStyleCnt="3"/>
      <dgm:spPr/>
    </dgm:pt>
  </dgm:ptLst>
  <dgm:cxnLst>
    <dgm:cxn modelId="{6CCF0F20-73F8-4313-8CB7-C52A03C8B524}" type="presOf" srcId="{96C6BA55-550C-446E-BD72-17C95A52B396}" destId="{45AA32D6-A3C7-447B-8F0B-85615F56B067}" srcOrd="0" destOrd="0" presId="urn:microsoft.com/office/officeart/2008/layout/VerticalCurvedList"/>
    <dgm:cxn modelId="{6985983D-5ADB-44E5-B933-C080097D42ED}" type="presOf" srcId="{E567034A-26D9-492F-97D4-D1EC607B0019}" destId="{ACFEB156-25D6-4141-952E-B71CB759F1C0}" srcOrd="0" destOrd="0" presId="urn:microsoft.com/office/officeart/2008/layout/VerticalCurvedList"/>
    <dgm:cxn modelId="{9D746245-2950-4EFC-BEA4-361FD0DC5E02}" srcId="{BB632E32-900F-4307-9264-C0BD1A6697D9}" destId="{96C6BA55-550C-446E-BD72-17C95A52B396}" srcOrd="1" destOrd="0" parTransId="{B7C6781E-5277-4956-860F-CF9DB5F79C1E}" sibTransId="{6FC7860A-2A6B-4320-955C-F33A0EA779D4}"/>
    <dgm:cxn modelId="{AD3AE17F-00AA-44AE-8B2F-2C385F62A90E}" type="presOf" srcId="{7015E35F-D13E-4201-9F22-BEA14425E06B}" destId="{919E7788-A830-47E7-8DE5-21FE0F8EC4BE}" srcOrd="0" destOrd="0" presId="urn:microsoft.com/office/officeart/2008/layout/VerticalCurvedList"/>
    <dgm:cxn modelId="{C9C18495-5B71-4124-BA8C-4692BB0B32D6}" srcId="{BB632E32-900F-4307-9264-C0BD1A6697D9}" destId="{ADF8B877-F563-4C8B-8A56-52A6B831CA4B}" srcOrd="0" destOrd="0" parTransId="{26F95774-68D0-4288-A736-C152098FBCCB}" sibTransId="{7015E35F-D13E-4201-9F22-BEA14425E06B}"/>
    <dgm:cxn modelId="{357230AA-F78C-49D6-81C6-D49F69926119}" type="presOf" srcId="{BB632E32-900F-4307-9264-C0BD1A6697D9}" destId="{3C1EE55F-BCA1-4129-8D6E-88A42B300DFA}" srcOrd="0" destOrd="0" presId="urn:microsoft.com/office/officeart/2008/layout/VerticalCurvedList"/>
    <dgm:cxn modelId="{DC996ABC-56D5-41D7-887F-FA16BA3FA7F3}" srcId="{BB632E32-900F-4307-9264-C0BD1A6697D9}" destId="{E567034A-26D9-492F-97D4-D1EC607B0019}" srcOrd="2" destOrd="0" parTransId="{BCB0D957-04C5-48DE-B504-96022259D6AD}" sibTransId="{77929EF5-568B-43E2-B6DE-3A8F53A02894}"/>
    <dgm:cxn modelId="{31C199D2-B9D6-41ED-9489-C6BE6CD825CC}" type="presOf" srcId="{ADF8B877-F563-4C8B-8A56-52A6B831CA4B}" destId="{8B34B1D0-F983-488A-8A4B-32FDBE582A9B}" srcOrd="0" destOrd="0" presId="urn:microsoft.com/office/officeart/2008/layout/VerticalCurvedList"/>
    <dgm:cxn modelId="{4051B07E-68CE-4217-9B74-5306B742CE44}" type="presParOf" srcId="{3C1EE55F-BCA1-4129-8D6E-88A42B300DFA}" destId="{271D1AD7-3155-4F4D-BA07-3FAD82AC1349}" srcOrd="0" destOrd="0" presId="urn:microsoft.com/office/officeart/2008/layout/VerticalCurvedList"/>
    <dgm:cxn modelId="{4F5D4799-1C4B-4D18-A23F-EB6C90FF5F74}" type="presParOf" srcId="{271D1AD7-3155-4F4D-BA07-3FAD82AC1349}" destId="{A898D9B7-B710-4230-AD51-FD5839117FE4}" srcOrd="0" destOrd="0" presId="urn:microsoft.com/office/officeart/2008/layout/VerticalCurvedList"/>
    <dgm:cxn modelId="{0A376503-1DC8-46E7-B071-F15BD14B93C6}" type="presParOf" srcId="{A898D9B7-B710-4230-AD51-FD5839117FE4}" destId="{CCF5F7EE-7CB0-4A3D-AADB-9B3AFAFBF3D1}" srcOrd="0" destOrd="0" presId="urn:microsoft.com/office/officeart/2008/layout/VerticalCurvedList"/>
    <dgm:cxn modelId="{012D5C05-EC2D-4198-8F18-F67D25CDEC0E}" type="presParOf" srcId="{A898D9B7-B710-4230-AD51-FD5839117FE4}" destId="{919E7788-A830-47E7-8DE5-21FE0F8EC4BE}" srcOrd="1" destOrd="0" presId="urn:microsoft.com/office/officeart/2008/layout/VerticalCurvedList"/>
    <dgm:cxn modelId="{EFFCF47D-6B3C-46E0-AFEC-FA34060D7B64}" type="presParOf" srcId="{A898D9B7-B710-4230-AD51-FD5839117FE4}" destId="{F5B40E7E-A5A9-4E4E-9092-AF8E873FD6B1}" srcOrd="2" destOrd="0" presId="urn:microsoft.com/office/officeart/2008/layout/VerticalCurvedList"/>
    <dgm:cxn modelId="{4833DE2E-4EF8-4D0A-9DCC-59988E623480}" type="presParOf" srcId="{A898D9B7-B710-4230-AD51-FD5839117FE4}" destId="{11EB73B7-6919-46EA-BE6D-0CC20B6B0722}" srcOrd="3" destOrd="0" presId="urn:microsoft.com/office/officeart/2008/layout/VerticalCurvedList"/>
    <dgm:cxn modelId="{DCE2F4F5-BA8A-4EA9-9F11-325FEEE92646}" type="presParOf" srcId="{271D1AD7-3155-4F4D-BA07-3FAD82AC1349}" destId="{8B34B1D0-F983-488A-8A4B-32FDBE582A9B}" srcOrd="1" destOrd="0" presId="urn:microsoft.com/office/officeart/2008/layout/VerticalCurvedList"/>
    <dgm:cxn modelId="{92A83CF4-B29B-49A7-87C1-844806131A63}" type="presParOf" srcId="{271D1AD7-3155-4F4D-BA07-3FAD82AC1349}" destId="{C97A6CFE-1264-4C4E-A870-F147D1597D47}" srcOrd="2" destOrd="0" presId="urn:microsoft.com/office/officeart/2008/layout/VerticalCurvedList"/>
    <dgm:cxn modelId="{AA27155F-6E02-4756-B063-74515B0E618E}" type="presParOf" srcId="{C97A6CFE-1264-4C4E-A870-F147D1597D47}" destId="{6479CB16-77CD-4414-8025-9BF9090EB0E5}" srcOrd="0" destOrd="0" presId="urn:microsoft.com/office/officeart/2008/layout/VerticalCurvedList"/>
    <dgm:cxn modelId="{A0C9F8B9-E67A-498B-805E-2B1D9BEF5DD3}" type="presParOf" srcId="{271D1AD7-3155-4F4D-BA07-3FAD82AC1349}" destId="{45AA32D6-A3C7-447B-8F0B-85615F56B067}" srcOrd="3" destOrd="0" presId="urn:microsoft.com/office/officeart/2008/layout/VerticalCurvedList"/>
    <dgm:cxn modelId="{0AA456C9-C665-47EE-8656-5114FC2BDCFF}" type="presParOf" srcId="{271D1AD7-3155-4F4D-BA07-3FAD82AC1349}" destId="{BB203852-00B4-443D-B033-6E9322C0D518}" srcOrd="4" destOrd="0" presId="urn:microsoft.com/office/officeart/2008/layout/VerticalCurvedList"/>
    <dgm:cxn modelId="{0CF51E7E-5811-43B0-A17E-96D8E8B72FC5}" type="presParOf" srcId="{BB203852-00B4-443D-B033-6E9322C0D518}" destId="{56DFBBED-35A0-420A-9F74-54FE02444E43}" srcOrd="0" destOrd="0" presId="urn:microsoft.com/office/officeart/2008/layout/VerticalCurvedList"/>
    <dgm:cxn modelId="{8F732AD9-B5F7-45E6-827E-9F3808DFCB7D}" type="presParOf" srcId="{271D1AD7-3155-4F4D-BA07-3FAD82AC1349}" destId="{ACFEB156-25D6-4141-952E-B71CB759F1C0}" srcOrd="5" destOrd="0" presId="urn:microsoft.com/office/officeart/2008/layout/VerticalCurvedList"/>
    <dgm:cxn modelId="{A521D9E3-BBBD-44B9-8B09-70256E506B58}" type="presParOf" srcId="{271D1AD7-3155-4F4D-BA07-3FAD82AC1349}" destId="{F9503E4B-0F5C-4143-AF79-34839354753C}" srcOrd="6" destOrd="0" presId="urn:microsoft.com/office/officeart/2008/layout/VerticalCurvedList"/>
    <dgm:cxn modelId="{9D8F2E45-8B2C-460F-8FB0-64022BFBF959}" type="presParOf" srcId="{F9503E4B-0F5C-4143-AF79-34839354753C}" destId="{C591E4EF-CDA3-4DB6-8736-5D365F513E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F66904-BB8E-5E41-90AA-77B32A152B70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31CE19E0-B9C5-564E-8761-0CF4EEE81B46}">
      <dgm:prSet phldrT="[Teksti]" phldr="0" custT="1"/>
      <dgm:spPr>
        <a:solidFill>
          <a:srgbClr val="FBD1DC"/>
        </a:solidFill>
      </dgm:spPr>
      <dgm:t>
        <a:bodyPr/>
        <a:lstStyle/>
        <a:p>
          <a:r>
            <a:rPr lang="en-US" sz="1200" err="1">
              <a:solidFill>
                <a:schemeClr val="tx1"/>
              </a:solidFill>
            </a:rPr>
            <a:t>Synteesit</a:t>
          </a:r>
          <a:r>
            <a:rPr lang="en-US" sz="1200">
              <a:solidFill>
                <a:schemeClr val="tx1"/>
              </a:solidFill>
            </a:rPr>
            <a:t>             2-3/2024</a:t>
          </a:r>
          <a:endParaRPr lang="fi-FI" sz="1200">
            <a:solidFill>
              <a:schemeClr val="tx1"/>
            </a:solidFill>
          </a:endParaRPr>
        </a:p>
      </dgm:t>
    </dgm:pt>
    <dgm:pt modelId="{4CEEDA3A-8E9F-714A-A0E8-479C55D35679}" type="parTrans" cxnId="{9AB59C8D-564E-5141-996A-1A16B673A267}">
      <dgm:prSet/>
      <dgm:spPr/>
      <dgm:t>
        <a:bodyPr/>
        <a:lstStyle/>
        <a:p>
          <a:endParaRPr lang="fi-FI" sz="800"/>
        </a:p>
      </dgm:t>
    </dgm:pt>
    <dgm:pt modelId="{8FA1BDC6-ABE2-6147-B38C-F4E86019D145}" type="sibTrans" cxnId="{9AB59C8D-564E-5141-996A-1A16B673A267}">
      <dgm:prSet/>
      <dgm:spPr/>
      <dgm:t>
        <a:bodyPr/>
        <a:lstStyle/>
        <a:p>
          <a:endParaRPr lang="fi-FI" sz="800"/>
        </a:p>
      </dgm:t>
    </dgm:pt>
    <dgm:pt modelId="{B727F136-7E58-4D40-AC4A-D08CB2F2DF6F}">
      <dgm:prSet phldrT="[Teksti]" phldr="0" custT="1"/>
      <dgm:spPr/>
      <dgm:t>
        <a:bodyPr/>
        <a:lstStyle/>
        <a:p>
          <a:r>
            <a:rPr lang="en-US" sz="1200" err="1"/>
            <a:t>Simulaatio</a:t>
          </a:r>
          <a:r>
            <a:rPr lang="en-US" sz="1200"/>
            <a:t> </a:t>
          </a:r>
          <a:r>
            <a:rPr lang="en-US" sz="1200" err="1"/>
            <a:t>strategisista</a:t>
          </a:r>
          <a:r>
            <a:rPr lang="en-US" sz="1200"/>
            <a:t> </a:t>
          </a:r>
          <a:r>
            <a:rPr lang="en-US" sz="1200" err="1"/>
            <a:t>valinnoista</a:t>
          </a:r>
          <a:endParaRPr lang="fi-FI" sz="1200"/>
        </a:p>
      </dgm:t>
    </dgm:pt>
    <dgm:pt modelId="{C709F4BD-41A3-8448-885E-C57E946AC686}" type="parTrans" cxnId="{1C951A0A-4688-0B4A-9077-3F7941F6684F}">
      <dgm:prSet/>
      <dgm:spPr/>
      <dgm:t>
        <a:bodyPr/>
        <a:lstStyle/>
        <a:p>
          <a:endParaRPr lang="fi-FI" sz="800"/>
        </a:p>
      </dgm:t>
    </dgm:pt>
    <dgm:pt modelId="{032A166E-B82C-304C-94FB-C2D5E32B8A31}" type="sibTrans" cxnId="{1C951A0A-4688-0B4A-9077-3F7941F6684F}">
      <dgm:prSet/>
      <dgm:spPr/>
      <dgm:t>
        <a:bodyPr/>
        <a:lstStyle/>
        <a:p>
          <a:endParaRPr lang="fi-FI" sz="800"/>
        </a:p>
      </dgm:t>
    </dgm:pt>
    <dgm:pt modelId="{D3BC31E6-D8D1-B24D-96F0-2A888821E0CE}">
      <dgm:prSet phldrT="[Teksti]" phldr="0" custT="1"/>
      <dgm:spPr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r>
            <a:rPr lang="en-US" sz="1200" kern="1200" err="1">
              <a:solidFill>
                <a:srgbClr val="000000"/>
              </a:solidFill>
              <a:latin typeface="Georgia"/>
              <a:ea typeface="+mn-ea"/>
              <a:cs typeface="+mn-cs"/>
            </a:rPr>
            <a:t>Yritystutkimus</a:t>
          </a:r>
          <a:r>
            <a:rPr lang="en-US" sz="1200" kern="1200">
              <a:solidFill>
                <a:schemeClr val="tx1"/>
              </a:solidFill>
            </a:rPr>
            <a:t> </a:t>
          </a:r>
          <a:r>
            <a:rPr lang="en-US" sz="1100" kern="1200">
              <a:solidFill>
                <a:schemeClr val="tx1"/>
              </a:solidFill>
            </a:rPr>
            <a:t>8/2024</a:t>
          </a:r>
          <a:endParaRPr lang="fi-FI" sz="1200" kern="1200">
            <a:solidFill>
              <a:schemeClr val="tx1"/>
            </a:solidFill>
          </a:endParaRPr>
        </a:p>
      </dgm:t>
    </dgm:pt>
    <dgm:pt modelId="{7AB4660F-D588-1442-97EC-24B6796529FA}" type="parTrans" cxnId="{101ED0BA-F140-4D42-91D9-B7D7B05EEF94}">
      <dgm:prSet/>
      <dgm:spPr/>
      <dgm:t>
        <a:bodyPr/>
        <a:lstStyle/>
        <a:p>
          <a:endParaRPr lang="fi-FI" sz="800"/>
        </a:p>
      </dgm:t>
    </dgm:pt>
    <dgm:pt modelId="{66B0F135-9610-DC45-A92C-7D653A5DE265}" type="sibTrans" cxnId="{101ED0BA-F140-4D42-91D9-B7D7B05EEF94}">
      <dgm:prSet/>
      <dgm:spPr/>
      <dgm:t>
        <a:bodyPr/>
        <a:lstStyle/>
        <a:p>
          <a:endParaRPr lang="fi-FI" sz="800"/>
        </a:p>
      </dgm:t>
    </dgm:pt>
    <dgm:pt modelId="{4DA8A470-96B8-3F4E-B919-2AD4E8402D62}">
      <dgm:prSet phldrT="[Teksti]" phldr="0" custT="1"/>
      <dgm:spPr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r>
            <a:rPr lang="en-US" sz="1200" err="1">
              <a:solidFill>
                <a:schemeClr val="tx1"/>
              </a:solidFill>
            </a:rPr>
            <a:t>Kv</a:t>
          </a:r>
          <a:r>
            <a:rPr lang="en-US" sz="1200">
              <a:solidFill>
                <a:schemeClr val="tx1"/>
              </a:solidFill>
            </a:rPr>
            <a:t>-benchmark 11/2024</a:t>
          </a:r>
          <a:endParaRPr lang="fi-FI" sz="1200">
            <a:solidFill>
              <a:schemeClr val="tx1"/>
            </a:solidFill>
          </a:endParaRPr>
        </a:p>
      </dgm:t>
    </dgm:pt>
    <dgm:pt modelId="{825FE309-E471-0646-9088-568B5FA25C0C}" type="parTrans" cxnId="{40A07EF8-CE1D-C945-AD2B-D4B4FB91324A}">
      <dgm:prSet/>
      <dgm:spPr/>
      <dgm:t>
        <a:bodyPr/>
        <a:lstStyle/>
        <a:p>
          <a:endParaRPr lang="fi-FI" sz="800"/>
        </a:p>
      </dgm:t>
    </dgm:pt>
    <dgm:pt modelId="{E7F09F06-0FFE-2B48-9522-517FD4EE8209}" type="sibTrans" cxnId="{40A07EF8-CE1D-C945-AD2B-D4B4FB91324A}">
      <dgm:prSet/>
      <dgm:spPr/>
      <dgm:t>
        <a:bodyPr/>
        <a:lstStyle/>
        <a:p>
          <a:endParaRPr lang="fi-FI" sz="800"/>
        </a:p>
      </dgm:t>
    </dgm:pt>
    <dgm:pt modelId="{FEA98E02-D6A2-2F44-A456-5F7D52E6E9BC}">
      <dgm:prSet phldrT="[Teksti]" phldr="0" custT="1"/>
      <dgm:spPr/>
      <dgm:t>
        <a:bodyPr/>
        <a:lstStyle/>
        <a:p>
          <a:r>
            <a:rPr lang="en-US" sz="1200" err="1"/>
            <a:t>Strategisten</a:t>
          </a:r>
          <a:r>
            <a:rPr lang="en-US" sz="1200"/>
            <a:t> </a:t>
          </a:r>
          <a:r>
            <a:rPr lang="en-US" sz="1200" err="1"/>
            <a:t>valintojen</a:t>
          </a:r>
          <a:r>
            <a:rPr lang="en-US" sz="1200"/>
            <a:t> </a:t>
          </a:r>
          <a:r>
            <a:rPr lang="en-US" sz="1200" err="1"/>
            <a:t>prosessien</a:t>
          </a:r>
          <a:r>
            <a:rPr lang="en-US" sz="1200"/>
            <a:t> </a:t>
          </a:r>
          <a:r>
            <a:rPr lang="en-US" sz="1200" err="1"/>
            <a:t>vertailu</a:t>
          </a:r>
          <a:endParaRPr lang="fi-FI" sz="1200"/>
        </a:p>
      </dgm:t>
    </dgm:pt>
    <dgm:pt modelId="{0414BA64-ABA7-CA42-8352-D6281D479025}" type="parTrans" cxnId="{A8F59B30-D86C-9742-ADEB-20B1E5B4F1C7}">
      <dgm:prSet/>
      <dgm:spPr/>
      <dgm:t>
        <a:bodyPr/>
        <a:lstStyle/>
        <a:p>
          <a:endParaRPr lang="fi-FI" sz="800"/>
        </a:p>
      </dgm:t>
    </dgm:pt>
    <dgm:pt modelId="{7D884BC5-7157-6F46-91FA-F48323BCC714}" type="sibTrans" cxnId="{A8F59B30-D86C-9742-ADEB-20B1E5B4F1C7}">
      <dgm:prSet/>
      <dgm:spPr/>
      <dgm:t>
        <a:bodyPr/>
        <a:lstStyle/>
        <a:p>
          <a:endParaRPr lang="fi-FI" sz="800"/>
        </a:p>
      </dgm:t>
    </dgm:pt>
    <dgm:pt modelId="{0465D794-9009-5245-A6A1-76A86F3BA22F}">
      <dgm:prSet phldrT="[Teksti]" phldr="0" custT="1"/>
      <dgm:spPr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r>
            <a:rPr lang="en-US" sz="1200" err="1">
              <a:solidFill>
                <a:schemeClr val="tx1"/>
              </a:solidFill>
            </a:rPr>
            <a:t>Opintomatka</a:t>
          </a:r>
          <a:r>
            <a:rPr lang="en-US" sz="1200">
              <a:solidFill>
                <a:schemeClr val="tx1"/>
              </a:solidFill>
            </a:rPr>
            <a:t> 12/2024 ja </a:t>
          </a:r>
          <a:r>
            <a:rPr lang="en-US" sz="1200" err="1">
              <a:solidFill>
                <a:schemeClr val="tx1"/>
              </a:solidFill>
            </a:rPr>
            <a:t>raportti</a:t>
          </a:r>
          <a:r>
            <a:rPr lang="en-US" sz="1200">
              <a:solidFill>
                <a:schemeClr val="tx1"/>
              </a:solidFill>
            </a:rPr>
            <a:t> 5/2025</a:t>
          </a:r>
          <a:endParaRPr lang="fi-FI" sz="1200">
            <a:solidFill>
              <a:schemeClr val="tx1"/>
            </a:solidFill>
          </a:endParaRPr>
        </a:p>
      </dgm:t>
    </dgm:pt>
    <dgm:pt modelId="{52578849-B31B-5547-8244-8BBF000E4471}" type="parTrans" cxnId="{7ABCDC91-F72B-7B4C-87F5-A07D6DEDB096}">
      <dgm:prSet/>
      <dgm:spPr/>
      <dgm:t>
        <a:bodyPr/>
        <a:lstStyle/>
        <a:p>
          <a:endParaRPr lang="fi-FI" sz="800"/>
        </a:p>
      </dgm:t>
    </dgm:pt>
    <dgm:pt modelId="{71439C27-4086-7445-B3D1-BAE2976656F7}" type="sibTrans" cxnId="{7ABCDC91-F72B-7B4C-87F5-A07D6DEDB096}">
      <dgm:prSet/>
      <dgm:spPr/>
      <dgm:t>
        <a:bodyPr/>
        <a:lstStyle/>
        <a:p>
          <a:endParaRPr lang="fi-FI" sz="800"/>
        </a:p>
      </dgm:t>
    </dgm:pt>
    <dgm:pt modelId="{A47FC998-4979-1D46-993B-D21257C455E9}">
      <dgm:prSet phldrT="[Teksti]" phldr="0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sz="1200" err="1"/>
            <a:t>Alankomaiden</a:t>
          </a:r>
          <a:r>
            <a:rPr lang="en-US" sz="1200"/>
            <a:t> TKI-</a:t>
          </a:r>
          <a:r>
            <a:rPr lang="en-US" sz="1200" err="1"/>
            <a:t>järjestelmään</a:t>
          </a:r>
          <a:r>
            <a:rPr lang="en-US" sz="1200"/>
            <a:t> </a:t>
          </a:r>
          <a:r>
            <a:rPr lang="en-US" sz="1200" err="1"/>
            <a:t>tutustuminen</a:t>
          </a:r>
          <a:endParaRPr lang="fi-FI" sz="1400"/>
        </a:p>
      </dgm:t>
    </dgm:pt>
    <dgm:pt modelId="{36FAA0AF-A8DC-1542-8B16-240C4BD68DED}" type="parTrans" cxnId="{50FCB661-0ACF-474F-BD5D-B84B62308F1B}">
      <dgm:prSet/>
      <dgm:spPr/>
      <dgm:t>
        <a:bodyPr/>
        <a:lstStyle/>
        <a:p>
          <a:endParaRPr lang="fi-FI" sz="800"/>
        </a:p>
      </dgm:t>
    </dgm:pt>
    <dgm:pt modelId="{C124B194-A759-6B48-86D4-9EC4A20A0E9A}" type="sibTrans" cxnId="{50FCB661-0ACF-474F-BD5D-B84B62308F1B}">
      <dgm:prSet/>
      <dgm:spPr/>
      <dgm:t>
        <a:bodyPr/>
        <a:lstStyle/>
        <a:p>
          <a:endParaRPr lang="fi-FI" sz="800"/>
        </a:p>
      </dgm:t>
    </dgm:pt>
    <dgm:pt modelId="{5F141DDC-5582-3841-9FCA-7BBDD6D549FE}">
      <dgm:prSet phldrT="[Teksti]" phldr="0" custT="1"/>
      <dgm:spPr/>
      <dgm:t>
        <a:bodyPr/>
        <a:lstStyle/>
        <a:p>
          <a:pPr marL="114300" lvl="1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i-FI" sz="1200"/>
        </a:p>
      </dgm:t>
    </dgm:pt>
    <dgm:pt modelId="{35312C18-9DF4-A14D-B7AF-9C5439A7394C}" type="parTrans" cxnId="{018B2F2B-61EC-A84C-B7C6-C08179144921}">
      <dgm:prSet/>
      <dgm:spPr/>
      <dgm:t>
        <a:bodyPr/>
        <a:lstStyle/>
        <a:p>
          <a:endParaRPr lang="fi-FI" sz="800"/>
        </a:p>
      </dgm:t>
    </dgm:pt>
    <dgm:pt modelId="{5C03CD4C-FE91-614B-9770-282F92BEB085}" type="sibTrans" cxnId="{018B2F2B-61EC-A84C-B7C6-C08179144921}">
      <dgm:prSet/>
      <dgm:spPr/>
      <dgm:t>
        <a:bodyPr/>
        <a:lstStyle/>
        <a:p>
          <a:endParaRPr lang="fi-FI" sz="800"/>
        </a:p>
      </dgm:t>
    </dgm:pt>
    <dgm:pt modelId="{26AA0160-9E79-49DD-8BDE-68660276388D}">
      <dgm:prSet custT="1"/>
      <dgm:spPr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r>
            <a:rPr lang="en-US" sz="1200" b="1" err="1">
              <a:solidFill>
                <a:schemeClr val="tx1"/>
              </a:solidFill>
            </a:rPr>
            <a:t>Innokaupunki-yhteistyö</a:t>
          </a:r>
          <a:r>
            <a:rPr lang="en-US" sz="1200" b="1">
              <a:solidFill>
                <a:schemeClr val="tx1"/>
              </a:solidFill>
            </a:rPr>
            <a:t> 12/2024</a:t>
          </a:r>
          <a:endParaRPr lang="fi-FI" sz="1200" b="1">
            <a:solidFill>
              <a:schemeClr val="tx1"/>
            </a:solidFill>
          </a:endParaRPr>
        </a:p>
      </dgm:t>
    </dgm:pt>
    <dgm:pt modelId="{798F24E9-3DB5-4909-8969-9B9A40539204}" type="parTrans" cxnId="{8A9FC968-0F70-D943-9521-42797A4DC421}">
      <dgm:prSet/>
      <dgm:spPr/>
      <dgm:t>
        <a:bodyPr/>
        <a:lstStyle/>
        <a:p>
          <a:endParaRPr lang="fi-FI"/>
        </a:p>
      </dgm:t>
    </dgm:pt>
    <dgm:pt modelId="{84171273-BB10-4AF6-8507-B670ACBE52FF}" type="sibTrans" cxnId="{8A9FC968-0F70-D943-9521-42797A4DC421}">
      <dgm:prSet/>
      <dgm:spPr/>
      <dgm:t>
        <a:bodyPr/>
        <a:lstStyle/>
        <a:p>
          <a:endParaRPr lang="fi-FI"/>
        </a:p>
      </dgm:t>
    </dgm:pt>
    <dgm:pt modelId="{5839FE9B-2D67-46AE-A3A9-A3A300C8F65E}">
      <dgm:prSet phldr="0" custT="1"/>
      <dgm:spPr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solidFill>
                <a:srgbClr val="000000"/>
              </a:solidFill>
              <a:latin typeface="Georgia"/>
              <a:ea typeface="+mn-ea"/>
              <a:cs typeface="+mn-cs"/>
            </a:rPr>
            <a:t>15 TKI-näkymää 12/2025</a:t>
          </a:r>
        </a:p>
      </dgm:t>
    </dgm:pt>
    <dgm:pt modelId="{55C1782B-272E-4E84-9804-67EBBA4E9A9F}" type="parTrans" cxnId="{0F382588-FDDE-714A-91BC-3AF06CB4C4F4}">
      <dgm:prSet/>
      <dgm:spPr/>
      <dgm:t>
        <a:bodyPr/>
        <a:lstStyle/>
        <a:p>
          <a:endParaRPr lang="fi-FI" sz="1100"/>
        </a:p>
      </dgm:t>
    </dgm:pt>
    <dgm:pt modelId="{31791044-E12C-4608-90E4-A29479A8EDA8}" type="sibTrans" cxnId="{0F382588-FDDE-714A-91BC-3AF06CB4C4F4}">
      <dgm:prSet/>
      <dgm:spPr/>
      <dgm:t>
        <a:bodyPr/>
        <a:lstStyle/>
        <a:p>
          <a:endParaRPr lang="fi-FI" sz="1100"/>
        </a:p>
      </dgm:t>
    </dgm:pt>
    <dgm:pt modelId="{F0EB4728-2ABA-43F3-85E3-51EC3A388812}">
      <dgm:prSet custT="1"/>
      <dgm:spPr/>
      <dgm:t>
        <a:bodyPr/>
        <a:lstStyle/>
        <a:p>
          <a:r>
            <a:rPr lang="en-US" sz="1200"/>
            <a:t>1200 </a:t>
          </a:r>
          <a:r>
            <a:rPr lang="en-US" sz="1200" err="1"/>
            <a:t>yritys-päättäjän</a:t>
          </a:r>
          <a:r>
            <a:rPr lang="en-US" sz="1200"/>
            <a:t> </a:t>
          </a:r>
          <a:r>
            <a:rPr lang="en-US" sz="1200" err="1"/>
            <a:t>haastattelu</a:t>
          </a:r>
          <a:endParaRPr lang="fi-FI" sz="1200"/>
        </a:p>
      </dgm:t>
    </dgm:pt>
    <dgm:pt modelId="{8CD8CF9D-5357-49EA-8CA5-B28ECBBAECBD}" type="parTrans" cxnId="{0D080C0A-0112-467B-A43C-61A0601C19DC}">
      <dgm:prSet/>
      <dgm:spPr/>
      <dgm:t>
        <a:bodyPr/>
        <a:lstStyle/>
        <a:p>
          <a:endParaRPr lang="fi-FI"/>
        </a:p>
      </dgm:t>
    </dgm:pt>
    <dgm:pt modelId="{87051B48-BC69-4353-8CC4-677EED853EBD}" type="sibTrans" cxnId="{0D080C0A-0112-467B-A43C-61A0601C19DC}">
      <dgm:prSet/>
      <dgm:spPr/>
      <dgm:t>
        <a:bodyPr/>
        <a:lstStyle/>
        <a:p>
          <a:endParaRPr lang="fi-FI"/>
        </a:p>
      </dgm:t>
    </dgm:pt>
    <dgm:pt modelId="{B1603EA5-70F3-4B68-8BD0-F47F3ABE923B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200" err="1"/>
            <a:t>Ekosysteemi-sopimukset</a:t>
          </a:r>
          <a:r>
            <a:rPr lang="en-US" sz="1200"/>
            <a:t> </a:t>
          </a:r>
          <a:r>
            <a:rPr lang="en-US" sz="1200" err="1"/>
            <a:t>yhteistyön</a:t>
          </a:r>
          <a:r>
            <a:rPr lang="en-US" sz="1200"/>
            <a:t> </a:t>
          </a:r>
          <a:r>
            <a:rPr lang="en-US" sz="1200" err="1"/>
            <a:t>alustoina</a:t>
          </a:r>
          <a:r>
            <a:rPr lang="en-US" sz="1200"/>
            <a:t>  </a:t>
          </a:r>
          <a:endParaRPr lang="fi-FI" sz="1200"/>
        </a:p>
      </dgm:t>
    </dgm:pt>
    <dgm:pt modelId="{FF1483BF-599C-42E2-B1F2-D3C39A3CE9ED}" type="parTrans" cxnId="{158CCB91-A8E2-4108-A92D-EB8BE32E5414}">
      <dgm:prSet/>
      <dgm:spPr/>
      <dgm:t>
        <a:bodyPr/>
        <a:lstStyle/>
        <a:p>
          <a:endParaRPr lang="fi-FI"/>
        </a:p>
      </dgm:t>
    </dgm:pt>
    <dgm:pt modelId="{943061E8-0C6E-4967-A946-1329CE37537B}" type="sibTrans" cxnId="{158CCB91-A8E2-4108-A92D-EB8BE32E5414}">
      <dgm:prSet/>
      <dgm:spPr/>
      <dgm:t>
        <a:bodyPr/>
        <a:lstStyle/>
        <a:p>
          <a:endParaRPr lang="fi-FI"/>
        </a:p>
      </dgm:t>
    </dgm:pt>
    <dgm:pt modelId="{355CFDE8-4619-5349-B0AC-975C9A9477CA}">
      <dgm:prSet phldrT="[Teksti]" phldr="0"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fi-FI" sz="1400"/>
        </a:p>
        <a:p>
          <a:pPr marL="114300" lvl="1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i-FI" sz="1400"/>
        </a:p>
      </dgm:t>
    </dgm:pt>
    <dgm:pt modelId="{30DED968-07A2-0F41-BD82-B7544B9D53C1}" type="sibTrans" cxnId="{33A7BF99-8EEE-F64B-AB07-12608F43CD23}">
      <dgm:prSet/>
      <dgm:spPr/>
      <dgm:t>
        <a:bodyPr/>
        <a:lstStyle/>
        <a:p>
          <a:endParaRPr lang="fi-FI"/>
        </a:p>
      </dgm:t>
    </dgm:pt>
    <dgm:pt modelId="{A3305E03-88C7-0343-B269-D892CE66399C}" type="parTrans" cxnId="{33A7BF99-8EEE-F64B-AB07-12608F43CD23}">
      <dgm:prSet/>
      <dgm:spPr/>
      <dgm:t>
        <a:bodyPr/>
        <a:lstStyle/>
        <a:p>
          <a:endParaRPr lang="fi-FI"/>
        </a:p>
      </dgm:t>
    </dgm:pt>
    <dgm:pt modelId="{14BBC937-E498-3C4A-A133-1EBFD9AB7F63}" type="pres">
      <dgm:prSet presAssocID="{99F66904-BB8E-5E41-90AA-77B32A152B70}" presName="Name0" presStyleCnt="0">
        <dgm:presLayoutVars>
          <dgm:dir/>
          <dgm:animLvl val="lvl"/>
          <dgm:resizeHandles val="exact"/>
        </dgm:presLayoutVars>
      </dgm:prSet>
      <dgm:spPr/>
    </dgm:pt>
    <dgm:pt modelId="{8DBB1046-6141-0747-A370-B66483B8CBD8}" type="pres">
      <dgm:prSet presAssocID="{99F66904-BB8E-5E41-90AA-77B32A152B70}" presName="tSp" presStyleCnt="0"/>
      <dgm:spPr/>
    </dgm:pt>
    <dgm:pt modelId="{B7078AC9-A096-2249-B320-A1A32AA92D6B}" type="pres">
      <dgm:prSet presAssocID="{99F66904-BB8E-5E41-90AA-77B32A152B70}" presName="bSp" presStyleCnt="0"/>
      <dgm:spPr/>
    </dgm:pt>
    <dgm:pt modelId="{8A19DFF5-E0B5-CF4E-9189-87AE3A5942FA}" type="pres">
      <dgm:prSet presAssocID="{99F66904-BB8E-5E41-90AA-77B32A152B70}" presName="process" presStyleCnt="0"/>
      <dgm:spPr/>
    </dgm:pt>
    <dgm:pt modelId="{F4F9DF9A-1B10-6846-86EB-F6262C284CEB}" type="pres">
      <dgm:prSet presAssocID="{31CE19E0-B9C5-564E-8761-0CF4EEE81B46}" presName="composite1" presStyleCnt="0"/>
      <dgm:spPr/>
    </dgm:pt>
    <dgm:pt modelId="{CE1F8DF1-78BF-1340-A4A0-0C2B097F31FD}" type="pres">
      <dgm:prSet presAssocID="{31CE19E0-B9C5-564E-8761-0CF4EEE81B46}" presName="dummyNode1" presStyleLbl="node1" presStyleIdx="0" presStyleCnt="6"/>
      <dgm:spPr/>
    </dgm:pt>
    <dgm:pt modelId="{2E647897-93D9-6747-9222-4A384E70C770}" type="pres">
      <dgm:prSet presAssocID="{31CE19E0-B9C5-564E-8761-0CF4EEE81B46}" presName="childNode1" presStyleLbl="bgAcc1" presStyleIdx="0" presStyleCnt="6">
        <dgm:presLayoutVars>
          <dgm:bulletEnabled val="1"/>
        </dgm:presLayoutVars>
      </dgm:prSet>
      <dgm:spPr/>
    </dgm:pt>
    <dgm:pt modelId="{F686682F-77C2-B943-8BBC-7CDB3E659FE9}" type="pres">
      <dgm:prSet presAssocID="{31CE19E0-B9C5-564E-8761-0CF4EEE81B46}" presName="childNode1tx" presStyleLbl="bgAcc1" presStyleIdx="0" presStyleCnt="6">
        <dgm:presLayoutVars>
          <dgm:bulletEnabled val="1"/>
        </dgm:presLayoutVars>
      </dgm:prSet>
      <dgm:spPr/>
    </dgm:pt>
    <dgm:pt modelId="{8D112B24-67D1-1441-93A3-3C57EAF4D197}" type="pres">
      <dgm:prSet presAssocID="{31CE19E0-B9C5-564E-8761-0CF4EEE81B46}" presName="parentNode1" presStyleLbl="node1" presStyleIdx="0" presStyleCnt="6">
        <dgm:presLayoutVars>
          <dgm:chMax val="1"/>
          <dgm:bulletEnabled val="1"/>
        </dgm:presLayoutVars>
      </dgm:prSet>
      <dgm:spPr/>
    </dgm:pt>
    <dgm:pt modelId="{C0FC6236-0083-2C48-9967-8642BF34C31F}" type="pres">
      <dgm:prSet presAssocID="{31CE19E0-B9C5-564E-8761-0CF4EEE81B46}" presName="connSite1" presStyleCnt="0"/>
      <dgm:spPr/>
    </dgm:pt>
    <dgm:pt modelId="{2C795B46-B2E0-A245-8F8D-53701255FBDC}" type="pres">
      <dgm:prSet presAssocID="{8FA1BDC6-ABE2-6147-B38C-F4E86019D145}" presName="Name9" presStyleLbl="sibTrans2D1" presStyleIdx="0" presStyleCnt="5"/>
      <dgm:spPr/>
    </dgm:pt>
    <dgm:pt modelId="{0C322975-18DF-420C-8C29-534CF4346DA9}" type="pres">
      <dgm:prSet presAssocID="{D3BC31E6-D8D1-B24D-96F0-2A888821E0CE}" presName="composite2" presStyleCnt="0"/>
      <dgm:spPr/>
    </dgm:pt>
    <dgm:pt modelId="{97818CA1-2093-4BFF-AB7E-2C8318CB0164}" type="pres">
      <dgm:prSet presAssocID="{D3BC31E6-D8D1-B24D-96F0-2A888821E0CE}" presName="dummyNode2" presStyleLbl="node1" presStyleIdx="0" presStyleCnt="6"/>
      <dgm:spPr/>
    </dgm:pt>
    <dgm:pt modelId="{C07713DB-C2F1-4B23-9F5C-794AA731829C}" type="pres">
      <dgm:prSet presAssocID="{D3BC31E6-D8D1-B24D-96F0-2A888821E0CE}" presName="childNode2" presStyleLbl="bgAcc1" presStyleIdx="1" presStyleCnt="6">
        <dgm:presLayoutVars>
          <dgm:bulletEnabled val="1"/>
        </dgm:presLayoutVars>
      </dgm:prSet>
      <dgm:spPr/>
    </dgm:pt>
    <dgm:pt modelId="{B5CD7A85-4C0B-4DC4-A405-322D6DA88282}" type="pres">
      <dgm:prSet presAssocID="{D3BC31E6-D8D1-B24D-96F0-2A888821E0CE}" presName="childNode2tx" presStyleLbl="bgAcc1" presStyleIdx="1" presStyleCnt="6">
        <dgm:presLayoutVars>
          <dgm:bulletEnabled val="1"/>
        </dgm:presLayoutVars>
      </dgm:prSet>
      <dgm:spPr/>
    </dgm:pt>
    <dgm:pt modelId="{39940FBA-F010-42A5-9881-41AE9637010B}" type="pres">
      <dgm:prSet presAssocID="{D3BC31E6-D8D1-B24D-96F0-2A888821E0CE}" presName="parentNode2" presStyleLbl="node1" presStyleIdx="1" presStyleCnt="6">
        <dgm:presLayoutVars>
          <dgm:chMax val="0"/>
          <dgm:bulletEnabled val="1"/>
        </dgm:presLayoutVars>
      </dgm:prSet>
      <dgm:spPr>
        <a:xfrm>
          <a:off x="2133408" y="1478053"/>
          <a:ext cx="1237282" cy="492026"/>
        </a:xfrm>
        <a:prstGeom prst="roundRect">
          <a:avLst>
            <a:gd name="adj" fmla="val 10000"/>
          </a:avLst>
        </a:prstGeom>
      </dgm:spPr>
    </dgm:pt>
    <dgm:pt modelId="{E1F585BA-8287-4E81-9AEE-C45AD2978D4E}" type="pres">
      <dgm:prSet presAssocID="{D3BC31E6-D8D1-B24D-96F0-2A888821E0CE}" presName="connSite2" presStyleCnt="0"/>
      <dgm:spPr/>
    </dgm:pt>
    <dgm:pt modelId="{FB35451B-0464-4B01-AD27-6CAD5F8AE7BA}" type="pres">
      <dgm:prSet presAssocID="{66B0F135-9610-DC45-A92C-7D653A5DE265}" presName="Name18" presStyleLbl="sibTrans2D1" presStyleIdx="1" presStyleCnt="5"/>
      <dgm:spPr/>
    </dgm:pt>
    <dgm:pt modelId="{1E2EAB11-267F-4063-9E6D-88A3B23A4ACD}" type="pres">
      <dgm:prSet presAssocID="{4DA8A470-96B8-3F4E-B919-2AD4E8402D62}" presName="composite1" presStyleCnt="0"/>
      <dgm:spPr/>
    </dgm:pt>
    <dgm:pt modelId="{3639A59D-B213-48B5-ADA5-2FBEDB6388DE}" type="pres">
      <dgm:prSet presAssocID="{4DA8A470-96B8-3F4E-B919-2AD4E8402D62}" presName="dummyNode1" presStyleLbl="node1" presStyleIdx="1" presStyleCnt="6"/>
      <dgm:spPr/>
    </dgm:pt>
    <dgm:pt modelId="{847DADD0-B8FA-48CE-B7F1-D27E39A12F0C}" type="pres">
      <dgm:prSet presAssocID="{4DA8A470-96B8-3F4E-B919-2AD4E8402D62}" presName="childNode1" presStyleLbl="bgAcc1" presStyleIdx="2" presStyleCnt="6">
        <dgm:presLayoutVars>
          <dgm:bulletEnabled val="1"/>
        </dgm:presLayoutVars>
      </dgm:prSet>
      <dgm:spPr/>
    </dgm:pt>
    <dgm:pt modelId="{C6381380-A808-4A6F-81EC-1923DFE282E2}" type="pres">
      <dgm:prSet presAssocID="{4DA8A470-96B8-3F4E-B919-2AD4E8402D62}" presName="childNode1tx" presStyleLbl="bgAcc1" presStyleIdx="2" presStyleCnt="6">
        <dgm:presLayoutVars>
          <dgm:bulletEnabled val="1"/>
        </dgm:presLayoutVars>
      </dgm:prSet>
      <dgm:spPr/>
    </dgm:pt>
    <dgm:pt modelId="{5DECBB52-C9CD-42E9-82DA-1E6DDBBC3707}" type="pres">
      <dgm:prSet presAssocID="{4DA8A470-96B8-3F4E-B919-2AD4E8402D62}" presName="parentNode1" presStyleLbl="node1" presStyleIdx="2" presStyleCnt="6">
        <dgm:presLayoutVars>
          <dgm:chMax val="1"/>
          <dgm:bulletEnabled val="1"/>
        </dgm:presLayoutVars>
      </dgm:prSet>
      <dgm:spPr>
        <a:xfrm>
          <a:off x="3951431" y="2626115"/>
          <a:ext cx="1237282" cy="492026"/>
        </a:xfrm>
        <a:prstGeom prst="roundRect">
          <a:avLst>
            <a:gd name="adj" fmla="val 10000"/>
          </a:avLst>
        </a:prstGeom>
      </dgm:spPr>
    </dgm:pt>
    <dgm:pt modelId="{8473A1AD-1364-4797-A479-CC703AB8B377}" type="pres">
      <dgm:prSet presAssocID="{4DA8A470-96B8-3F4E-B919-2AD4E8402D62}" presName="connSite1" presStyleCnt="0"/>
      <dgm:spPr/>
    </dgm:pt>
    <dgm:pt modelId="{F5C2572C-BFB4-4DF8-B9F5-A90D18AD7263}" type="pres">
      <dgm:prSet presAssocID="{E7F09F06-0FFE-2B48-9522-517FD4EE8209}" presName="Name9" presStyleLbl="sibTrans2D1" presStyleIdx="2" presStyleCnt="5"/>
      <dgm:spPr/>
    </dgm:pt>
    <dgm:pt modelId="{F6B846CA-9402-4FF3-A183-F7A3CB572F01}" type="pres">
      <dgm:prSet presAssocID="{0465D794-9009-5245-A6A1-76A86F3BA22F}" presName="composite2" presStyleCnt="0"/>
      <dgm:spPr/>
    </dgm:pt>
    <dgm:pt modelId="{6C9B75DC-A754-4652-9C0C-183DA254806A}" type="pres">
      <dgm:prSet presAssocID="{0465D794-9009-5245-A6A1-76A86F3BA22F}" presName="dummyNode2" presStyleLbl="node1" presStyleIdx="2" presStyleCnt="6"/>
      <dgm:spPr/>
    </dgm:pt>
    <dgm:pt modelId="{F5FC3BEA-A38E-41C0-BB69-0F039D529718}" type="pres">
      <dgm:prSet presAssocID="{0465D794-9009-5245-A6A1-76A86F3BA22F}" presName="childNode2" presStyleLbl="bgAcc1" presStyleIdx="3" presStyleCnt="6">
        <dgm:presLayoutVars>
          <dgm:bulletEnabled val="1"/>
        </dgm:presLayoutVars>
      </dgm:prSet>
      <dgm:spPr/>
    </dgm:pt>
    <dgm:pt modelId="{42B98AB9-81D0-4C80-A785-015AEBC26EAE}" type="pres">
      <dgm:prSet presAssocID="{0465D794-9009-5245-A6A1-76A86F3BA22F}" presName="childNode2tx" presStyleLbl="bgAcc1" presStyleIdx="3" presStyleCnt="6">
        <dgm:presLayoutVars>
          <dgm:bulletEnabled val="1"/>
        </dgm:presLayoutVars>
      </dgm:prSet>
      <dgm:spPr/>
    </dgm:pt>
    <dgm:pt modelId="{486AEA6D-D8C1-4D5C-93F0-15D7425BBA67}" type="pres">
      <dgm:prSet presAssocID="{0465D794-9009-5245-A6A1-76A86F3BA22F}" presName="parentNode2" presStyleLbl="node1" presStyleIdx="3" presStyleCnt="6">
        <dgm:presLayoutVars>
          <dgm:chMax val="0"/>
          <dgm:bulletEnabled val="1"/>
        </dgm:presLayoutVars>
      </dgm:prSet>
      <dgm:spPr>
        <a:xfrm>
          <a:off x="5769454" y="1478053"/>
          <a:ext cx="1237282" cy="492026"/>
        </a:xfrm>
        <a:prstGeom prst="roundRect">
          <a:avLst>
            <a:gd name="adj" fmla="val 10000"/>
          </a:avLst>
        </a:prstGeom>
      </dgm:spPr>
    </dgm:pt>
    <dgm:pt modelId="{C57BA9CB-FA2A-444D-9FAC-5BDD48793ADD}" type="pres">
      <dgm:prSet presAssocID="{0465D794-9009-5245-A6A1-76A86F3BA22F}" presName="connSite2" presStyleCnt="0"/>
      <dgm:spPr/>
    </dgm:pt>
    <dgm:pt modelId="{4106B7EC-1786-436A-8E3B-97BC3DDB58C3}" type="pres">
      <dgm:prSet presAssocID="{71439C27-4086-7445-B3D1-BAE2976656F7}" presName="Name18" presStyleLbl="sibTrans2D1" presStyleIdx="3" presStyleCnt="5"/>
      <dgm:spPr/>
    </dgm:pt>
    <dgm:pt modelId="{8E3D3AF2-3239-4E7E-8FA7-AF77E0148609}" type="pres">
      <dgm:prSet presAssocID="{26AA0160-9E79-49DD-8BDE-68660276388D}" presName="composite1" presStyleCnt="0"/>
      <dgm:spPr/>
    </dgm:pt>
    <dgm:pt modelId="{03ACA6DF-CD30-4D8B-9948-EDCA6414894C}" type="pres">
      <dgm:prSet presAssocID="{26AA0160-9E79-49DD-8BDE-68660276388D}" presName="dummyNode1" presStyleLbl="node1" presStyleIdx="3" presStyleCnt="6"/>
      <dgm:spPr/>
    </dgm:pt>
    <dgm:pt modelId="{12B719A7-9E90-407A-9E2B-F53296A43127}" type="pres">
      <dgm:prSet presAssocID="{26AA0160-9E79-49DD-8BDE-68660276388D}" presName="childNode1" presStyleLbl="bgAcc1" presStyleIdx="4" presStyleCnt="6">
        <dgm:presLayoutVars>
          <dgm:bulletEnabled val="1"/>
        </dgm:presLayoutVars>
      </dgm:prSet>
      <dgm:spPr/>
    </dgm:pt>
    <dgm:pt modelId="{93257E54-813F-4A06-8A4B-09BB9B4DE5A4}" type="pres">
      <dgm:prSet presAssocID="{26AA0160-9E79-49DD-8BDE-68660276388D}" presName="childNode1tx" presStyleLbl="bgAcc1" presStyleIdx="4" presStyleCnt="6">
        <dgm:presLayoutVars>
          <dgm:bulletEnabled val="1"/>
        </dgm:presLayoutVars>
      </dgm:prSet>
      <dgm:spPr/>
    </dgm:pt>
    <dgm:pt modelId="{BC278EF3-429A-4A8E-B9C9-330F450CD8CF}" type="pres">
      <dgm:prSet presAssocID="{26AA0160-9E79-49DD-8BDE-68660276388D}" presName="parentNode1" presStyleLbl="node1" presStyleIdx="4" presStyleCnt="6">
        <dgm:presLayoutVars>
          <dgm:chMax val="1"/>
          <dgm:bulletEnabled val="1"/>
        </dgm:presLayoutVars>
      </dgm:prSet>
      <dgm:spPr>
        <a:xfrm>
          <a:off x="7587478" y="2626115"/>
          <a:ext cx="1237282" cy="492026"/>
        </a:xfrm>
        <a:prstGeom prst="roundRect">
          <a:avLst>
            <a:gd name="adj" fmla="val 10000"/>
          </a:avLst>
        </a:prstGeom>
      </dgm:spPr>
    </dgm:pt>
    <dgm:pt modelId="{7029A081-8EDB-4A48-A0E4-0D4C2AAAE3E7}" type="pres">
      <dgm:prSet presAssocID="{26AA0160-9E79-49DD-8BDE-68660276388D}" presName="connSite1" presStyleCnt="0"/>
      <dgm:spPr/>
    </dgm:pt>
    <dgm:pt modelId="{C005F193-32AE-411E-881B-2E753CA11B70}" type="pres">
      <dgm:prSet presAssocID="{84171273-BB10-4AF6-8507-B670ACBE52FF}" presName="Name9" presStyleLbl="sibTrans2D1" presStyleIdx="4" presStyleCnt="5"/>
      <dgm:spPr/>
    </dgm:pt>
    <dgm:pt modelId="{2FC1BF1F-96B2-6C4D-A47D-7FF70833DBD2}" type="pres">
      <dgm:prSet presAssocID="{5839FE9B-2D67-46AE-A3A9-A3A300C8F65E}" presName="composite2" presStyleCnt="0"/>
      <dgm:spPr/>
    </dgm:pt>
    <dgm:pt modelId="{490979BE-120D-CD4B-B146-3E3A52EDCDBD}" type="pres">
      <dgm:prSet presAssocID="{5839FE9B-2D67-46AE-A3A9-A3A300C8F65E}" presName="dummyNode2" presStyleLbl="node1" presStyleIdx="4" presStyleCnt="6"/>
      <dgm:spPr/>
    </dgm:pt>
    <dgm:pt modelId="{EB26E013-586E-5C4A-BC68-70EE95FD7D7B}" type="pres">
      <dgm:prSet presAssocID="{5839FE9B-2D67-46AE-A3A9-A3A300C8F65E}" presName="childNode2" presStyleLbl="bgAcc1" presStyleIdx="5" presStyleCnt="6">
        <dgm:presLayoutVars>
          <dgm:bulletEnabled val="1"/>
        </dgm:presLayoutVars>
      </dgm:prSet>
      <dgm:spPr/>
    </dgm:pt>
    <dgm:pt modelId="{4298A4D1-1E4A-A443-BCA5-27788A2A4AE5}" type="pres">
      <dgm:prSet presAssocID="{5839FE9B-2D67-46AE-A3A9-A3A300C8F65E}" presName="childNode2tx" presStyleLbl="bgAcc1" presStyleIdx="5" presStyleCnt="6">
        <dgm:presLayoutVars>
          <dgm:bulletEnabled val="1"/>
        </dgm:presLayoutVars>
      </dgm:prSet>
      <dgm:spPr/>
    </dgm:pt>
    <dgm:pt modelId="{D9CFDAD1-557B-0E47-82B9-A2EC025BF463}" type="pres">
      <dgm:prSet presAssocID="{5839FE9B-2D67-46AE-A3A9-A3A300C8F65E}" presName="parentNode2" presStyleLbl="node1" presStyleIdx="5" presStyleCnt="6">
        <dgm:presLayoutVars>
          <dgm:chMax val="0"/>
          <dgm:bulletEnabled val="1"/>
        </dgm:presLayoutVars>
      </dgm:prSet>
      <dgm:spPr/>
    </dgm:pt>
    <dgm:pt modelId="{31113880-ACCE-1644-A439-99C224AB1CE2}" type="pres">
      <dgm:prSet presAssocID="{5839FE9B-2D67-46AE-A3A9-A3A300C8F65E}" presName="connSite2" presStyleCnt="0"/>
      <dgm:spPr/>
    </dgm:pt>
  </dgm:ptLst>
  <dgm:cxnLst>
    <dgm:cxn modelId="{1BFB4103-154E-4AA6-B275-610BACF0FBC4}" type="presOf" srcId="{F0EB4728-2ABA-43F3-85E3-51EC3A388812}" destId="{C07713DB-C2F1-4B23-9F5C-794AA731829C}" srcOrd="0" destOrd="0" presId="urn:microsoft.com/office/officeart/2005/8/layout/hProcess4"/>
    <dgm:cxn modelId="{2C7BDB05-EC1C-4CE4-988B-DF1EE1EB8670}" type="presOf" srcId="{B727F136-7E58-4D40-AC4A-D08CB2F2DF6F}" destId="{2E647897-93D9-6747-9222-4A384E70C770}" srcOrd="0" destOrd="0" presId="urn:microsoft.com/office/officeart/2005/8/layout/hProcess4"/>
    <dgm:cxn modelId="{0D080C0A-0112-467B-A43C-61A0601C19DC}" srcId="{D3BC31E6-D8D1-B24D-96F0-2A888821E0CE}" destId="{F0EB4728-2ABA-43F3-85E3-51EC3A388812}" srcOrd="0" destOrd="0" parTransId="{8CD8CF9D-5357-49EA-8CA5-B28ECBBAECBD}" sibTransId="{87051B48-BC69-4353-8CC4-677EED853EBD}"/>
    <dgm:cxn modelId="{1C951A0A-4688-0B4A-9077-3F7941F6684F}" srcId="{31CE19E0-B9C5-564E-8761-0CF4EEE81B46}" destId="{B727F136-7E58-4D40-AC4A-D08CB2F2DF6F}" srcOrd="0" destOrd="0" parTransId="{C709F4BD-41A3-8448-885E-C57E946AC686}" sibTransId="{032A166E-B82C-304C-94FB-C2D5E32B8A31}"/>
    <dgm:cxn modelId="{097B8F0C-7D1C-3247-8E4D-A4387F9C2801}" type="presOf" srcId="{99F66904-BB8E-5E41-90AA-77B32A152B70}" destId="{14BBC937-E498-3C4A-A133-1EBFD9AB7F63}" srcOrd="0" destOrd="0" presId="urn:microsoft.com/office/officeart/2005/8/layout/hProcess4"/>
    <dgm:cxn modelId="{DB052915-211B-4AD3-86E4-3DF54F8D46DE}" type="presOf" srcId="{66B0F135-9610-DC45-A92C-7D653A5DE265}" destId="{FB35451B-0464-4B01-AD27-6CAD5F8AE7BA}" srcOrd="0" destOrd="0" presId="urn:microsoft.com/office/officeart/2005/8/layout/hProcess4"/>
    <dgm:cxn modelId="{8CCB0823-E5CF-4CAD-A985-F14C19E83FEF}" type="presOf" srcId="{B1603EA5-70F3-4B68-8BD0-F47F3ABE923B}" destId="{93257E54-813F-4A06-8A4B-09BB9B4DE5A4}" srcOrd="1" destOrd="0" presId="urn:microsoft.com/office/officeart/2005/8/layout/hProcess4"/>
    <dgm:cxn modelId="{8676A624-3D90-4143-9890-A84018C07578}" type="presOf" srcId="{0465D794-9009-5245-A6A1-76A86F3BA22F}" destId="{486AEA6D-D8C1-4D5C-93F0-15D7425BBA67}" srcOrd="0" destOrd="0" presId="urn:microsoft.com/office/officeart/2005/8/layout/hProcess4"/>
    <dgm:cxn modelId="{69766629-83F6-774F-9658-D4FF0E4BE1FA}" type="presOf" srcId="{355CFDE8-4619-5349-B0AC-975C9A9477CA}" destId="{42B98AB9-81D0-4C80-A785-015AEBC26EAE}" srcOrd="1" destOrd="1" presId="urn:microsoft.com/office/officeart/2005/8/layout/hProcess4"/>
    <dgm:cxn modelId="{018B2F2B-61EC-A84C-B7C6-C08179144921}" srcId="{0465D794-9009-5245-A6A1-76A86F3BA22F}" destId="{5F141DDC-5582-3841-9FCA-7BBDD6D549FE}" srcOrd="2" destOrd="0" parTransId="{35312C18-9DF4-A14D-B7AF-9C5439A7394C}" sibTransId="{5C03CD4C-FE91-614B-9770-282F92BEB085}"/>
    <dgm:cxn modelId="{A8F59B30-D86C-9742-ADEB-20B1E5B4F1C7}" srcId="{4DA8A470-96B8-3F4E-B919-2AD4E8402D62}" destId="{FEA98E02-D6A2-2F44-A456-5F7D52E6E9BC}" srcOrd="0" destOrd="0" parTransId="{0414BA64-ABA7-CA42-8352-D6281D479025}" sibTransId="{7D884BC5-7157-6F46-91FA-F48323BCC714}"/>
    <dgm:cxn modelId="{BE6CC832-A2EA-4EA4-81E7-56F972AA0047}" type="presOf" srcId="{5F141DDC-5582-3841-9FCA-7BBDD6D549FE}" destId="{42B98AB9-81D0-4C80-A785-015AEBC26EAE}" srcOrd="1" destOrd="2" presId="urn:microsoft.com/office/officeart/2005/8/layout/hProcess4"/>
    <dgm:cxn modelId="{50FCB661-0ACF-474F-BD5D-B84B62308F1B}" srcId="{0465D794-9009-5245-A6A1-76A86F3BA22F}" destId="{A47FC998-4979-1D46-993B-D21257C455E9}" srcOrd="0" destOrd="0" parTransId="{36FAA0AF-A8DC-1542-8B16-240C4BD68DED}" sibTransId="{C124B194-A759-6B48-86D4-9EC4A20A0E9A}"/>
    <dgm:cxn modelId="{8364DF62-9441-4DE6-8D3D-BD9FC14E5992}" type="presOf" srcId="{D3BC31E6-D8D1-B24D-96F0-2A888821E0CE}" destId="{39940FBA-F010-42A5-9881-41AE9637010B}" srcOrd="0" destOrd="0" presId="urn:microsoft.com/office/officeart/2005/8/layout/hProcess4"/>
    <dgm:cxn modelId="{8A9FC968-0F70-D943-9521-42797A4DC421}" srcId="{99F66904-BB8E-5E41-90AA-77B32A152B70}" destId="{26AA0160-9E79-49DD-8BDE-68660276388D}" srcOrd="4" destOrd="0" parTransId="{798F24E9-3DB5-4909-8969-9B9A40539204}" sibTransId="{84171273-BB10-4AF6-8507-B670ACBE52FF}"/>
    <dgm:cxn modelId="{0BB24359-E37D-40A4-BA7E-6E052412B82B}" type="presOf" srcId="{A47FC998-4979-1D46-993B-D21257C455E9}" destId="{42B98AB9-81D0-4C80-A785-015AEBC26EAE}" srcOrd="1" destOrd="0" presId="urn:microsoft.com/office/officeart/2005/8/layout/hProcess4"/>
    <dgm:cxn modelId="{0BB54984-DC29-4FE5-B3FF-88677767F200}" type="presOf" srcId="{F0EB4728-2ABA-43F3-85E3-51EC3A388812}" destId="{B5CD7A85-4C0B-4DC4-A405-322D6DA88282}" srcOrd="1" destOrd="0" presId="urn:microsoft.com/office/officeart/2005/8/layout/hProcess4"/>
    <dgm:cxn modelId="{0F382588-FDDE-714A-91BC-3AF06CB4C4F4}" srcId="{99F66904-BB8E-5E41-90AA-77B32A152B70}" destId="{5839FE9B-2D67-46AE-A3A9-A3A300C8F65E}" srcOrd="5" destOrd="0" parTransId="{55C1782B-272E-4E84-9804-67EBBA4E9A9F}" sibTransId="{31791044-E12C-4608-90E4-A29479A8EDA8}"/>
    <dgm:cxn modelId="{FF92DC8B-F723-4885-A3CB-7DD1D78EE6F0}" type="presOf" srcId="{FEA98E02-D6A2-2F44-A456-5F7D52E6E9BC}" destId="{847DADD0-B8FA-48CE-B7F1-D27E39A12F0C}" srcOrd="0" destOrd="0" presId="urn:microsoft.com/office/officeart/2005/8/layout/hProcess4"/>
    <dgm:cxn modelId="{9AB59C8D-564E-5141-996A-1A16B673A267}" srcId="{99F66904-BB8E-5E41-90AA-77B32A152B70}" destId="{31CE19E0-B9C5-564E-8761-0CF4EEE81B46}" srcOrd="0" destOrd="0" parTransId="{4CEEDA3A-8E9F-714A-A0E8-479C55D35679}" sibTransId="{8FA1BDC6-ABE2-6147-B38C-F4E86019D145}"/>
    <dgm:cxn modelId="{8ACA8F8F-E0C2-4544-90AE-A2AB5ABF3AF2}" type="presOf" srcId="{A47FC998-4979-1D46-993B-D21257C455E9}" destId="{F5FC3BEA-A38E-41C0-BB69-0F039D529718}" srcOrd="0" destOrd="0" presId="urn:microsoft.com/office/officeart/2005/8/layout/hProcess4"/>
    <dgm:cxn modelId="{158CCB91-A8E2-4108-A92D-EB8BE32E5414}" srcId="{26AA0160-9E79-49DD-8BDE-68660276388D}" destId="{B1603EA5-70F3-4B68-8BD0-F47F3ABE923B}" srcOrd="0" destOrd="0" parTransId="{FF1483BF-599C-42E2-B1F2-D3C39A3CE9ED}" sibTransId="{943061E8-0C6E-4967-A946-1329CE37537B}"/>
    <dgm:cxn modelId="{7ABCDC91-F72B-7B4C-87F5-A07D6DEDB096}" srcId="{99F66904-BB8E-5E41-90AA-77B32A152B70}" destId="{0465D794-9009-5245-A6A1-76A86F3BA22F}" srcOrd="3" destOrd="0" parTransId="{52578849-B31B-5547-8244-8BBF000E4471}" sibTransId="{71439C27-4086-7445-B3D1-BAE2976656F7}"/>
    <dgm:cxn modelId="{781A2996-33AC-BE43-990B-3504E62BEB7E}" type="presOf" srcId="{5839FE9B-2D67-46AE-A3A9-A3A300C8F65E}" destId="{D9CFDAD1-557B-0E47-82B9-A2EC025BF463}" srcOrd="0" destOrd="0" presId="urn:microsoft.com/office/officeart/2005/8/layout/hProcess4"/>
    <dgm:cxn modelId="{CA9B9C97-4FF3-4C8D-BBE1-2BFAD1BE439F}" type="presOf" srcId="{B1603EA5-70F3-4B68-8BD0-F47F3ABE923B}" destId="{12B719A7-9E90-407A-9E2B-F53296A43127}" srcOrd="0" destOrd="0" presId="urn:microsoft.com/office/officeart/2005/8/layout/hProcess4"/>
    <dgm:cxn modelId="{33A7BF99-8EEE-F64B-AB07-12608F43CD23}" srcId="{0465D794-9009-5245-A6A1-76A86F3BA22F}" destId="{355CFDE8-4619-5349-B0AC-975C9A9477CA}" srcOrd="1" destOrd="0" parTransId="{A3305E03-88C7-0343-B269-D892CE66399C}" sibTransId="{30DED968-07A2-0F41-BD82-B7544B9D53C1}"/>
    <dgm:cxn modelId="{98F4F199-0FCA-48BF-BB8D-0848D146FEF1}" type="presOf" srcId="{84171273-BB10-4AF6-8507-B670ACBE52FF}" destId="{C005F193-32AE-411E-881B-2E753CA11B70}" srcOrd="0" destOrd="0" presId="urn:microsoft.com/office/officeart/2005/8/layout/hProcess4"/>
    <dgm:cxn modelId="{E6FA1C9C-5689-4E63-B17C-989885211544}" type="presOf" srcId="{71439C27-4086-7445-B3D1-BAE2976656F7}" destId="{4106B7EC-1786-436A-8E3B-97BC3DDB58C3}" srcOrd="0" destOrd="0" presId="urn:microsoft.com/office/officeart/2005/8/layout/hProcess4"/>
    <dgm:cxn modelId="{423193A3-A6C4-4CA5-912B-025AD41D2E6F}" type="presOf" srcId="{26AA0160-9E79-49DD-8BDE-68660276388D}" destId="{BC278EF3-429A-4A8E-B9C9-330F450CD8CF}" srcOrd="0" destOrd="0" presId="urn:microsoft.com/office/officeart/2005/8/layout/hProcess4"/>
    <dgm:cxn modelId="{6415F3A5-946C-4EB2-875D-0FE95ED7E56C}" type="presOf" srcId="{FEA98E02-D6A2-2F44-A456-5F7D52E6E9BC}" destId="{C6381380-A808-4A6F-81EC-1923DFE282E2}" srcOrd="1" destOrd="0" presId="urn:microsoft.com/office/officeart/2005/8/layout/hProcess4"/>
    <dgm:cxn modelId="{75C115AD-7A94-40D4-9114-BF5118EEBBA2}" type="presOf" srcId="{4DA8A470-96B8-3F4E-B919-2AD4E8402D62}" destId="{5DECBB52-C9CD-42E9-82DA-1E6DDBBC3707}" srcOrd="0" destOrd="0" presId="urn:microsoft.com/office/officeart/2005/8/layout/hProcess4"/>
    <dgm:cxn modelId="{48B4D3AD-A1F0-42BC-B3B4-2799C62F9449}" type="presOf" srcId="{E7F09F06-0FFE-2B48-9522-517FD4EE8209}" destId="{F5C2572C-BFB4-4DF8-B9F5-A90D18AD7263}" srcOrd="0" destOrd="0" presId="urn:microsoft.com/office/officeart/2005/8/layout/hProcess4"/>
    <dgm:cxn modelId="{01BCC9B4-B890-46C3-BDBC-E417235D8D02}" type="presOf" srcId="{8FA1BDC6-ABE2-6147-B38C-F4E86019D145}" destId="{2C795B46-B2E0-A245-8F8D-53701255FBDC}" srcOrd="0" destOrd="0" presId="urn:microsoft.com/office/officeart/2005/8/layout/hProcess4"/>
    <dgm:cxn modelId="{101ED0BA-F140-4D42-91D9-B7D7B05EEF94}" srcId="{99F66904-BB8E-5E41-90AA-77B32A152B70}" destId="{D3BC31E6-D8D1-B24D-96F0-2A888821E0CE}" srcOrd="1" destOrd="0" parTransId="{7AB4660F-D588-1442-97EC-24B6796529FA}" sibTransId="{66B0F135-9610-DC45-A92C-7D653A5DE265}"/>
    <dgm:cxn modelId="{5A1C8BC7-3A51-EE4F-8CCA-1BE1455F8D47}" type="presOf" srcId="{355CFDE8-4619-5349-B0AC-975C9A9477CA}" destId="{F5FC3BEA-A38E-41C0-BB69-0F039D529718}" srcOrd="0" destOrd="1" presId="urn:microsoft.com/office/officeart/2005/8/layout/hProcess4"/>
    <dgm:cxn modelId="{53A790D7-EF7E-40EB-B455-7C826507321F}" type="presOf" srcId="{5F141DDC-5582-3841-9FCA-7BBDD6D549FE}" destId="{F5FC3BEA-A38E-41C0-BB69-0F039D529718}" srcOrd="0" destOrd="2" presId="urn:microsoft.com/office/officeart/2005/8/layout/hProcess4"/>
    <dgm:cxn modelId="{BBF9CBDD-3652-40B2-A55A-6BFD8F547CDD}" type="presOf" srcId="{31CE19E0-B9C5-564E-8761-0CF4EEE81B46}" destId="{8D112B24-67D1-1441-93A3-3C57EAF4D197}" srcOrd="0" destOrd="0" presId="urn:microsoft.com/office/officeart/2005/8/layout/hProcess4"/>
    <dgm:cxn modelId="{9E63CEE4-D3F0-46E5-835E-C1DC4A700BDB}" type="presOf" srcId="{B727F136-7E58-4D40-AC4A-D08CB2F2DF6F}" destId="{F686682F-77C2-B943-8BBC-7CDB3E659FE9}" srcOrd="1" destOrd="0" presId="urn:microsoft.com/office/officeart/2005/8/layout/hProcess4"/>
    <dgm:cxn modelId="{40A07EF8-CE1D-C945-AD2B-D4B4FB91324A}" srcId="{99F66904-BB8E-5E41-90AA-77B32A152B70}" destId="{4DA8A470-96B8-3F4E-B919-2AD4E8402D62}" srcOrd="2" destOrd="0" parTransId="{825FE309-E471-0646-9088-568B5FA25C0C}" sibTransId="{E7F09F06-0FFE-2B48-9522-517FD4EE8209}"/>
    <dgm:cxn modelId="{59194FF3-CA7B-4808-B835-25261F277E6C}" type="presParOf" srcId="{14BBC937-E498-3C4A-A133-1EBFD9AB7F63}" destId="{8DBB1046-6141-0747-A370-B66483B8CBD8}" srcOrd="0" destOrd="0" presId="urn:microsoft.com/office/officeart/2005/8/layout/hProcess4"/>
    <dgm:cxn modelId="{ED43C55E-E713-47C0-8CFA-B6EE18AD381C}" type="presParOf" srcId="{14BBC937-E498-3C4A-A133-1EBFD9AB7F63}" destId="{B7078AC9-A096-2249-B320-A1A32AA92D6B}" srcOrd="1" destOrd="0" presId="urn:microsoft.com/office/officeart/2005/8/layout/hProcess4"/>
    <dgm:cxn modelId="{F11BA5AD-1787-4150-9BA0-30D49AB1C346}" type="presParOf" srcId="{14BBC937-E498-3C4A-A133-1EBFD9AB7F63}" destId="{8A19DFF5-E0B5-CF4E-9189-87AE3A5942FA}" srcOrd="2" destOrd="0" presId="urn:microsoft.com/office/officeart/2005/8/layout/hProcess4"/>
    <dgm:cxn modelId="{5519C086-D0AE-4782-840E-CDC6B3D72BF2}" type="presParOf" srcId="{8A19DFF5-E0B5-CF4E-9189-87AE3A5942FA}" destId="{F4F9DF9A-1B10-6846-86EB-F6262C284CEB}" srcOrd="0" destOrd="0" presId="urn:microsoft.com/office/officeart/2005/8/layout/hProcess4"/>
    <dgm:cxn modelId="{3BCE4C20-E36F-4CD4-B1C0-46E99A6F593C}" type="presParOf" srcId="{F4F9DF9A-1B10-6846-86EB-F6262C284CEB}" destId="{CE1F8DF1-78BF-1340-A4A0-0C2B097F31FD}" srcOrd="0" destOrd="0" presId="urn:microsoft.com/office/officeart/2005/8/layout/hProcess4"/>
    <dgm:cxn modelId="{C3587FD7-CA81-4A00-887E-381C84CA0832}" type="presParOf" srcId="{F4F9DF9A-1B10-6846-86EB-F6262C284CEB}" destId="{2E647897-93D9-6747-9222-4A384E70C770}" srcOrd="1" destOrd="0" presId="urn:microsoft.com/office/officeart/2005/8/layout/hProcess4"/>
    <dgm:cxn modelId="{500528C2-91BC-4186-8F25-E7DD36553644}" type="presParOf" srcId="{F4F9DF9A-1B10-6846-86EB-F6262C284CEB}" destId="{F686682F-77C2-B943-8BBC-7CDB3E659FE9}" srcOrd="2" destOrd="0" presId="urn:microsoft.com/office/officeart/2005/8/layout/hProcess4"/>
    <dgm:cxn modelId="{29F4A046-C1ED-4CC3-874B-01460F7E3F7E}" type="presParOf" srcId="{F4F9DF9A-1B10-6846-86EB-F6262C284CEB}" destId="{8D112B24-67D1-1441-93A3-3C57EAF4D197}" srcOrd="3" destOrd="0" presId="urn:microsoft.com/office/officeart/2005/8/layout/hProcess4"/>
    <dgm:cxn modelId="{39671FE7-37E6-4D07-A534-D6349A6E60DB}" type="presParOf" srcId="{F4F9DF9A-1B10-6846-86EB-F6262C284CEB}" destId="{C0FC6236-0083-2C48-9967-8642BF34C31F}" srcOrd="4" destOrd="0" presId="urn:microsoft.com/office/officeart/2005/8/layout/hProcess4"/>
    <dgm:cxn modelId="{39297C17-0928-4115-95E5-15DC39F8D64D}" type="presParOf" srcId="{8A19DFF5-E0B5-CF4E-9189-87AE3A5942FA}" destId="{2C795B46-B2E0-A245-8F8D-53701255FBDC}" srcOrd="1" destOrd="0" presId="urn:microsoft.com/office/officeart/2005/8/layout/hProcess4"/>
    <dgm:cxn modelId="{820E14B3-451D-4FA4-AA06-82BE61507451}" type="presParOf" srcId="{8A19DFF5-E0B5-CF4E-9189-87AE3A5942FA}" destId="{0C322975-18DF-420C-8C29-534CF4346DA9}" srcOrd="2" destOrd="0" presId="urn:microsoft.com/office/officeart/2005/8/layout/hProcess4"/>
    <dgm:cxn modelId="{EBAEA711-F471-4652-87B8-5FBA7DE79512}" type="presParOf" srcId="{0C322975-18DF-420C-8C29-534CF4346DA9}" destId="{97818CA1-2093-4BFF-AB7E-2C8318CB0164}" srcOrd="0" destOrd="0" presId="urn:microsoft.com/office/officeart/2005/8/layout/hProcess4"/>
    <dgm:cxn modelId="{1739D0D5-7651-46C2-99D2-2690C99DA241}" type="presParOf" srcId="{0C322975-18DF-420C-8C29-534CF4346DA9}" destId="{C07713DB-C2F1-4B23-9F5C-794AA731829C}" srcOrd="1" destOrd="0" presId="urn:microsoft.com/office/officeart/2005/8/layout/hProcess4"/>
    <dgm:cxn modelId="{888F45F1-F059-47A6-BD67-FF3EFF61D6AF}" type="presParOf" srcId="{0C322975-18DF-420C-8C29-534CF4346DA9}" destId="{B5CD7A85-4C0B-4DC4-A405-322D6DA88282}" srcOrd="2" destOrd="0" presId="urn:microsoft.com/office/officeart/2005/8/layout/hProcess4"/>
    <dgm:cxn modelId="{257EABEE-0C0E-4E78-863D-F5A2665C1251}" type="presParOf" srcId="{0C322975-18DF-420C-8C29-534CF4346DA9}" destId="{39940FBA-F010-42A5-9881-41AE9637010B}" srcOrd="3" destOrd="0" presId="urn:microsoft.com/office/officeart/2005/8/layout/hProcess4"/>
    <dgm:cxn modelId="{B656AD91-E02A-4354-A629-09085EBDDDF5}" type="presParOf" srcId="{0C322975-18DF-420C-8C29-534CF4346DA9}" destId="{E1F585BA-8287-4E81-9AEE-C45AD2978D4E}" srcOrd="4" destOrd="0" presId="urn:microsoft.com/office/officeart/2005/8/layout/hProcess4"/>
    <dgm:cxn modelId="{5881D4CA-7AAA-4769-BB96-CF02CD522AF0}" type="presParOf" srcId="{8A19DFF5-E0B5-CF4E-9189-87AE3A5942FA}" destId="{FB35451B-0464-4B01-AD27-6CAD5F8AE7BA}" srcOrd="3" destOrd="0" presId="urn:microsoft.com/office/officeart/2005/8/layout/hProcess4"/>
    <dgm:cxn modelId="{FEB5EA76-F321-4B69-B156-EDBC71481F4E}" type="presParOf" srcId="{8A19DFF5-E0B5-CF4E-9189-87AE3A5942FA}" destId="{1E2EAB11-267F-4063-9E6D-88A3B23A4ACD}" srcOrd="4" destOrd="0" presId="urn:microsoft.com/office/officeart/2005/8/layout/hProcess4"/>
    <dgm:cxn modelId="{83BB3CA6-C776-4F15-9969-3CCF81F3B6EF}" type="presParOf" srcId="{1E2EAB11-267F-4063-9E6D-88A3B23A4ACD}" destId="{3639A59D-B213-48B5-ADA5-2FBEDB6388DE}" srcOrd="0" destOrd="0" presId="urn:microsoft.com/office/officeart/2005/8/layout/hProcess4"/>
    <dgm:cxn modelId="{CEDCDBDF-3AF0-4E77-BED6-85F0F82DFDF3}" type="presParOf" srcId="{1E2EAB11-267F-4063-9E6D-88A3B23A4ACD}" destId="{847DADD0-B8FA-48CE-B7F1-D27E39A12F0C}" srcOrd="1" destOrd="0" presId="urn:microsoft.com/office/officeart/2005/8/layout/hProcess4"/>
    <dgm:cxn modelId="{A0D7427A-2217-4FD9-B156-C94A365B5E2E}" type="presParOf" srcId="{1E2EAB11-267F-4063-9E6D-88A3B23A4ACD}" destId="{C6381380-A808-4A6F-81EC-1923DFE282E2}" srcOrd="2" destOrd="0" presId="urn:microsoft.com/office/officeart/2005/8/layout/hProcess4"/>
    <dgm:cxn modelId="{7380AADF-B068-46A8-8F03-95B32010C365}" type="presParOf" srcId="{1E2EAB11-267F-4063-9E6D-88A3B23A4ACD}" destId="{5DECBB52-C9CD-42E9-82DA-1E6DDBBC3707}" srcOrd="3" destOrd="0" presId="urn:microsoft.com/office/officeart/2005/8/layout/hProcess4"/>
    <dgm:cxn modelId="{6675DE98-FAD4-454E-A189-314E293B9DD7}" type="presParOf" srcId="{1E2EAB11-267F-4063-9E6D-88A3B23A4ACD}" destId="{8473A1AD-1364-4797-A479-CC703AB8B377}" srcOrd="4" destOrd="0" presId="urn:microsoft.com/office/officeart/2005/8/layout/hProcess4"/>
    <dgm:cxn modelId="{72DF3D15-66FF-4B5E-ABFE-705860CB6C3E}" type="presParOf" srcId="{8A19DFF5-E0B5-CF4E-9189-87AE3A5942FA}" destId="{F5C2572C-BFB4-4DF8-B9F5-A90D18AD7263}" srcOrd="5" destOrd="0" presId="urn:microsoft.com/office/officeart/2005/8/layout/hProcess4"/>
    <dgm:cxn modelId="{18ED78F8-C53F-414F-BEE8-BA948A47BE0C}" type="presParOf" srcId="{8A19DFF5-E0B5-CF4E-9189-87AE3A5942FA}" destId="{F6B846CA-9402-4FF3-A183-F7A3CB572F01}" srcOrd="6" destOrd="0" presId="urn:microsoft.com/office/officeart/2005/8/layout/hProcess4"/>
    <dgm:cxn modelId="{E5336C17-A6BA-42A4-82A2-942FCCB3BAED}" type="presParOf" srcId="{F6B846CA-9402-4FF3-A183-F7A3CB572F01}" destId="{6C9B75DC-A754-4652-9C0C-183DA254806A}" srcOrd="0" destOrd="0" presId="urn:microsoft.com/office/officeart/2005/8/layout/hProcess4"/>
    <dgm:cxn modelId="{1910917E-5E06-4104-8350-5F68FFEF1F7B}" type="presParOf" srcId="{F6B846CA-9402-4FF3-A183-F7A3CB572F01}" destId="{F5FC3BEA-A38E-41C0-BB69-0F039D529718}" srcOrd="1" destOrd="0" presId="urn:microsoft.com/office/officeart/2005/8/layout/hProcess4"/>
    <dgm:cxn modelId="{4E8AF698-BFD6-4940-9197-9470AB953F56}" type="presParOf" srcId="{F6B846CA-9402-4FF3-A183-F7A3CB572F01}" destId="{42B98AB9-81D0-4C80-A785-015AEBC26EAE}" srcOrd="2" destOrd="0" presId="urn:microsoft.com/office/officeart/2005/8/layout/hProcess4"/>
    <dgm:cxn modelId="{5557D598-695E-4001-A87C-FE58427A9C48}" type="presParOf" srcId="{F6B846CA-9402-4FF3-A183-F7A3CB572F01}" destId="{486AEA6D-D8C1-4D5C-93F0-15D7425BBA67}" srcOrd="3" destOrd="0" presId="urn:microsoft.com/office/officeart/2005/8/layout/hProcess4"/>
    <dgm:cxn modelId="{65D08896-DF46-45F5-85DF-B6BEBCAA6256}" type="presParOf" srcId="{F6B846CA-9402-4FF3-A183-F7A3CB572F01}" destId="{C57BA9CB-FA2A-444D-9FAC-5BDD48793ADD}" srcOrd="4" destOrd="0" presId="urn:microsoft.com/office/officeart/2005/8/layout/hProcess4"/>
    <dgm:cxn modelId="{87313FC8-AA46-4469-896E-61DF3E30BD5E}" type="presParOf" srcId="{8A19DFF5-E0B5-CF4E-9189-87AE3A5942FA}" destId="{4106B7EC-1786-436A-8E3B-97BC3DDB58C3}" srcOrd="7" destOrd="0" presId="urn:microsoft.com/office/officeart/2005/8/layout/hProcess4"/>
    <dgm:cxn modelId="{FD84702E-7319-436C-AD7A-987E1F36FC3E}" type="presParOf" srcId="{8A19DFF5-E0B5-CF4E-9189-87AE3A5942FA}" destId="{8E3D3AF2-3239-4E7E-8FA7-AF77E0148609}" srcOrd="8" destOrd="0" presId="urn:microsoft.com/office/officeart/2005/8/layout/hProcess4"/>
    <dgm:cxn modelId="{BFD7EB35-BBA8-4CB6-BF20-01AF26EF7E82}" type="presParOf" srcId="{8E3D3AF2-3239-4E7E-8FA7-AF77E0148609}" destId="{03ACA6DF-CD30-4D8B-9948-EDCA6414894C}" srcOrd="0" destOrd="0" presId="urn:microsoft.com/office/officeart/2005/8/layout/hProcess4"/>
    <dgm:cxn modelId="{D25D566D-CC07-46D3-BC1A-39E30FED062A}" type="presParOf" srcId="{8E3D3AF2-3239-4E7E-8FA7-AF77E0148609}" destId="{12B719A7-9E90-407A-9E2B-F53296A43127}" srcOrd="1" destOrd="0" presId="urn:microsoft.com/office/officeart/2005/8/layout/hProcess4"/>
    <dgm:cxn modelId="{0E2AFCDF-ADA7-4562-B8C2-7036CB653F15}" type="presParOf" srcId="{8E3D3AF2-3239-4E7E-8FA7-AF77E0148609}" destId="{93257E54-813F-4A06-8A4B-09BB9B4DE5A4}" srcOrd="2" destOrd="0" presId="urn:microsoft.com/office/officeart/2005/8/layout/hProcess4"/>
    <dgm:cxn modelId="{031A24DB-35A7-4AE9-A5E2-8832C86B3B6E}" type="presParOf" srcId="{8E3D3AF2-3239-4E7E-8FA7-AF77E0148609}" destId="{BC278EF3-429A-4A8E-B9C9-330F450CD8CF}" srcOrd="3" destOrd="0" presId="urn:microsoft.com/office/officeart/2005/8/layout/hProcess4"/>
    <dgm:cxn modelId="{7EBC2F6D-3F8C-476C-8AD1-771E6BB73C51}" type="presParOf" srcId="{8E3D3AF2-3239-4E7E-8FA7-AF77E0148609}" destId="{7029A081-8EDB-4A48-A0E4-0D4C2AAAE3E7}" srcOrd="4" destOrd="0" presId="urn:microsoft.com/office/officeart/2005/8/layout/hProcess4"/>
    <dgm:cxn modelId="{FF99E2B0-FA42-4928-8E10-D7DC7F08859F}" type="presParOf" srcId="{8A19DFF5-E0B5-CF4E-9189-87AE3A5942FA}" destId="{C005F193-32AE-411E-881B-2E753CA11B70}" srcOrd="9" destOrd="0" presId="urn:microsoft.com/office/officeart/2005/8/layout/hProcess4"/>
    <dgm:cxn modelId="{BCD7E9F4-C022-084C-9670-F00E1822DF98}" type="presParOf" srcId="{8A19DFF5-E0B5-CF4E-9189-87AE3A5942FA}" destId="{2FC1BF1F-96B2-6C4D-A47D-7FF70833DBD2}" srcOrd="10" destOrd="0" presId="urn:microsoft.com/office/officeart/2005/8/layout/hProcess4"/>
    <dgm:cxn modelId="{E39537A6-D9C3-9947-A810-A0E6D258E253}" type="presParOf" srcId="{2FC1BF1F-96B2-6C4D-A47D-7FF70833DBD2}" destId="{490979BE-120D-CD4B-B146-3E3A52EDCDBD}" srcOrd="0" destOrd="0" presId="urn:microsoft.com/office/officeart/2005/8/layout/hProcess4"/>
    <dgm:cxn modelId="{D401E6F7-5398-1F48-8C63-ECE15FB6D580}" type="presParOf" srcId="{2FC1BF1F-96B2-6C4D-A47D-7FF70833DBD2}" destId="{EB26E013-586E-5C4A-BC68-70EE95FD7D7B}" srcOrd="1" destOrd="0" presId="urn:microsoft.com/office/officeart/2005/8/layout/hProcess4"/>
    <dgm:cxn modelId="{9C75A5FD-11EE-7947-A647-CC84CAB392C0}" type="presParOf" srcId="{2FC1BF1F-96B2-6C4D-A47D-7FF70833DBD2}" destId="{4298A4D1-1E4A-A443-BCA5-27788A2A4AE5}" srcOrd="2" destOrd="0" presId="urn:microsoft.com/office/officeart/2005/8/layout/hProcess4"/>
    <dgm:cxn modelId="{0F591FC0-908E-E145-A68E-37F5374510E0}" type="presParOf" srcId="{2FC1BF1F-96B2-6C4D-A47D-7FF70833DBD2}" destId="{D9CFDAD1-557B-0E47-82B9-A2EC025BF463}" srcOrd="3" destOrd="0" presId="urn:microsoft.com/office/officeart/2005/8/layout/hProcess4"/>
    <dgm:cxn modelId="{CAFE865E-96E8-7C46-81AD-4DB8DD2FBEF1}" type="presParOf" srcId="{2FC1BF1F-96B2-6C4D-A47D-7FF70833DBD2}" destId="{31113880-ACCE-1644-A439-99C224AB1CE2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E7788-A830-47E7-8DE5-21FE0F8EC4BE}">
      <dsp:nvSpPr>
        <dsp:cNvPr id="0" name=""/>
        <dsp:cNvSpPr/>
      </dsp:nvSpPr>
      <dsp:spPr>
        <a:xfrm>
          <a:off x="-3232751" y="-497411"/>
          <a:ext cx="3855352" cy="3855352"/>
        </a:xfrm>
        <a:prstGeom prst="blockArc">
          <a:avLst>
            <a:gd name="adj1" fmla="val 18900000"/>
            <a:gd name="adj2" fmla="val 2700000"/>
            <a:gd name="adj3" fmla="val 560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34B1D0-F983-488A-8A4B-32FDBE582A9B}">
      <dsp:nvSpPr>
        <dsp:cNvPr id="0" name=""/>
        <dsp:cNvSpPr/>
      </dsp:nvSpPr>
      <dsp:spPr>
        <a:xfrm>
          <a:off x="398762" y="331037"/>
          <a:ext cx="8290923" cy="572106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10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Continuous dialogue</a:t>
          </a:r>
        </a:p>
      </dsp:txBody>
      <dsp:txXfrm>
        <a:off x="398762" y="331037"/>
        <a:ext cx="8290923" cy="572106"/>
      </dsp:txXfrm>
    </dsp:sp>
    <dsp:sp modelId="{6479CB16-77CD-4414-8025-9BF9090EB0E5}">
      <dsp:nvSpPr>
        <dsp:cNvPr id="0" name=""/>
        <dsp:cNvSpPr/>
      </dsp:nvSpPr>
      <dsp:spPr>
        <a:xfrm>
          <a:off x="42771" y="214539"/>
          <a:ext cx="715132" cy="7151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A32D6-A3C7-447B-8F0B-85615F56B067}">
      <dsp:nvSpPr>
        <dsp:cNvPr id="0" name=""/>
        <dsp:cNvSpPr/>
      </dsp:nvSpPr>
      <dsp:spPr>
        <a:xfrm>
          <a:off x="608298" y="1144212"/>
          <a:ext cx="8082962" cy="57210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10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Simplification and capacity building </a:t>
          </a:r>
        </a:p>
      </dsp:txBody>
      <dsp:txXfrm>
        <a:off x="608298" y="1144212"/>
        <a:ext cx="8082962" cy="572106"/>
      </dsp:txXfrm>
    </dsp:sp>
    <dsp:sp modelId="{56DFBBED-35A0-420A-9F74-54FE02444E43}">
      <dsp:nvSpPr>
        <dsp:cNvPr id="0" name=""/>
        <dsp:cNvSpPr/>
      </dsp:nvSpPr>
      <dsp:spPr>
        <a:xfrm>
          <a:off x="250732" y="1072698"/>
          <a:ext cx="715132" cy="7151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EB156-25D6-4141-952E-B71CB759F1C0}">
      <dsp:nvSpPr>
        <dsp:cNvPr id="0" name=""/>
        <dsp:cNvSpPr/>
      </dsp:nvSpPr>
      <dsp:spPr>
        <a:xfrm>
          <a:off x="436516" y="2037246"/>
          <a:ext cx="8290923" cy="57210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10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Investments </a:t>
          </a:r>
        </a:p>
      </dsp:txBody>
      <dsp:txXfrm>
        <a:off x="436516" y="2037246"/>
        <a:ext cx="8290923" cy="572106"/>
      </dsp:txXfrm>
    </dsp:sp>
    <dsp:sp modelId="{C591E4EF-CDA3-4DB6-8736-5D365F513E51}">
      <dsp:nvSpPr>
        <dsp:cNvPr id="0" name=""/>
        <dsp:cNvSpPr/>
      </dsp:nvSpPr>
      <dsp:spPr>
        <a:xfrm>
          <a:off x="42771" y="1930857"/>
          <a:ext cx="715132" cy="7151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47897-93D9-6747-9222-4A384E70C770}">
      <dsp:nvSpPr>
        <dsp:cNvPr id="0" name=""/>
        <dsp:cNvSpPr/>
      </dsp:nvSpPr>
      <dsp:spPr>
        <a:xfrm>
          <a:off x="6064" y="1724066"/>
          <a:ext cx="1391942" cy="114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Simulaatio</a:t>
          </a:r>
          <a:r>
            <a:rPr lang="en-US" sz="1200" kern="1200"/>
            <a:t> </a:t>
          </a:r>
          <a:r>
            <a:rPr lang="en-US" sz="1200" kern="1200" err="1"/>
            <a:t>strategisista</a:t>
          </a:r>
          <a:r>
            <a:rPr lang="en-US" sz="1200" kern="1200"/>
            <a:t> </a:t>
          </a:r>
          <a:r>
            <a:rPr lang="en-US" sz="1200" kern="1200" err="1"/>
            <a:t>valinnoista</a:t>
          </a:r>
          <a:endParaRPr lang="fi-FI" sz="1200" kern="1200"/>
        </a:p>
      </dsp:txBody>
      <dsp:txXfrm>
        <a:off x="32484" y="1750486"/>
        <a:ext cx="1339102" cy="849208"/>
      </dsp:txXfrm>
    </dsp:sp>
    <dsp:sp modelId="{2C795B46-B2E0-A245-8F8D-53701255FBDC}">
      <dsp:nvSpPr>
        <dsp:cNvPr id="0" name=""/>
        <dsp:cNvSpPr/>
      </dsp:nvSpPr>
      <dsp:spPr>
        <a:xfrm>
          <a:off x="775944" y="1953124"/>
          <a:ext cx="1600608" cy="1600608"/>
        </a:xfrm>
        <a:prstGeom prst="leftCircularArrow">
          <a:avLst>
            <a:gd name="adj1" fmla="val 3561"/>
            <a:gd name="adj2" fmla="val 442488"/>
            <a:gd name="adj3" fmla="val 2217999"/>
            <a:gd name="adj4" fmla="val 9024489"/>
            <a:gd name="adj5" fmla="val 41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12B24-67D1-1441-93A3-3C57EAF4D197}">
      <dsp:nvSpPr>
        <dsp:cNvPr id="0" name=""/>
        <dsp:cNvSpPr/>
      </dsp:nvSpPr>
      <dsp:spPr>
        <a:xfrm>
          <a:off x="315384" y="2626115"/>
          <a:ext cx="1237282" cy="492026"/>
        </a:xfrm>
        <a:prstGeom prst="roundRect">
          <a:avLst>
            <a:gd name="adj" fmla="val 10000"/>
          </a:avLst>
        </a:prstGeom>
        <a:solidFill>
          <a:srgbClr val="FBD1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>
              <a:solidFill>
                <a:schemeClr val="tx1"/>
              </a:solidFill>
            </a:rPr>
            <a:t>Synteesit</a:t>
          </a:r>
          <a:r>
            <a:rPr lang="en-US" sz="1200" kern="1200">
              <a:solidFill>
                <a:schemeClr val="tx1"/>
              </a:solidFill>
            </a:rPr>
            <a:t>             2-3/2024</a:t>
          </a:r>
          <a:endParaRPr lang="fi-FI" sz="1200" kern="1200">
            <a:solidFill>
              <a:schemeClr val="tx1"/>
            </a:solidFill>
          </a:endParaRPr>
        </a:p>
      </dsp:txBody>
      <dsp:txXfrm>
        <a:off x="329795" y="2640526"/>
        <a:ext cx="1208460" cy="463204"/>
      </dsp:txXfrm>
    </dsp:sp>
    <dsp:sp modelId="{C07713DB-C2F1-4B23-9F5C-794AA731829C}">
      <dsp:nvSpPr>
        <dsp:cNvPr id="0" name=""/>
        <dsp:cNvSpPr/>
      </dsp:nvSpPr>
      <dsp:spPr>
        <a:xfrm>
          <a:off x="1824087" y="1724066"/>
          <a:ext cx="1391942" cy="114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1200 </a:t>
          </a:r>
          <a:r>
            <a:rPr lang="en-US" sz="1200" kern="1200" err="1"/>
            <a:t>yritys-päättäjän</a:t>
          </a:r>
          <a:r>
            <a:rPr lang="en-US" sz="1200" kern="1200"/>
            <a:t> </a:t>
          </a:r>
          <a:r>
            <a:rPr lang="en-US" sz="1200" kern="1200" err="1"/>
            <a:t>haastattelu</a:t>
          </a:r>
          <a:endParaRPr lang="fi-FI" sz="1200" kern="1200"/>
        </a:p>
      </dsp:txBody>
      <dsp:txXfrm>
        <a:off x="1850507" y="1996499"/>
        <a:ext cx="1339102" cy="849208"/>
      </dsp:txXfrm>
    </dsp:sp>
    <dsp:sp modelId="{FB35451B-0464-4B01-AD27-6CAD5F8AE7BA}">
      <dsp:nvSpPr>
        <dsp:cNvPr id="0" name=""/>
        <dsp:cNvSpPr/>
      </dsp:nvSpPr>
      <dsp:spPr>
        <a:xfrm>
          <a:off x="2582367" y="997447"/>
          <a:ext cx="1778468" cy="1778468"/>
        </a:xfrm>
        <a:prstGeom prst="circularArrow">
          <a:avLst>
            <a:gd name="adj1" fmla="val 3205"/>
            <a:gd name="adj2" fmla="val 394878"/>
            <a:gd name="adj3" fmla="val 19429611"/>
            <a:gd name="adj4" fmla="val 12575511"/>
            <a:gd name="adj5" fmla="val 37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40FBA-F010-42A5-9881-41AE9637010B}">
      <dsp:nvSpPr>
        <dsp:cNvPr id="0" name=""/>
        <dsp:cNvSpPr/>
      </dsp:nvSpPr>
      <dsp:spPr>
        <a:xfrm>
          <a:off x="2133408" y="1478053"/>
          <a:ext cx="1237282" cy="492026"/>
        </a:xfrm>
        <a:prstGeom prst="roundRect">
          <a:avLst>
            <a:gd name="adj" fmla="val 10000"/>
          </a:avLst>
        </a:prstGeom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>
              <a:solidFill>
                <a:srgbClr val="000000"/>
              </a:solidFill>
              <a:latin typeface="Georgia"/>
              <a:ea typeface="+mn-ea"/>
              <a:cs typeface="+mn-cs"/>
            </a:rPr>
            <a:t>Yritystutkimus</a:t>
          </a:r>
          <a:r>
            <a:rPr lang="en-US" sz="1200" kern="1200">
              <a:solidFill>
                <a:schemeClr val="tx1"/>
              </a:solidFill>
            </a:rPr>
            <a:t> </a:t>
          </a:r>
          <a:r>
            <a:rPr lang="en-US" sz="1100" kern="1200">
              <a:solidFill>
                <a:schemeClr val="tx1"/>
              </a:solidFill>
            </a:rPr>
            <a:t>8/2024</a:t>
          </a:r>
          <a:endParaRPr lang="fi-FI" sz="1200" kern="1200">
            <a:solidFill>
              <a:schemeClr val="tx1"/>
            </a:solidFill>
          </a:endParaRPr>
        </a:p>
      </dsp:txBody>
      <dsp:txXfrm>
        <a:off x="2147819" y="1492464"/>
        <a:ext cx="1208460" cy="463204"/>
      </dsp:txXfrm>
    </dsp:sp>
    <dsp:sp modelId="{847DADD0-B8FA-48CE-B7F1-D27E39A12F0C}">
      <dsp:nvSpPr>
        <dsp:cNvPr id="0" name=""/>
        <dsp:cNvSpPr/>
      </dsp:nvSpPr>
      <dsp:spPr>
        <a:xfrm>
          <a:off x="3642111" y="1724066"/>
          <a:ext cx="1391942" cy="114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Strategisten</a:t>
          </a:r>
          <a:r>
            <a:rPr lang="en-US" sz="1200" kern="1200"/>
            <a:t> </a:t>
          </a:r>
          <a:r>
            <a:rPr lang="en-US" sz="1200" kern="1200" err="1"/>
            <a:t>valintojen</a:t>
          </a:r>
          <a:r>
            <a:rPr lang="en-US" sz="1200" kern="1200"/>
            <a:t> </a:t>
          </a:r>
          <a:r>
            <a:rPr lang="en-US" sz="1200" kern="1200" err="1"/>
            <a:t>prosessien</a:t>
          </a:r>
          <a:r>
            <a:rPr lang="en-US" sz="1200" kern="1200"/>
            <a:t> </a:t>
          </a:r>
          <a:r>
            <a:rPr lang="en-US" sz="1200" kern="1200" err="1"/>
            <a:t>vertailu</a:t>
          </a:r>
          <a:endParaRPr lang="fi-FI" sz="1200" kern="1200"/>
        </a:p>
      </dsp:txBody>
      <dsp:txXfrm>
        <a:off x="3668531" y="1750486"/>
        <a:ext cx="1339102" cy="849208"/>
      </dsp:txXfrm>
    </dsp:sp>
    <dsp:sp modelId="{F5C2572C-BFB4-4DF8-B9F5-A90D18AD7263}">
      <dsp:nvSpPr>
        <dsp:cNvPr id="0" name=""/>
        <dsp:cNvSpPr/>
      </dsp:nvSpPr>
      <dsp:spPr>
        <a:xfrm>
          <a:off x="4411990" y="1953124"/>
          <a:ext cx="1600608" cy="1600608"/>
        </a:xfrm>
        <a:prstGeom prst="leftCircularArrow">
          <a:avLst>
            <a:gd name="adj1" fmla="val 3561"/>
            <a:gd name="adj2" fmla="val 442488"/>
            <a:gd name="adj3" fmla="val 2217999"/>
            <a:gd name="adj4" fmla="val 9024489"/>
            <a:gd name="adj5" fmla="val 41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CBB52-C9CD-42E9-82DA-1E6DDBBC3707}">
      <dsp:nvSpPr>
        <dsp:cNvPr id="0" name=""/>
        <dsp:cNvSpPr/>
      </dsp:nvSpPr>
      <dsp:spPr>
        <a:xfrm>
          <a:off x="3951431" y="2626115"/>
          <a:ext cx="1237282" cy="492026"/>
        </a:xfrm>
        <a:prstGeom prst="roundRect">
          <a:avLst>
            <a:gd name="adj" fmla="val 10000"/>
          </a:avLst>
        </a:prstGeom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>
              <a:solidFill>
                <a:schemeClr val="tx1"/>
              </a:solidFill>
            </a:rPr>
            <a:t>Kv</a:t>
          </a:r>
          <a:r>
            <a:rPr lang="en-US" sz="1200" kern="1200">
              <a:solidFill>
                <a:schemeClr val="tx1"/>
              </a:solidFill>
            </a:rPr>
            <a:t>-benchmark 11/2024</a:t>
          </a:r>
          <a:endParaRPr lang="fi-FI" sz="1200" kern="1200">
            <a:solidFill>
              <a:schemeClr val="tx1"/>
            </a:solidFill>
          </a:endParaRPr>
        </a:p>
      </dsp:txBody>
      <dsp:txXfrm>
        <a:off x="3965842" y="2640526"/>
        <a:ext cx="1208460" cy="463204"/>
      </dsp:txXfrm>
    </dsp:sp>
    <dsp:sp modelId="{F5FC3BEA-A38E-41C0-BB69-0F039D529718}">
      <dsp:nvSpPr>
        <dsp:cNvPr id="0" name=""/>
        <dsp:cNvSpPr/>
      </dsp:nvSpPr>
      <dsp:spPr>
        <a:xfrm>
          <a:off x="5460134" y="1724066"/>
          <a:ext cx="1391942" cy="114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sz="1200" kern="1200" err="1"/>
            <a:t>Alankomaiden</a:t>
          </a:r>
          <a:r>
            <a:rPr lang="en-US" sz="1200" kern="1200"/>
            <a:t> TKI-</a:t>
          </a:r>
          <a:r>
            <a:rPr lang="en-US" sz="1200" kern="1200" err="1"/>
            <a:t>järjestelmään</a:t>
          </a:r>
          <a:r>
            <a:rPr lang="en-US" sz="1200" kern="1200"/>
            <a:t> </a:t>
          </a:r>
          <a:r>
            <a:rPr lang="en-US" sz="1200" kern="1200" err="1"/>
            <a:t>tutustuminen</a:t>
          </a:r>
          <a:endParaRPr lang="fi-FI" sz="1400" kern="120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fi-FI" sz="1400" kern="120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i-FI" sz="1400" kern="120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200" kern="1200"/>
        </a:p>
      </dsp:txBody>
      <dsp:txXfrm>
        <a:off x="5486554" y="1996499"/>
        <a:ext cx="1339102" cy="849208"/>
      </dsp:txXfrm>
    </dsp:sp>
    <dsp:sp modelId="{4106B7EC-1786-436A-8E3B-97BC3DDB58C3}">
      <dsp:nvSpPr>
        <dsp:cNvPr id="0" name=""/>
        <dsp:cNvSpPr/>
      </dsp:nvSpPr>
      <dsp:spPr>
        <a:xfrm>
          <a:off x="6218414" y="997447"/>
          <a:ext cx="1778468" cy="1778468"/>
        </a:xfrm>
        <a:prstGeom prst="circularArrow">
          <a:avLst>
            <a:gd name="adj1" fmla="val 3205"/>
            <a:gd name="adj2" fmla="val 394878"/>
            <a:gd name="adj3" fmla="val 19429611"/>
            <a:gd name="adj4" fmla="val 12575511"/>
            <a:gd name="adj5" fmla="val 37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AEA6D-D8C1-4D5C-93F0-15D7425BBA67}">
      <dsp:nvSpPr>
        <dsp:cNvPr id="0" name=""/>
        <dsp:cNvSpPr/>
      </dsp:nvSpPr>
      <dsp:spPr>
        <a:xfrm>
          <a:off x="5769454" y="1478053"/>
          <a:ext cx="1237282" cy="492026"/>
        </a:xfrm>
        <a:prstGeom prst="roundRect">
          <a:avLst>
            <a:gd name="adj" fmla="val 10000"/>
          </a:avLst>
        </a:prstGeom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>
              <a:solidFill>
                <a:schemeClr val="tx1"/>
              </a:solidFill>
            </a:rPr>
            <a:t>Opintomatka</a:t>
          </a:r>
          <a:r>
            <a:rPr lang="en-US" sz="1200" kern="1200">
              <a:solidFill>
                <a:schemeClr val="tx1"/>
              </a:solidFill>
            </a:rPr>
            <a:t> 12/2024 ja </a:t>
          </a:r>
          <a:r>
            <a:rPr lang="en-US" sz="1200" kern="1200" err="1">
              <a:solidFill>
                <a:schemeClr val="tx1"/>
              </a:solidFill>
            </a:rPr>
            <a:t>raportti</a:t>
          </a:r>
          <a:r>
            <a:rPr lang="en-US" sz="1200" kern="1200">
              <a:solidFill>
                <a:schemeClr val="tx1"/>
              </a:solidFill>
            </a:rPr>
            <a:t> 5/2025</a:t>
          </a:r>
          <a:endParaRPr lang="fi-FI" sz="1200" kern="1200">
            <a:solidFill>
              <a:schemeClr val="tx1"/>
            </a:solidFill>
          </a:endParaRPr>
        </a:p>
      </dsp:txBody>
      <dsp:txXfrm>
        <a:off x="5783865" y="1492464"/>
        <a:ext cx="1208460" cy="463204"/>
      </dsp:txXfrm>
    </dsp:sp>
    <dsp:sp modelId="{12B719A7-9E90-407A-9E2B-F53296A43127}">
      <dsp:nvSpPr>
        <dsp:cNvPr id="0" name=""/>
        <dsp:cNvSpPr/>
      </dsp:nvSpPr>
      <dsp:spPr>
        <a:xfrm>
          <a:off x="7278157" y="1724066"/>
          <a:ext cx="1391942" cy="114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err="1"/>
            <a:t>Ekosysteemi-sopimukset</a:t>
          </a:r>
          <a:r>
            <a:rPr lang="en-US" sz="1200" kern="1200"/>
            <a:t> </a:t>
          </a:r>
          <a:r>
            <a:rPr lang="en-US" sz="1200" kern="1200" err="1"/>
            <a:t>yhteistyön</a:t>
          </a:r>
          <a:r>
            <a:rPr lang="en-US" sz="1200" kern="1200"/>
            <a:t> </a:t>
          </a:r>
          <a:r>
            <a:rPr lang="en-US" sz="1200" kern="1200" err="1"/>
            <a:t>alustoina</a:t>
          </a:r>
          <a:r>
            <a:rPr lang="en-US" sz="1200" kern="1200"/>
            <a:t>  </a:t>
          </a:r>
          <a:endParaRPr lang="fi-FI" sz="1200" kern="1200"/>
        </a:p>
      </dsp:txBody>
      <dsp:txXfrm>
        <a:off x="7304577" y="1750486"/>
        <a:ext cx="1339102" cy="849208"/>
      </dsp:txXfrm>
    </dsp:sp>
    <dsp:sp modelId="{C005F193-32AE-411E-881B-2E753CA11B70}">
      <dsp:nvSpPr>
        <dsp:cNvPr id="0" name=""/>
        <dsp:cNvSpPr/>
      </dsp:nvSpPr>
      <dsp:spPr>
        <a:xfrm>
          <a:off x="8048037" y="1953124"/>
          <a:ext cx="1600608" cy="1600608"/>
        </a:xfrm>
        <a:prstGeom prst="leftCircularArrow">
          <a:avLst>
            <a:gd name="adj1" fmla="val 3561"/>
            <a:gd name="adj2" fmla="val 442488"/>
            <a:gd name="adj3" fmla="val 2217999"/>
            <a:gd name="adj4" fmla="val 9024489"/>
            <a:gd name="adj5" fmla="val 41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78EF3-429A-4A8E-B9C9-330F450CD8CF}">
      <dsp:nvSpPr>
        <dsp:cNvPr id="0" name=""/>
        <dsp:cNvSpPr/>
      </dsp:nvSpPr>
      <dsp:spPr>
        <a:xfrm>
          <a:off x="7587478" y="2626115"/>
          <a:ext cx="1237282" cy="492026"/>
        </a:xfrm>
        <a:prstGeom prst="roundRect">
          <a:avLst>
            <a:gd name="adj" fmla="val 10000"/>
          </a:avLst>
        </a:prstGeom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err="1">
              <a:solidFill>
                <a:schemeClr val="tx1"/>
              </a:solidFill>
            </a:rPr>
            <a:t>Innokaupunki-yhteistyö</a:t>
          </a:r>
          <a:r>
            <a:rPr lang="en-US" sz="1200" b="1" kern="1200">
              <a:solidFill>
                <a:schemeClr val="tx1"/>
              </a:solidFill>
            </a:rPr>
            <a:t> 12/2024</a:t>
          </a:r>
          <a:endParaRPr lang="fi-FI" sz="1200" b="1" kern="1200">
            <a:solidFill>
              <a:schemeClr val="tx1"/>
            </a:solidFill>
          </a:endParaRPr>
        </a:p>
      </dsp:txBody>
      <dsp:txXfrm>
        <a:off x="7601889" y="2640526"/>
        <a:ext cx="1208460" cy="463204"/>
      </dsp:txXfrm>
    </dsp:sp>
    <dsp:sp modelId="{EB26E013-586E-5C4A-BC68-70EE95FD7D7B}">
      <dsp:nvSpPr>
        <dsp:cNvPr id="0" name=""/>
        <dsp:cNvSpPr/>
      </dsp:nvSpPr>
      <dsp:spPr>
        <a:xfrm>
          <a:off x="9096181" y="1724066"/>
          <a:ext cx="1391942" cy="1148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FDAD1-557B-0E47-82B9-A2EC025BF463}">
      <dsp:nvSpPr>
        <dsp:cNvPr id="0" name=""/>
        <dsp:cNvSpPr/>
      </dsp:nvSpPr>
      <dsp:spPr>
        <a:xfrm>
          <a:off x="9405501" y="1478053"/>
          <a:ext cx="1237282" cy="492026"/>
        </a:xfrm>
        <a:prstGeom prst="roundRect">
          <a:avLst>
            <a:gd name="adj" fmla="val 10000"/>
          </a:avLst>
        </a:prstGeom>
        <a:solidFill>
          <a:srgbClr val="FBD1DC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solidFill>
                <a:srgbClr val="000000"/>
              </a:solidFill>
              <a:latin typeface="Georgia"/>
              <a:ea typeface="+mn-ea"/>
              <a:cs typeface="+mn-cs"/>
            </a:rPr>
            <a:t>15 TKI-näkymää 12/2025</a:t>
          </a:r>
        </a:p>
      </dsp:txBody>
      <dsp:txXfrm>
        <a:off x="9419912" y="1492464"/>
        <a:ext cx="1208460" cy="463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8FA9C-64CE-4D4F-B0F5-AFA78A8EB314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2939-C6D5-4A3D-A2DC-403EE2F68C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443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11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464CA-8C7B-45DD-89AB-478D8351981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7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04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57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/>
              <a:buChar char="•"/>
            </a:pPr>
            <a:r>
              <a:rPr lang="fi-FI" sz="1400">
                <a:latin typeface="Arial"/>
                <a:cs typeface="Arial"/>
              </a:rPr>
              <a:t>Tuemme kansallisia keskeisiä TKI-toimijoita </a:t>
            </a:r>
            <a:r>
              <a:rPr lang="fi-FI" sz="1400" b="1">
                <a:latin typeface="Arial"/>
                <a:cs typeface="Arial"/>
              </a:rPr>
              <a:t>uudistamaan TKI-järjestelmää</a:t>
            </a:r>
            <a:r>
              <a:rPr lang="fi-FI" sz="1400">
                <a:latin typeface="Arial"/>
                <a:cs typeface="Arial"/>
              </a:rPr>
              <a:t>. </a:t>
            </a:r>
            <a:r>
              <a:rPr lang="fi-FI" sz="1400" err="1">
                <a:latin typeface="Arial"/>
                <a:cs typeface="Arial"/>
              </a:rPr>
              <a:t>KKI:n</a:t>
            </a:r>
            <a:r>
              <a:rPr lang="fi-FI" sz="1400">
                <a:latin typeface="Arial"/>
                <a:cs typeface="Arial"/>
              </a:rPr>
              <a:t> keskeinen tulokulma on </a:t>
            </a:r>
            <a:r>
              <a:rPr lang="fi-FI" sz="1400" b="1">
                <a:latin typeface="Arial"/>
                <a:cs typeface="Arial"/>
              </a:rPr>
              <a:t>innovaatiojärjestelmän kokonaisvaltainen johtaminen, eri toimijoiden välinen yhteistyö ja sen koordinointi</a:t>
            </a:r>
            <a:r>
              <a:rPr lang="fi-FI" sz="1400">
                <a:latin typeface="Arial"/>
                <a:cs typeface="Arial"/>
              </a:rPr>
              <a:t>. Yhteistyö on myös ollut kansallisten linjausten ja jatkopäätösten läpileikkaava teema. </a:t>
            </a:r>
            <a:endParaRPr lang="en-US" sz="14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fi-FI" sz="1400" err="1">
                <a:latin typeface="Arial"/>
                <a:cs typeface="Arial"/>
              </a:rPr>
              <a:t>KKI:n</a:t>
            </a:r>
            <a:r>
              <a:rPr lang="fi-FI" sz="1400">
                <a:latin typeface="Arial"/>
                <a:cs typeface="Arial"/>
              </a:rPr>
              <a:t> </a:t>
            </a:r>
            <a:r>
              <a:rPr lang="fi-FI" sz="1400" b="1">
                <a:latin typeface="Arial"/>
                <a:cs typeface="Arial"/>
              </a:rPr>
              <a:t>keskeinen kumppani on tutkimus- ja innovaationeuvosto (TIN), </a:t>
            </a:r>
            <a:r>
              <a:rPr lang="fi-FI" sz="1400">
                <a:latin typeface="Arial"/>
                <a:cs typeface="Arial"/>
              </a:rPr>
              <a:t>jota tuemme eri tavoin (simulaatiot, </a:t>
            </a:r>
            <a:r>
              <a:rPr lang="fi-FI" sz="1400" err="1">
                <a:latin typeface="Arial"/>
                <a:cs typeface="Arial"/>
              </a:rPr>
              <a:t>bencmark</a:t>
            </a:r>
            <a:r>
              <a:rPr lang="fi-FI" sz="1400">
                <a:latin typeface="Arial"/>
                <a:cs typeface="Arial"/>
              </a:rPr>
              <a:t>, ennakointitieto, </a:t>
            </a:r>
            <a:r>
              <a:rPr lang="fi-FI" sz="1400" err="1">
                <a:latin typeface="Arial"/>
                <a:cs typeface="Arial"/>
              </a:rPr>
              <a:t>sensemaking</a:t>
            </a:r>
            <a:r>
              <a:rPr lang="fi-FI" sz="1400">
                <a:latin typeface="Arial"/>
                <a:cs typeface="Arial"/>
              </a:rPr>
              <a:t> muutoksen vipukohdista ja syötteen tuominen päätöksentekoon) strategisten valintojen laadinnassa, toimeenpanossa (opintomatkat, kaupunkien rahoitusten opit) ja seurannassa (skenaariot). </a:t>
            </a:r>
          </a:p>
          <a:p>
            <a:pPr marL="742950" lvl="1" indent="-285750">
              <a:buFont typeface="Arial"/>
              <a:buChar char="•"/>
            </a:pPr>
            <a:r>
              <a:rPr lang="fi-FI" sz="1400">
                <a:latin typeface="Arial"/>
                <a:cs typeface="Arial"/>
              </a:rPr>
              <a:t>Kansalliset toimijat (mm. Business Finland) ovat nähneet Sitralle tavoitteen </a:t>
            </a:r>
            <a:r>
              <a:rPr lang="fi-FI" sz="1400" b="1">
                <a:latin typeface="Arial"/>
                <a:cs typeface="Arial"/>
              </a:rPr>
              <a:t>vahvistaa kaupunkien roolia osana TKI-järjestelmää</a:t>
            </a:r>
            <a:r>
              <a:rPr lang="fi-FI" sz="1400">
                <a:latin typeface="Arial"/>
                <a:cs typeface="Arial"/>
              </a:rPr>
              <a:t>. Erityisesti isoilla kaupungeilla on keskeinen rooli varmistaa omien kaupunkiensa TKI-toimintaa kasvun ja elinvoiman lähteenä koko Suomen kestävän kasvun mahdollistamiseksi. </a:t>
            </a:r>
            <a:endParaRPr lang="en-US" sz="14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fi-FI" sz="1400">
                <a:latin typeface="Arial"/>
                <a:cs typeface="Arial"/>
              </a:rPr>
              <a:t>Olemme työ- ja elinkeinoministeriön rinnalla </a:t>
            </a:r>
            <a:r>
              <a:rPr lang="fi-FI" sz="1400" b="1">
                <a:latin typeface="Arial"/>
                <a:cs typeface="Arial"/>
              </a:rPr>
              <a:t>vahvistamassa </a:t>
            </a:r>
            <a:r>
              <a:rPr lang="fi-FI" sz="1400" b="1" err="1">
                <a:latin typeface="Arial"/>
                <a:cs typeface="Arial"/>
              </a:rPr>
              <a:t>innokaupunkien</a:t>
            </a:r>
            <a:r>
              <a:rPr lang="fi-FI" sz="1400" b="1">
                <a:latin typeface="Arial"/>
                <a:cs typeface="Arial"/>
              </a:rPr>
              <a:t> ekosysteemisopimusten toimeenpanoa. </a:t>
            </a:r>
            <a:r>
              <a:rPr lang="fi-FI" sz="1400" err="1">
                <a:latin typeface="Arial"/>
                <a:cs typeface="Arial"/>
              </a:rPr>
              <a:t>Innokaupungit</a:t>
            </a:r>
            <a:r>
              <a:rPr lang="fi-FI" sz="1400">
                <a:latin typeface="Arial"/>
                <a:cs typeface="Arial"/>
              </a:rPr>
              <a:t> ja niiden innovaatioekosysteemit ovat oivallinen alusta vahvistaa tutkimusorganisaatioiden ja yritysten välistä yhteistyötä. Sitra rahoittaa tutkimusorganisaatioiden ja yritysten yhteistyön haasteiden kartoittamista, ratkaisujen kokeilemista, pilotointia ja skaalaamista. </a:t>
            </a:r>
            <a:endParaRPr lang="en-US" sz="14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fi-FI" sz="1400" err="1">
                <a:latin typeface="Arial"/>
                <a:cs typeface="Arial"/>
              </a:rPr>
              <a:t>Innokaupunkien</a:t>
            </a:r>
            <a:r>
              <a:rPr lang="fi-FI" sz="1400">
                <a:latin typeface="Arial"/>
                <a:cs typeface="Arial"/>
              </a:rPr>
              <a:t> rahoitukset mahdollistavat Sitralle </a:t>
            </a:r>
            <a:r>
              <a:rPr lang="fi-FI" sz="1400" b="1">
                <a:latin typeface="Arial"/>
                <a:cs typeface="Arial"/>
              </a:rPr>
              <a:t>ratkaisujen kokeilemisen ja kehittämisen yhteistyön haasteisiin yhdessä merkittävimpien suomalaisten tutkimusorganisaatioiden ja niiden yrityskumppaneiden kanssa</a:t>
            </a:r>
            <a:r>
              <a:rPr lang="fi-FI" sz="1400">
                <a:latin typeface="Arial"/>
                <a:cs typeface="Arial"/>
              </a:rPr>
              <a:t>. Näiden avulla on mahdollisuus tarkastella kansallisten toimijoiden (TIN, BF, TEM, </a:t>
            </a:r>
            <a:r>
              <a:rPr lang="fi-FI" sz="1400" err="1">
                <a:latin typeface="Arial"/>
                <a:cs typeface="Arial"/>
              </a:rPr>
              <a:t>Unifi</a:t>
            </a:r>
            <a:r>
              <a:rPr lang="fi-FI" sz="1400">
                <a:latin typeface="Arial"/>
                <a:cs typeface="Arial"/>
              </a:rPr>
              <a:t>, </a:t>
            </a:r>
            <a:r>
              <a:rPr lang="fi-FI" sz="1400" err="1">
                <a:latin typeface="Arial"/>
                <a:cs typeface="Arial"/>
              </a:rPr>
              <a:t>Arene</a:t>
            </a:r>
            <a:r>
              <a:rPr lang="fi-FI" sz="1400">
                <a:latin typeface="Arial"/>
                <a:cs typeface="Arial"/>
              </a:rPr>
              <a:t>, OKM, Suomen akatemia) kanssa innovaatiojärjestelmää systeemisesti ja lähteä kokeilemaan ja ratkomaan myös järjestelmätason haasteita. </a:t>
            </a:r>
            <a:endParaRPr lang="fi-FI" sz="1050" b="1"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F165F-0AF3-4F28-8BBF-3BE6249E606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9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1B25E-5C68-4E55-AADC-A368BAB463ED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77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B41F0-A502-F933-78B7-DA4C5EEE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755742-C063-126B-D68E-BAB3E58E0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6F5BE-DE26-E76F-92AD-FE7DEF7F9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648FA-38A6-DA65-A6C8-368229C53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F165F-0AF3-4F28-8BBF-3BE6249E606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79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7126C-86E4-A2C0-6B90-2DDF40FA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CFB4D87-34EF-E011-274D-BC822247A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E7136A26-5058-DCD4-8586-E527BC0A4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9D3933A-2F4E-3589-23D8-EED1BF78D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3B927-2DF2-45C9-976D-06AD3E5BB188}" type="slidenum">
              <a:rPr kumimoji="0" lang="fi-FI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25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hyperlink" Target="https://twitter.com/SitraFund" TargetMode="External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tiff"/><Relationship Id="rId11" Type="http://schemas.openxmlformats.org/officeDocument/2006/relationships/hyperlink" Target="https://www.linkedin.com/company/sitra" TargetMode="External"/><Relationship Id="rId5" Type="http://schemas.openxmlformats.org/officeDocument/2006/relationships/hyperlink" Target="https://www.facebook.com/SitraFund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26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6.emf"/><Relationship Id="rId3" Type="http://schemas.openxmlformats.org/officeDocument/2006/relationships/hyperlink" Target="https://twitter.com/SitraFund" TargetMode="External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tiff"/><Relationship Id="rId11" Type="http://schemas.openxmlformats.org/officeDocument/2006/relationships/hyperlink" Target="https://www.linkedin.com/company/sitra" TargetMode="External"/><Relationship Id="rId5" Type="http://schemas.openxmlformats.org/officeDocument/2006/relationships/hyperlink" Target="https://www.facebook.com/SitraFund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34.png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6.emf"/><Relationship Id="rId3" Type="http://schemas.openxmlformats.org/officeDocument/2006/relationships/hyperlink" Target="https://twitter.com/SitraFund" TargetMode="External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tiff"/><Relationship Id="rId11" Type="http://schemas.openxmlformats.org/officeDocument/2006/relationships/hyperlink" Target="https://www.linkedin.com/company/sitra" TargetMode="External"/><Relationship Id="rId5" Type="http://schemas.openxmlformats.org/officeDocument/2006/relationships/hyperlink" Target="https://www.facebook.com/SitraFund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35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3.png"/><Relationship Id="rId3" Type="http://schemas.openxmlformats.org/officeDocument/2006/relationships/hyperlink" Target="https://twitter.com/SitraFund" TargetMode="External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tiff"/><Relationship Id="rId11" Type="http://schemas.openxmlformats.org/officeDocument/2006/relationships/hyperlink" Target="https://www.linkedin.com/company/sitra" TargetMode="External"/><Relationship Id="rId5" Type="http://schemas.openxmlformats.org/officeDocument/2006/relationships/hyperlink" Target="https://www.facebook.com/SitraFund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26.emf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6.emf"/><Relationship Id="rId3" Type="http://schemas.openxmlformats.org/officeDocument/2006/relationships/hyperlink" Target="https://twitter.com/SitraFund" TargetMode="External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tiff"/><Relationship Id="rId11" Type="http://schemas.openxmlformats.org/officeDocument/2006/relationships/hyperlink" Target="https://www.linkedin.com/company/sitra" TargetMode="External"/><Relationship Id="rId5" Type="http://schemas.openxmlformats.org/officeDocument/2006/relationships/hyperlink" Target="https://www.facebook.com/SitraFund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34.png"/></Relationships>
</file>

<file path=ppt/slideLayouts/_rels/slideLayout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6.emf"/><Relationship Id="rId3" Type="http://schemas.openxmlformats.org/officeDocument/2006/relationships/hyperlink" Target="https://twitter.com/SitraFund" TargetMode="External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tiff"/><Relationship Id="rId11" Type="http://schemas.openxmlformats.org/officeDocument/2006/relationships/hyperlink" Target="https://www.linkedin.com/company/sitra" TargetMode="External"/><Relationship Id="rId5" Type="http://schemas.openxmlformats.org/officeDocument/2006/relationships/hyperlink" Target="https://www.facebook.com/SitraFund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user/sitrafund" TargetMode="External"/><Relationship Id="rId14" Type="http://schemas.openxmlformats.org/officeDocument/2006/relationships/image" Target="../media/image35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2F46D1B2-F7E9-9F18-5182-85D9A8450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894" y="1888844"/>
            <a:ext cx="10632141" cy="3230003"/>
          </a:xfrm>
        </p:spPr>
        <p:txBody>
          <a:bodyPr anchor="t" anchorCtr="0"/>
          <a:lstStyle>
            <a:lvl1pPr algn="l">
              <a:lnSpc>
                <a:spcPct val="70000"/>
              </a:lnSpc>
              <a:defRPr sz="14500" spc="-450" baseline="0"/>
            </a:lvl1pPr>
          </a:lstStyle>
          <a:p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otsikko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DDA9F-DC3B-4803-9730-F564F287A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893" y="5154705"/>
            <a:ext cx="10632141" cy="829236"/>
          </a:xfrm>
        </p:spPr>
        <p:txBody>
          <a:bodyPr/>
          <a:lstStyle>
            <a:lvl1pPr marL="0" indent="0" algn="l">
              <a:buNone/>
              <a:defRPr sz="1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pic>
        <p:nvPicPr>
          <p:cNvPr id="12" name="Kuva 11" descr="innokaupungit logo">
            <a:extLst>
              <a:ext uri="{FF2B5EF4-FFF2-40B4-BE49-F238E27FC236}">
                <a16:creationId xmlns:a16="http://schemas.microsoft.com/office/drawing/2014/main" id="{41AE180D-72E9-04CF-64E1-9DFBB1B1A7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882" y="885825"/>
            <a:ext cx="2038346" cy="319834"/>
          </a:xfrm>
          <a:prstGeom prst="rect">
            <a:avLst/>
          </a:prstGeom>
        </p:spPr>
      </p:pic>
      <p:pic>
        <p:nvPicPr>
          <p:cNvPr id="15" name="Kuva 14" descr="lippu Euroopan unionin osarahoittama">
            <a:extLst>
              <a:ext uri="{FF2B5EF4-FFF2-40B4-BE49-F238E27FC236}">
                <a16:creationId xmlns:a16="http://schemas.microsoft.com/office/drawing/2014/main" id="{BD985083-843E-111E-2D56-80F6D41B81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84" y="6227637"/>
            <a:ext cx="1900516" cy="3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6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v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8CBE3CD3-0396-60DE-2309-57D4C27B00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81" y="1367028"/>
            <a:ext cx="3272119" cy="1226058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10000">
                <a:latin typeface="+mj-lt"/>
              </a:defRPr>
            </a:lvl1pPr>
          </a:lstStyle>
          <a:p>
            <a:pPr lvl="0"/>
            <a:r>
              <a:rPr lang="fi-FI"/>
              <a:t>XXX</a:t>
            </a:r>
          </a:p>
        </p:txBody>
      </p:sp>
      <p:sp>
        <p:nvSpPr>
          <p:cNvPr id="14" name="Tekstin paikkamerkki 10">
            <a:extLst>
              <a:ext uri="{FF2B5EF4-FFF2-40B4-BE49-F238E27FC236}">
                <a16:creationId xmlns:a16="http://schemas.microsoft.com/office/drawing/2014/main" id="{E5EE85B7-5683-122A-43EC-24064A955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727" y="1367028"/>
            <a:ext cx="3272119" cy="1226058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10000">
                <a:latin typeface="+mj-lt"/>
              </a:defRPr>
            </a:lvl1pPr>
          </a:lstStyle>
          <a:p>
            <a:pPr lvl="0"/>
            <a:r>
              <a:rPr lang="fi-FI"/>
              <a:t>XXX</a:t>
            </a:r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0D044B92-25FB-D138-2343-061E47E4E1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8973" y="1367028"/>
            <a:ext cx="3272119" cy="1226058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10000">
                <a:latin typeface="+mj-lt"/>
              </a:defRPr>
            </a:lvl1pPr>
          </a:lstStyle>
          <a:p>
            <a:pPr lvl="0"/>
            <a:r>
              <a:rPr lang="fi-FI"/>
              <a:t>XXX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sp>
        <p:nvSpPr>
          <p:cNvPr id="4" name="Tekstin paikkamerkki 10">
            <a:extLst>
              <a:ext uri="{FF2B5EF4-FFF2-40B4-BE49-F238E27FC236}">
                <a16:creationId xmlns:a16="http://schemas.microsoft.com/office/drawing/2014/main" id="{31CED44C-30C0-AF5B-D843-B97071B06A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481" y="2702052"/>
            <a:ext cx="3272119" cy="29077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latin typeface="+mn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E0A60571-511B-69AA-D1F4-71545249D4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2727" y="2702052"/>
            <a:ext cx="3272119" cy="29077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latin typeface="+mn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Tekstin paikkamerkki 10">
            <a:extLst>
              <a:ext uri="{FF2B5EF4-FFF2-40B4-BE49-F238E27FC236}">
                <a16:creationId xmlns:a16="http://schemas.microsoft.com/office/drawing/2014/main" id="{C940F6F8-2124-99CA-6E5F-26703BB540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8973" y="2702052"/>
            <a:ext cx="3272119" cy="29077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>
                <a:latin typeface="+mn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215560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5371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25284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793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0574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5792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930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5259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266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8387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632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00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1E0ED81-E7C8-4A75-9BCA-70A65F807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4025" y="1828800"/>
            <a:ext cx="4549775" cy="435292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63B313-AEF2-4DAF-B694-6807ECE883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2E532A-E658-4132-885B-3E30693521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08A7A2-9B6B-4C01-8A53-3BAE37D710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238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7476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17022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90401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93331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343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31048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456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06473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40217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1209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innokaupungit logo">
            <a:extLst>
              <a:ext uri="{FF2B5EF4-FFF2-40B4-BE49-F238E27FC236}">
                <a16:creationId xmlns:a16="http://schemas.microsoft.com/office/drawing/2014/main" id="{77B62EE7-0CA6-8550-B636-FD25FDE4D6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6789F3-151D-4A78-8134-2617E04A6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1" y="979207"/>
            <a:ext cx="49841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04" y="1825625"/>
            <a:ext cx="49841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864D02-53F0-4486-B049-31DC6463E2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B47B6-BF84-4E39-AA00-9C0461835F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4E2ED4-F2BA-451D-9887-4EFA69071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A07F505-1DDE-99DF-5D95-9CB7AEBCB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92400" y="6228000"/>
            <a:ext cx="1900800" cy="399600"/>
          </a:xfr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07489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7322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364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14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44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677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B7B45-F069-BC3E-6018-9C56DF6E1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020" y="515993"/>
            <a:ext cx="5764722" cy="576472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3572784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err="1"/>
              <a:t>xx.xx.xxxx</a:t>
            </a:r>
            <a:endParaRPr lang="en-US"/>
          </a:p>
          <a:p>
            <a:pPr lvl="0"/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F50C13-6B03-AC96-8012-3AB63F6758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8" y="1423545"/>
            <a:ext cx="54426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sz="4800" err="1">
                <a:latin typeface="+mj-lt"/>
              </a:rPr>
              <a:t>Esityksen</a:t>
            </a:r>
            <a:r>
              <a:rPr lang="en-US" sz="4800">
                <a:latin typeface="+mj-lt"/>
              </a:rPr>
              <a:t> </a:t>
            </a:r>
            <a:r>
              <a:rPr lang="en-US" sz="4800" err="1">
                <a:latin typeface="+mj-lt"/>
              </a:rPr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32414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kalv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B7B45-F069-BC3E-6018-9C56DF6E1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020" y="515993"/>
            <a:ext cx="5764722" cy="576472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3572784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err="1"/>
              <a:t>xx.xx.xxxx</a:t>
            </a:r>
            <a:endParaRPr lang="en-US"/>
          </a:p>
          <a:p>
            <a:pPr lvl="0"/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F50C13-6B03-AC96-8012-3AB63F6758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8" y="1423545"/>
            <a:ext cx="54426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sz="4800" err="1">
                <a:latin typeface="+mj-lt"/>
              </a:rPr>
              <a:t>Esityksen</a:t>
            </a:r>
            <a:r>
              <a:rPr lang="en-US" sz="4800">
                <a:latin typeface="+mj-lt"/>
              </a:rPr>
              <a:t> </a:t>
            </a:r>
            <a:r>
              <a:rPr lang="en-US" sz="4800" err="1">
                <a:latin typeface="+mj-lt"/>
              </a:rPr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7356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D3C6F0-E99B-8866-A4DA-E2A3BFB12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5473535"/>
            <a:ext cx="10017913" cy="71278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>
              <a:defRPr kumimoji="0" lang="fi-FI" sz="6600" u="none" strike="noStrike" cap="none" spc="0" normalizeH="0" baseline="0" dirty="0">
                <a:ln>
                  <a:noFill/>
                </a:ln>
                <a:solidFill>
                  <a:srgbClr val="D7F2FA"/>
                </a:solidFill>
                <a:effectLst/>
                <a:uLnTx/>
                <a:uFillTx/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#häsähommia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FE636-52F1-EFD0-08B9-868C223F5B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020" y="515993"/>
            <a:ext cx="5764722" cy="576472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4768B4-E068-0CD8-5394-4F1F7CC706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8" y="5901732"/>
            <a:ext cx="2174120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i-FI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#häsähommia</a:t>
            </a:r>
            <a:endParaRPr lang="fi-FI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3AA0553-996B-B38D-78AE-96C81E54C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3572784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err="1"/>
              <a:t>xx.xx.xxxx</a:t>
            </a:r>
            <a:endParaRPr lang="en-US"/>
          </a:p>
          <a:p>
            <a:pPr lvl="0"/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fi-FI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9962EBA-0849-86EA-594E-DC8E7473A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1423545"/>
            <a:ext cx="54426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sz="4800" err="1">
                <a:latin typeface="+mj-lt"/>
              </a:rPr>
              <a:t>Esityksen</a:t>
            </a:r>
            <a:r>
              <a:rPr lang="en-US" sz="4800">
                <a:latin typeface="+mj-lt"/>
              </a:rPr>
              <a:t> </a:t>
            </a:r>
            <a:r>
              <a:rPr lang="en-US" sz="4800" err="1">
                <a:latin typeface="+mj-lt"/>
              </a:rPr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0478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52806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32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093" y="979207"/>
            <a:ext cx="49841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516" y="1825625"/>
            <a:ext cx="49841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7B62EE7-0CA6-8550-B636-FD25FDE4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6789F3-151D-4A78-8134-2617E04A6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864D02-53F0-4486-B049-31DC6463E2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B47B6-BF84-4E39-AA00-9C0461835F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4E2ED4-F2BA-451D-9887-4EFA69071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A07F505-1DDE-99DF-5D95-9CB7AEBCB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0400" y="6512400"/>
            <a:ext cx="968400" cy="1512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8609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70914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34960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s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744170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us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52982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eni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687263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P (vaalea pohj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626728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091095-618D-5B85-75EE-00CDF8026F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8" y="1988543"/>
            <a:ext cx="10080625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10190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90584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53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o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innokaupungit logo">
            <a:extLst>
              <a:ext uri="{FF2B5EF4-FFF2-40B4-BE49-F238E27FC236}">
                <a16:creationId xmlns:a16="http://schemas.microsoft.com/office/drawing/2014/main" id="{77B62EE7-0CA6-8550-B636-FD25FDE4D6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6789F3-151D-4A78-8134-2617E04A6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237" y="763524"/>
            <a:ext cx="3067812" cy="19019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864D02-53F0-4486-B049-31DC6463E2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B47B6-BF84-4E39-AA00-9C0461835F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4E2ED4-F2BA-451D-9887-4EFA69071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A07F505-1DDE-99DF-5D95-9CB7AEBCB3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0400" y="6512400"/>
            <a:ext cx="968400" cy="1512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ED1934CF-39B8-305B-4B23-7E430D7A05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1045" y="2870835"/>
            <a:ext cx="3067812" cy="3524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5766451E-DB5C-7666-7CEC-632402A024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62857" y="763524"/>
            <a:ext cx="3067812" cy="19019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C4337FA2-9815-A2E2-F0EE-C41EDA660A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8665" y="2870835"/>
            <a:ext cx="3067812" cy="3524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2A269B1-E69F-77FD-BC73-BD56C592AAC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66761" y="763524"/>
            <a:ext cx="3067812" cy="19019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62325F87-D67D-8CE2-A2BB-0FD164E9FD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62569" y="2870835"/>
            <a:ext cx="3067812" cy="3524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E9D6C3F-37CF-721A-E437-4F869DBEB5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5237" y="3433572"/>
            <a:ext cx="3067812" cy="19019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40E22C75-6D76-5129-399F-8EEE2D7716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1045" y="5540883"/>
            <a:ext cx="3067812" cy="3524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0A1A7311-3989-0F23-0F2F-E1F4F8976D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62857" y="3433572"/>
            <a:ext cx="3067812" cy="19019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1" name="Tekstin paikkamerkki 10">
            <a:extLst>
              <a:ext uri="{FF2B5EF4-FFF2-40B4-BE49-F238E27FC236}">
                <a16:creationId xmlns:a16="http://schemas.microsoft.com/office/drawing/2014/main" id="{F4339A79-742E-386A-C2D7-013E0CA4C6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58665" y="5540883"/>
            <a:ext cx="3067812" cy="3524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BF4B83B9-684B-4E8B-46B9-D3115B565BC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366761" y="3433572"/>
            <a:ext cx="3067812" cy="19019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3" name="Tekstin paikkamerkki 10">
            <a:extLst>
              <a:ext uri="{FF2B5EF4-FFF2-40B4-BE49-F238E27FC236}">
                <a16:creationId xmlns:a16="http://schemas.microsoft.com/office/drawing/2014/main" id="{50F2F023-0068-C06A-6E39-4FE4E29EF9C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62569" y="5540883"/>
            <a:ext cx="3067812" cy="3524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333101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C1A995A-56AB-004E-700A-DC144B8BF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988543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1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C1A995A-56AB-004E-700A-DC144B8BF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988543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594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B7113F7-4315-E6DE-B9E0-8E1B819A62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1828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9AF5149-3181-4CA0-F02E-C5ACB72A9A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3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4" name="Tekstin paikkamerkki 6">
            <a:extLst>
              <a:ext uri="{FF2B5EF4-FFF2-40B4-BE49-F238E27FC236}">
                <a16:creationId xmlns:a16="http://schemas.microsoft.com/office/drawing/2014/main" id="{30A58AAE-4A5A-F11E-0B02-C1DDD62C36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16080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0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Dian numeron paikkamerkki 2">
            <a:extLst>
              <a:ext uri="{FF2B5EF4-FFF2-40B4-BE49-F238E27FC236}">
                <a16:creationId xmlns:a16="http://schemas.microsoft.com/office/drawing/2014/main" id="{143E89E3-60D8-4F73-83CD-27E76002D9B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0434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B958250-BB0A-4B83-2D70-834F0096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1828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657341D-BC9F-A80E-DE48-CB97793D89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3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0C768-DDB5-B209-EA25-F583FFDB8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0D82385-7030-69DD-8183-0A9093CCC2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4" name="Tekstin paikkamerkki 6">
            <a:extLst>
              <a:ext uri="{FF2B5EF4-FFF2-40B4-BE49-F238E27FC236}">
                <a16:creationId xmlns:a16="http://schemas.microsoft.com/office/drawing/2014/main" id="{830F3665-8F30-BF84-B3AC-A57A58ED8B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16080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8B3D4C6-9EC1-BC7B-C2C7-7AD9F7ABF6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845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0085175-445D-028E-6D58-3D50451073FA}"/>
              </a:ext>
            </a:extLst>
          </p:cNvPr>
          <p:cNvSpPr txBox="1"/>
          <p:nvPr userDrawn="1"/>
        </p:nvSpPr>
        <p:spPr>
          <a:xfrm>
            <a:off x="493517" y="-219159"/>
            <a:ext cx="1840247" cy="2416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700" b="0" i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D21E5FD-CE6F-6A56-FC99-01FD1B663E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700676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ina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0085175-445D-028E-6D58-3D50451073FA}"/>
              </a:ext>
            </a:extLst>
          </p:cNvPr>
          <p:cNvSpPr txBox="1"/>
          <p:nvPr userDrawn="1"/>
        </p:nvSpPr>
        <p:spPr>
          <a:xfrm>
            <a:off x="493517" y="-219159"/>
            <a:ext cx="1840247" cy="2416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700" b="0" i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D21E5FD-CE6F-6A56-FC99-01FD1B663E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25434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064030-2945-43A2-0486-490C69CF115C}"/>
              </a:ext>
            </a:extLst>
          </p:cNvPr>
          <p:cNvSpPr txBox="1"/>
          <p:nvPr userDrawn="1"/>
        </p:nvSpPr>
        <p:spPr>
          <a:xfrm>
            <a:off x="493517" y="-219159"/>
            <a:ext cx="1840247" cy="2416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700" b="0" i="0">
                <a:solidFill>
                  <a:srgbClr val="D7F2FA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2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AFAB3BB-87B4-2B32-F858-080609066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7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29B4F37-CCC5-4E30-A9B4-E1A57EA682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60179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9C2FF38-8635-0971-4D39-CAE3AB8D8F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4" y="86405"/>
            <a:ext cx="12143241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455224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 tai 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A11B67-A3EA-09D2-9D13-D0432835B9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3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84725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807356"/>
            <a:ext cx="10080624" cy="44157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E5D54D-D2C8-40E4-EBC1-EB534B5AD18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5575" y="6308725"/>
            <a:ext cx="1008062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fi-FI"/>
              <a:t>Lisätietoalue, lähde tms. </a:t>
            </a:r>
          </a:p>
        </p:txBody>
      </p:sp>
    </p:spTree>
    <p:extLst>
      <p:ext uri="{BB962C8B-B14F-4D97-AF65-F5344CB8AC3E}">
        <p14:creationId xmlns:p14="http://schemas.microsoft.com/office/powerpoint/2010/main" val="36364802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229981" cy="443905"/>
            <a:chOff x="72803" y="7487"/>
            <a:chExt cx="2229981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2039581" cy="443905"/>
              <a:chOff x="72803" y="7487"/>
              <a:chExt cx="2039581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0" name="X">
                <a:hlinkClick r:id="rId3"/>
                <a:extLst>
                  <a:ext uri="{FF2B5EF4-FFF2-40B4-BE49-F238E27FC236}">
                    <a16:creationId xmlns:a16="http://schemas.microsoft.com/office/drawing/2014/main" id="{DBAA4B29-0F4F-15F6-40FC-49A15942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8119" y="199600"/>
                <a:ext cx="144470" cy="147600"/>
              </a:xfrm>
              <a:prstGeom prst="rect">
                <a:avLst/>
              </a:prstGeom>
            </p:spPr>
          </p:pic>
          <p:pic>
            <p:nvPicPr>
              <p:cNvPr id="11" name="Facebook">
                <a:hlinkClick r:id="rId5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8795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7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94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9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784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11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04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Kuva 16" descr="Kuva, joka sisältää kohteen teksti, kuu, pallo, ympyrä&#10;&#10;Kuvaus luotu automaattisesti">
            <a:extLst>
              <a:ext uri="{FF2B5EF4-FFF2-40B4-BE49-F238E27FC236}">
                <a16:creationId xmlns:a16="http://schemas.microsoft.com/office/drawing/2014/main" id="{7EDCE105-962F-4CF3-C316-D4C3FC0E3A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4B6F42-8782-25DE-C6A1-C92D8444290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7B62EE7-0CA6-8550-B636-FD25FDE4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6789F3-151D-4A78-8134-2617E04A6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A07F505-1DDE-99DF-5D95-9CB7AEBCB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0400" y="6512400"/>
            <a:ext cx="968400" cy="1512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3007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229981" cy="443905"/>
            <a:chOff x="72803" y="7487"/>
            <a:chExt cx="2229981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2039581" cy="443905"/>
              <a:chOff x="72803" y="7487"/>
              <a:chExt cx="2039581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0" name="X">
                <a:hlinkClick r:id="rId3"/>
                <a:extLst>
                  <a:ext uri="{FF2B5EF4-FFF2-40B4-BE49-F238E27FC236}">
                    <a16:creationId xmlns:a16="http://schemas.microsoft.com/office/drawing/2014/main" id="{DBAA4B29-0F4F-15F6-40FC-49A15942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8119" y="199600"/>
                <a:ext cx="144470" cy="147600"/>
              </a:xfrm>
              <a:prstGeom prst="rect">
                <a:avLst/>
              </a:prstGeom>
            </p:spPr>
          </p:pic>
          <p:pic>
            <p:nvPicPr>
              <p:cNvPr id="11" name="Facebook">
                <a:hlinkClick r:id="rId5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8795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7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94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9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784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11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04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64B6F42-8782-25DE-C6A1-C92D844429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pic>
        <p:nvPicPr>
          <p:cNvPr id="2" name="Kuva 16">
            <a:extLst>
              <a:ext uri="{FF2B5EF4-FFF2-40B4-BE49-F238E27FC236}">
                <a16:creationId xmlns:a16="http://schemas.microsoft.com/office/drawing/2014/main" id="{9B8C68CB-7427-4A8F-CA97-7B468F7523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15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229981" cy="443905"/>
            <a:chOff x="72803" y="7487"/>
            <a:chExt cx="2229981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2039581" cy="443905"/>
              <a:chOff x="72803" y="7487"/>
              <a:chExt cx="2039581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0" name="X">
                <a:hlinkClick r:id="rId3"/>
                <a:extLst>
                  <a:ext uri="{FF2B5EF4-FFF2-40B4-BE49-F238E27FC236}">
                    <a16:creationId xmlns:a16="http://schemas.microsoft.com/office/drawing/2014/main" id="{DBAA4B29-0F4F-15F6-40FC-49A15942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8119" y="199600"/>
                <a:ext cx="144470" cy="147600"/>
              </a:xfrm>
              <a:prstGeom prst="rect">
                <a:avLst/>
              </a:prstGeom>
            </p:spPr>
          </p:pic>
          <p:pic>
            <p:nvPicPr>
              <p:cNvPr id="11" name="Facebook">
                <a:hlinkClick r:id="rId5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8795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7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94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9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784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11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04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64B6F42-8782-25DE-C6A1-C92D844429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pic>
        <p:nvPicPr>
          <p:cNvPr id="3" name="Kuva 16">
            <a:extLst>
              <a:ext uri="{FF2B5EF4-FFF2-40B4-BE49-F238E27FC236}">
                <a16:creationId xmlns:a16="http://schemas.microsoft.com/office/drawing/2014/main" id="{EE452ECB-E524-B9CD-78F5-4582A5A3C3E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58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E3C5152-385C-D015-6A1E-D9F5927F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1D5D-647B-AB44-A3B9-81B55F23835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FFD0C43-BEC2-0204-6741-5F23ED7D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5407EA0-516D-44D6-6AC6-674F2191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285BD-DA5D-3942-BE42-3D71CA05E1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9375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17432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s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87305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2412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4" y="1700808"/>
            <a:ext cx="10849205" cy="4320480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88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40737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113852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91FFD7E-119C-492E-870A-9BBC3D172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5199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ma lyhy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79207"/>
            <a:ext cx="5425439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B44D570-2BF8-38CD-3656-93D2A69C6B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1" y="2651125"/>
            <a:ext cx="5423802" cy="35353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6789F3-151D-4A78-8134-2617E04A6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5" y="749808"/>
            <a:ext cx="4576573" cy="535838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864D02-53F0-4486-B049-31DC6463E2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B47B6-BF84-4E39-AA00-9C0461835F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4E2ED4-F2BA-451D-9887-4EFA69071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17989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valkoine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3933675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FE7D0B9-C192-35CF-775A-4616BE8E0B9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8000" y="5849637"/>
            <a:ext cx="4463926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fi-FI"/>
              <a:t>Lisätietoalue, lähde tms. </a:t>
            </a:r>
          </a:p>
        </p:txBody>
      </p:sp>
    </p:spTree>
    <p:extLst>
      <p:ext uri="{BB962C8B-B14F-4D97-AF65-F5344CB8AC3E}">
        <p14:creationId xmlns:p14="http://schemas.microsoft.com/office/powerpoint/2010/main" val="25032198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976326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 + VP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60517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Iso otsikko + TP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53335E6-BFBC-4F4A-916F-1B8AFDA6E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85350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 + VP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67899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Perusotsikko + TP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320E9FA-EE25-40B6-A897-069B21086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119358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Väliotsikko + VP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46134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+ TP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59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Tekstikalvo + TP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962FB9-FC64-42D3-9FA8-23DA27C83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32736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548680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err="1"/>
              <a:t>Fifti</a:t>
            </a:r>
            <a:r>
              <a:rPr lang="fi-FI"/>
              <a:t> otsikko mustalla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662074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ma pitk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64907"/>
            <a:ext cx="5425439" cy="524981"/>
          </a:xfrm>
        </p:spPr>
        <p:txBody>
          <a:bodyPr/>
          <a:lstStyle>
            <a:lvl1pPr>
              <a:defRPr sz="300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6789F3-151D-4A78-8134-2617E04A6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5" y="749808"/>
            <a:ext cx="4576573" cy="535838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C1A3B99-99A4-B46C-5682-3F9EEB6D3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5999" y="1531938"/>
            <a:ext cx="5425439" cy="46545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864D02-53F0-4486-B049-31DC6463E2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B47B6-BF84-4E39-AA00-9C0461835F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4E2ED4-F2BA-451D-9887-4EFA69071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67392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5938" y="548680"/>
            <a:ext cx="4859337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548680"/>
            <a:ext cx="4859983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609460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649825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47898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4" cy="8863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55689" y="1509185"/>
            <a:ext cx="10078576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F4EC56-8604-407C-BDED-F60638F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68452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5" cy="886343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688" y="1509185"/>
            <a:ext cx="10080625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A975EE7-734F-4163-84B5-8B5DA25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73646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/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0FF3-944E-453D-AD86-280F662E2B3A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1599"/>
            <a:ext cx="1442197" cy="320168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653137" y="582697"/>
            <a:ext cx="11033765" cy="622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Dian otsikko, </a:t>
            </a:r>
            <a:r>
              <a:rPr lang="fi-FI" err="1"/>
              <a:t>Calibri</a:t>
            </a:r>
            <a:r>
              <a:rPr lang="fi-FI"/>
              <a:t> </a:t>
            </a:r>
            <a:r>
              <a:rPr lang="fi-FI" err="1"/>
              <a:t>Light</a:t>
            </a:r>
            <a:endParaRPr lang="fi-FI"/>
          </a:p>
        </p:txBody>
      </p:sp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653138" y="1335158"/>
            <a:ext cx="11033764" cy="4788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2pPr>
            <a:lvl3pPr marL="11430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3pPr>
            <a:lvl4pPr marL="16002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4pPr>
            <a:lvl5pPr marL="20574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i-FI"/>
              <a:t>Ensimmäinen taso, </a:t>
            </a:r>
            <a:r>
              <a:rPr lang="fi-FI" err="1"/>
              <a:t>Calibri</a:t>
            </a:r>
            <a:r>
              <a:rPr lang="fi-FI"/>
              <a:t> </a:t>
            </a:r>
            <a:r>
              <a:rPr lang="fi-FI" err="1"/>
              <a:t>Light</a:t>
            </a:r>
            <a:endParaRPr lang="fi-FI"/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12138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6">
            <a:extLst>
              <a:ext uri="{FF2B5EF4-FFF2-40B4-BE49-F238E27FC236}">
                <a16:creationId xmlns:a16="http://schemas.microsoft.com/office/drawing/2014/main" id="{5B7D6486-FDD2-6F85-0E13-C8108AE88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9AFFC4E3-8A8B-78E4-69F0-58986EA90D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816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Otsikkokalv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5">
            <a:extLst>
              <a:ext uri="{FF2B5EF4-FFF2-40B4-BE49-F238E27FC236}">
                <a16:creationId xmlns:a16="http://schemas.microsoft.com/office/drawing/2014/main" id="{90FAB5FA-9E9E-A13F-C969-AB838BF7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15416"/>
            <a:ext cx="5040312" cy="1690688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4212000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111F7A-D821-AE0E-67C8-3C8148B7FC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9885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48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292B0-D7A6-B2AE-CD75-9C3A3F7CD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1334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03762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i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091095-618D-5B85-75EE-00CDF8026F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8" y="1988543"/>
            <a:ext cx="10080625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78566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6EBA2959-2915-2AE1-8183-B12DD053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1" y="979207"/>
            <a:ext cx="4623625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45A29D8-3876-A989-F99C-0AF0CF7BE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1" y="0"/>
            <a:ext cx="6096000" cy="6858000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3C0B659-1CE0-80A3-7DEA-7C518F6D9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2" y="2692908"/>
            <a:ext cx="4623625" cy="348469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32358" y="979206"/>
            <a:ext cx="5007954" cy="5198393"/>
          </a:xfrm>
        </p:spPr>
        <p:txBody>
          <a:bodyPr anchor="ctr" anchorCtr="0"/>
          <a:lstStyle>
            <a:lvl1pPr marL="0" indent="0" algn="ctr">
              <a:buFont typeface="+mj-lt"/>
              <a:buNone/>
              <a:defRPr sz="2500"/>
            </a:lvl1pPr>
          </a:lstStyle>
          <a:p>
            <a:pPr lvl="0"/>
            <a:r>
              <a:rPr lang="fi-FI"/>
              <a:t>Lisää kaavio tai taulukko</a:t>
            </a:r>
          </a:p>
        </p:txBody>
      </p:sp>
    </p:spTree>
    <p:extLst>
      <p:ext uri="{BB962C8B-B14F-4D97-AF65-F5344CB8AC3E}">
        <p14:creationId xmlns:p14="http://schemas.microsoft.com/office/powerpoint/2010/main" val="28729607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sl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BA51FD-446D-49C5-150E-F4B1266A837F}"/>
              </a:ext>
            </a:extLst>
          </p:cNvPr>
          <p:cNvSpPr/>
          <p:nvPr userDrawn="1"/>
        </p:nvSpPr>
        <p:spPr>
          <a:xfrm>
            <a:off x="9260935" y="-122"/>
            <a:ext cx="2931065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CBE1ED6-1693-9DF4-B084-AF2B1FFFC4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1917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853633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9670" y="2372883"/>
            <a:ext cx="10752929" cy="480484"/>
          </a:xfrm>
        </p:spPr>
        <p:txBody>
          <a:bodyPr/>
          <a:lstStyle>
            <a:lvl1pPr marL="0" indent="0" algn="l">
              <a:buNone/>
              <a:defRPr sz="2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9670" y="3909055"/>
            <a:ext cx="10752929" cy="480484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151" y="6309322"/>
            <a:ext cx="1204501" cy="47991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347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B7B45-F069-BC3E-6018-9C56DF6E1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020" y="515993"/>
            <a:ext cx="5764722" cy="576472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3572784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err="1"/>
              <a:t>xx.xx.xxxx</a:t>
            </a:r>
            <a:endParaRPr lang="en-US"/>
          </a:p>
          <a:p>
            <a:pPr lvl="0"/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F50C13-6B03-AC96-8012-3AB63F6758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8" y="1423545"/>
            <a:ext cx="54426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sz="4800" err="1">
                <a:latin typeface="+mj-lt"/>
              </a:rPr>
              <a:t>Esityksen</a:t>
            </a:r>
            <a:r>
              <a:rPr lang="en-US" sz="4800">
                <a:latin typeface="+mj-lt"/>
              </a:rPr>
              <a:t> </a:t>
            </a:r>
            <a:r>
              <a:rPr lang="en-US" sz="4800" err="1">
                <a:latin typeface="+mj-lt"/>
              </a:rPr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59363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D3C6F0-E99B-8866-A4DA-E2A3BFB12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5473535"/>
            <a:ext cx="10017913" cy="71278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>
              <a:defRPr kumimoji="0" lang="fi-FI" sz="6600" u="none" strike="noStrike" cap="none" spc="0" normalizeH="0" baseline="0" dirty="0">
                <a:ln>
                  <a:noFill/>
                </a:ln>
                <a:solidFill>
                  <a:srgbClr val="D7F2FA"/>
                </a:solidFill>
                <a:effectLst/>
                <a:uLnTx/>
                <a:uFillTx/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#häsähommia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FE636-52F1-EFD0-08B9-868C223F5B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020" y="515993"/>
            <a:ext cx="5764722" cy="576472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4768B4-E068-0CD8-5394-4F1F7CC706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8" y="5901732"/>
            <a:ext cx="2174120" cy="331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i-FI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#häsähommia</a:t>
            </a:r>
            <a:endParaRPr lang="fi-FI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3AA0553-996B-B38D-78AE-96C81E54C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3572784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err="1"/>
              <a:t>xx.xx.xxxx</a:t>
            </a:r>
            <a:endParaRPr lang="en-US"/>
          </a:p>
          <a:p>
            <a:pPr lvl="0"/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fi-FI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9962EBA-0849-86EA-594E-DC8E7473A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1423545"/>
            <a:ext cx="54426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sz="4800" err="1">
                <a:latin typeface="+mj-lt"/>
              </a:rPr>
              <a:t>Esityksen</a:t>
            </a:r>
            <a:r>
              <a:rPr lang="en-US" sz="4800">
                <a:latin typeface="+mj-lt"/>
              </a:rPr>
              <a:t> </a:t>
            </a:r>
            <a:r>
              <a:rPr lang="en-US" sz="4800" err="1">
                <a:latin typeface="+mj-lt"/>
              </a:rPr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46658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85428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74704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84007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87809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091095-618D-5B85-75EE-00CDF8026F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8" y="1988543"/>
            <a:ext cx="10080625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29582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C1A995A-56AB-004E-700A-DC144B8BF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988543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32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2" y="979207"/>
            <a:ext cx="5060578" cy="74201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922929"/>
            <a:ext cx="5060578" cy="3873034"/>
          </a:xfrm>
        </p:spPr>
        <p:txBody>
          <a:bodyPr/>
          <a:lstStyle>
            <a:lvl1pPr marL="358775" indent="-358775">
              <a:buFont typeface="+mj-lt"/>
              <a:buAutoNum type="arabicPeriod"/>
              <a:defRPr sz="25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45A29D8-3876-A989-F99C-0AF0CF7BE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1411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B7113F7-4315-E6DE-B9E0-8E1B819A62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1828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9AF5149-3181-4CA0-F02E-C5ACB72A9A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3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4" name="Tekstin paikkamerkki 6">
            <a:extLst>
              <a:ext uri="{FF2B5EF4-FFF2-40B4-BE49-F238E27FC236}">
                <a16:creationId xmlns:a16="http://schemas.microsoft.com/office/drawing/2014/main" id="{30A58AAE-4A5A-F11E-0B02-C1DDD62C36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16080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0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Dian numeron paikkamerkki 2">
            <a:extLst>
              <a:ext uri="{FF2B5EF4-FFF2-40B4-BE49-F238E27FC236}">
                <a16:creationId xmlns:a16="http://schemas.microsoft.com/office/drawing/2014/main" id="{143E89E3-60D8-4F73-83CD-27E76002D9B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2075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B958250-BB0A-4B83-2D70-834F0096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1828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657341D-BC9F-A80E-DE48-CB97793D89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3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0C768-DDB5-B209-EA25-F583FFDB8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0D82385-7030-69DD-8183-0A9093CCC2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4" name="Tekstin paikkamerkki 6">
            <a:extLst>
              <a:ext uri="{FF2B5EF4-FFF2-40B4-BE49-F238E27FC236}">
                <a16:creationId xmlns:a16="http://schemas.microsoft.com/office/drawing/2014/main" id="{830F3665-8F30-BF84-B3AC-A57A58ED8B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16080" y="902551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2343009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8B3D4C6-9EC1-BC7B-C2C7-7AD9F7ABF6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04806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0085175-445D-028E-6D58-3D50451073FA}"/>
              </a:ext>
            </a:extLst>
          </p:cNvPr>
          <p:cNvSpPr txBox="1"/>
          <p:nvPr userDrawn="1"/>
        </p:nvSpPr>
        <p:spPr>
          <a:xfrm>
            <a:off x="493517" y="-219159"/>
            <a:ext cx="1840247" cy="2416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700" b="0" i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D21E5FD-CE6F-6A56-FC99-01FD1B663E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59497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064030-2945-43A2-0486-490C69CF115C}"/>
              </a:ext>
            </a:extLst>
          </p:cNvPr>
          <p:cNvSpPr txBox="1"/>
          <p:nvPr userDrawn="1"/>
        </p:nvSpPr>
        <p:spPr>
          <a:xfrm>
            <a:off x="493517" y="-219159"/>
            <a:ext cx="1840247" cy="2416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700" b="0" i="0">
                <a:solidFill>
                  <a:srgbClr val="D7F2FA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2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AFAB3BB-87B4-2B32-F858-080609066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7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29B4F37-CCC5-4E30-A9B4-E1A57EA682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7411140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9C2FF38-8635-0971-4D39-CAE3AB8D8F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4" y="86405"/>
            <a:ext cx="12143241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180836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 tai 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A11B67-A3EA-09D2-9D13-D0432835B9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3" y="86405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84725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807356"/>
            <a:ext cx="10080624" cy="44157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E5D54D-D2C8-40E4-EBC1-EB534B5AD18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5575" y="6308725"/>
            <a:ext cx="1008062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fi-FI"/>
              <a:t>Lisätietoalue, lähde tms. </a:t>
            </a:r>
          </a:p>
        </p:txBody>
      </p:sp>
    </p:spTree>
    <p:extLst>
      <p:ext uri="{BB962C8B-B14F-4D97-AF65-F5344CB8AC3E}">
        <p14:creationId xmlns:p14="http://schemas.microsoft.com/office/powerpoint/2010/main" val="4079228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229981" cy="443905"/>
            <a:chOff x="72803" y="7487"/>
            <a:chExt cx="2229981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2039581" cy="443905"/>
              <a:chOff x="72803" y="7487"/>
              <a:chExt cx="2039581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0" name="X">
                <a:hlinkClick r:id="rId3"/>
                <a:extLst>
                  <a:ext uri="{FF2B5EF4-FFF2-40B4-BE49-F238E27FC236}">
                    <a16:creationId xmlns:a16="http://schemas.microsoft.com/office/drawing/2014/main" id="{DBAA4B29-0F4F-15F6-40FC-49A15942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8119" y="199600"/>
                <a:ext cx="144470" cy="147600"/>
              </a:xfrm>
              <a:prstGeom prst="rect">
                <a:avLst/>
              </a:prstGeom>
            </p:spPr>
          </p:pic>
          <p:pic>
            <p:nvPicPr>
              <p:cNvPr id="11" name="Facebook">
                <a:hlinkClick r:id="rId5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8795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7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94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9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784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11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04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Kuva 16" descr="Kuva, joka sisältää kohteen teksti, kuu, pallo, ympyrä&#10;&#10;Kuvaus luotu automaattisesti">
            <a:extLst>
              <a:ext uri="{FF2B5EF4-FFF2-40B4-BE49-F238E27FC236}">
                <a16:creationId xmlns:a16="http://schemas.microsoft.com/office/drawing/2014/main" id="{7EDCE105-962F-4CF3-C316-D4C3FC0E3A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4B6F42-8782-25DE-C6A1-C92D8444290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620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229981" cy="443905"/>
            <a:chOff x="72803" y="7487"/>
            <a:chExt cx="2229981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2039581" cy="443905"/>
              <a:chOff x="72803" y="7487"/>
              <a:chExt cx="2039581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0" name="X">
                <a:hlinkClick r:id="rId3"/>
                <a:extLst>
                  <a:ext uri="{FF2B5EF4-FFF2-40B4-BE49-F238E27FC236}">
                    <a16:creationId xmlns:a16="http://schemas.microsoft.com/office/drawing/2014/main" id="{DBAA4B29-0F4F-15F6-40FC-49A15942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8119" y="199600"/>
                <a:ext cx="144470" cy="147600"/>
              </a:xfrm>
              <a:prstGeom prst="rect">
                <a:avLst/>
              </a:prstGeom>
            </p:spPr>
          </p:pic>
          <p:pic>
            <p:nvPicPr>
              <p:cNvPr id="11" name="Facebook">
                <a:hlinkClick r:id="rId5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8795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7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94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9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784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11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04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64B6F42-8782-25DE-C6A1-C92D844429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pic>
        <p:nvPicPr>
          <p:cNvPr id="2" name="Kuva 16">
            <a:extLst>
              <a:ext uri="{FF2B5EF4-FFF2-40B4-BE49-F238E27FC236}">
                <a16:creationId xmlns:a16="http://schemas.microsoft.com/office/drawing/2014/main" id="{9B8C68CB-7427-4A8F-CA97-7B468F7523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7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229981" cy="443905"/>
            <a:chOff x="72803" y="7487"/>
            <a:chExt cx="2229981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2039581" cy="443905"/>
              <a:chOff x="72803" y="7487"/>
              <a:chExt cx="2039581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0" name="X">
                <a:hlinkClick r:id="rId3"/>
                <a:extLst>
                  <a:ext uri="{FF2B5EF4-FFF2-40B4-BE49-F238E27FC236}">
                    <a16:creationId xmlns:a16="http://schemas.microsoft.com/office/drawing/2014/main" id="{DBAA4B29-0F4F-15F6-40FC-49A15942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8119" y="199600"/>
                <a:ext cx="144470" cy="147600"/>
              </a:xfrm>
              <a:prstGeom prst="rect">
                <a:avLst/>
              </a:prstGeom>
            </p:spPr>
          </p:pic>
          <p:pic>
            <p:nvPicPr>
              <p:cNvPr id="11" name="Facebook">
                <a:hlinkClick r:id="rId5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8795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7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0394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9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784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11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04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64B6F42-8782-25DE-C6A1-C92D844429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pic>
        <p:nvPicPr>
          <p:cNvPr id="3" name="Kuva 16">
            <a:extLst>
              <a:ext uri="{FF2B5EF4-FFF2-40B4-BE49-F238E27FC236}">
                <a16:creationId xmlns:a16="http://schemas.microsoft.com/office/drawing/2014/main" id="{EE452ECB-E524-B9CD-78F5-4582A5A3C3E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764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667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bg>
      <p:bgPr>
        <a:solidFill>
          <a:srgbClr val="FDF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894" y="1888844"/>
            <a:ext cx="10632141" cy="3230003"/>
          </a:xfrm>
        </p:spPr>
        <p:txBody>
          <a:bodyPr anchor="t" anchorCtr="0"/>
          <a:lstStyle>
            <a:lvl1pPr algn="l">
              <a:lnSpc>
                <a:spcPct val="70000"/>
              </a:lnSpc>
              <a:defRPr sz="14500" spc="-450" baseline="0"/>
            </a:lvl1pPr>
          </a:lstStyle>
          <a:p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otsikko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DDA9F-DC3B-4803-9730-F564F287A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893" y="5154705"/>
            <a:ext cx="10632141" cy="829236"/>
          </a:xfrm>
        </p:spPr>
        <p:txBody>
          <a:bodyPr/>
          <a:lstStyle>
            <a:lvl1pPr marL="0" indent="0" algn="l">
              <a:buNone/>
              <a:defRPr sz="1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pic>
        <p:nvPicPr>
          <p:cNvPr id="12" name="Kuva 11" descr="innokaupungit logo">
            <a:extLst>
              <a:ext uri="{FF2B5EF4-FFF2-40B4-BE49-F238E27FC236}">
                <a16:creationId xmlns:a16="http://schemas.microsoft.com/office/drawing/2014/main" id="{41AE180D-72E9-04CF-64E1-9DFBB1B1A7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1882" y="885825"/>
            <a:ext cx="2038346" cy="319834"/>
          </a:xfrm>
          <a:prstGeom prst="rect">
            <a:avLst/>
          </a:prstGeom>
        </p:spPr>
      </p:pic>
      <p:pic>
        <p:nvPicPr>
          <p:cNvPr id="4" name="Kuva 3" descr="lippu Euroopan unionin osarahoittama">
            <a:extLst>
              <a:ext uri="{FF2B5EF4-FFF2-40B4-BE49-F238E27FC236}">
                <a16:creationId xmlns:a16="http://schemas.microsoft.com/office/drawing/2014/main" id="{8D366156-1052-C22C-CBEB-38F4FB4F3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84" y="6227637"/>
            <a:ext cx="1900516" cy="3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2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">
    <p:bg>
      <p:bgPr>
        <a:solidFill>
          <a:srgbClr val="FDF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435608"/>
            <a:ext cx="9185148" cy="3328415"/>
          </a:xfrm>
        </p:spPr>
        <p:txBody>
          <a:bodyPr anchor="ctr" anchorCtr="0"/>
          <a:lstStyle>
            <a:lvl1pPr>
              <a:defRPr sz="4500" spc="-70" baseline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55E66E0-8A7C-0D59-515F-6CE73B9CCC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0188" y="4764023"/>
            <a:ext cx="9191625" cy="411353"/>
          </a:xfrm>
        </p:spPr>
        <p:txBody>
          <a:bodyPr/>
          <a:lstStyle>
            <a:lvl1pPr marL="0" indent="0">
              <a:buNone/>
              <a:defRPr sz="1500">
                <a:latin typeface="Outfit SemiBold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Etunimi Sukunimi</a:t>
            </a:r>
          </a:p>
        </p:txBody>
      </p:sp>
      <p:pic>
        <p:nvPicPr>
          <p:cNvPr id="11" name="Kuva 10" descr="innokaupungit logo">
            <a:extLst>
              <a:ext uri="{FF2B5EF4-FFF2-40B4-BE49-F238E27FC236}">
                <a16:creationId xmlns:a16="http://schemas.microsoft.com/office/drawing/2014/main" id="{2D2699C6-9D50-EC4C-0EBE-6A04D5EE31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467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92792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1A36DA-0B3B-46D3-34B4-64655AD79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LID4096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161FCE-FEC0-328F-1216-EB9CEC35F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LID4096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A2B8A1-DD11-1349-899D-165CD9ED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99878-8FEC-4273-8D5A-5347EE2068C7}" type="datetimeFigureOut">
              <a:rPr lang="LID4096" smtClean="0"/>
              <a:t>06/08/2026</a:t>
            </a:fld>
            <a:endParaRPr lang="LID4096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CDC850-8E3A-9F99-B167-01527888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A12815-BEC9-CB76-2E35-C5FCFB9D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47F-C6CE-4AB8-BDA3-F68EB418A1B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428160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1B0A51-F149-4F1F-BEC9-2798CC102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BDEC48-9582-420C-B89D-C3AD164CB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998899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40D3B5C3-73E5-13E1-5940-A243334FF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5F26A0C-D1F7-D7F9-16BD-ABA119418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8057" y="4212000"/>
            <a:ext cx="5468595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A7191B6-4C1C-758B-C518-6F37F9DCDD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32958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6">
            <a:extLst>
              <a:ext uri="{FF2B5EF4-FFF2-40B4-BE49-F238E27FC236}">
                <a16:creationId xmlns:a16="http://schemas.microsoft.com/office/drawing/2014/main" id="{5B7D6486-FDD2-6F85-0E13-C8108AE88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9AFFC4E3-8A8B-78E4-69F0-58986EA90D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460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Otsikkokalv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5">
            <a:extLst>
              <a:ext uri="{FF2B5EF4-FFF2-40B4-BE49-F238E27FC236}">
                <a16:creationId xmlns:a16="http://schemas.microsoft.com/office/drawing/2014/main" id="{90FAB5FA-9E9E-A13F-C969-AB838BF7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15416"/>
            <a:ext cx="5040312" cy="1690688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4212000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111F7A-D821-AE0E-67C8-3C8148B7FC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5240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5">
            <a:extLst>
              <a:ext uri="{FF2B5EF4-FFF2-40B4-BE49-F238E27FC236}">
                <a16:creationId xmlns:a16="http://schemas.microsoft.com/office/drawing/2014/main" id="{76C22B9E-DFDF-5A2A-5402-EA40E9814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83656"/>
            <a:ext cx="5105595" cy="1690688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374E794-8C33-0FE2-D9A8-B1742EBC0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411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66B00CE3-CA43-349C-81BF-C5947E0C01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8760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73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0" y="2175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F9E34D2A-5269-E644-C65E-507D9C4C0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85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1">
    <p:bg>
      <p:bgPr>
        <a:solidFill>
          <a:srgbClr val="368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0844"/>
            <a:ext cx="10515600" cy="2506641"/>
          </a:xfrm>
        </p:spPr>
        <p:txBody>
          <a:bodyPr anchor="t" anchorCtr="0"/>
          <a:lstStyle>
            <a:lvl1pPr>
              <a:defRPr sz="9500" spc="-7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D90FD-B435-43DB-9A67-DD674874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5891"/>
            <a:ext cx="10515600" cy="105375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408733-3F8E-45BE-8526-0E0F500B8042}" type="datetimeFigureOut">
              <a:rPr lang="fi-FI" smtClean="0"/>
              <a:pPr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160B98-140E-4345-B1A3-2A7247C4297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72F2E25-DD16-16F2-4AD2-B8E8A50636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28601" y="6513948"/>
            <a:ext cx="966785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5724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BA51FD-446D-49C5-150E-F4B1266A837F}"/>
              </a:ext>
            </a:extLst>
          </p:cNvPr>
          <p:cNvSpPr/>
          <p:nvPr userDrawn="1"/>
        </p:nvSpPr>
        <p:spPr>
          <a:xfrm>
            <a:off x="9260935" y="-122"/>
            <a:ext cx="2931065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CBE1ED6-1693-9DF4-B084-AF2B1FFFC4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051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48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1334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826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334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0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19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469214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07753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n-lt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10068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080531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2CEF8F8-9C1A-4162-7864-82A852BB1B2F}"/>
              </a:ext>
            </a:extLst>
          </p:cNvPr>
          <p:cNvSpPr/>
          <p:nvPr userDrawn="1"/>
        </p:nvSpPr>
        <p:spPr>
          <a:xfrm>
            <a:off x="0" y="3513221"/>
            <a:ext cx="12192000" cy="3344779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578568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215710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0EF5B1FC-2DDF-B2C6-2F86-205C1998F5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9863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B7D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0844"/>
            <a:ext cx="10515600" cy="2506641"/>
          </a:xfrm>
        </p:spPr>
        <p:txBody>
          <a:bodyPr anchor="t" anchorCtr="0"/>
          <a:lstStyle>
            <a:lvl1pPr>
              <a:defRPr sz="9500" spc="-70" baseline="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D90FD-B435-43DB-9A67-DD674874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5891"/>
            <a:ext cx="10515600" cy="105375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8274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C1A995A-56AB-004E-700A-DC144B8BF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5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988543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47896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956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D6C52-6E8A-250B-4556-EDC9AE4BF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937-2F3C-CC44-A1D6-F3639792F79C}" type="datetimeFigureOut">
              <a:rPr lang="en-FI" smtClean="0"/>
              <a:t>06/08/2026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7F2502-5B91-9CF8-296D-37784127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E208-0F03-A8E4-058E-D328B6E8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026A-7AB2-B44E-A003-41E0A6CC47D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923187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3">
    <p:bg>
      <p:bgPr>
        <a:solidFill>
          <a:srgbClr val="FE9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0844"/>
            <a:ext cx="10515600" cy="2506641"/>
          </a:xfrm>
        </p:spPr>
        <p:txBody>
          <a:bodyPr anchor="t" anchorCtr="0"/>
          <a:lstStyle>
            <a:lvl1pPr>
              <a:defRPr sz="9500" spc="-70" baseline="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D90FD-B435-43DB-9A67-DD674874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5891"/>
            <a:ext cx="10515600" cy="105375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1617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4">
    <p:bg>
      <p:bgPr>
        <a:solidFill>
          <a:srgbClr val="F3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0844"/>
            <a:ext cx="10515600" cy="2506641"/>
          </a:xfrm>
        </p:spPr>
        <p:txBody>
          <a:bodyPr anchor="t" anchorCtr="0"/>
          <a:lstStyle>
            <a:lvl1pPr>
              <a:defRPr sz="9500" spc="-70" baseline="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D90FD-B435-43DB-9A67-DD674874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5891"/>
            <a:ext cx="10515600" cy="105375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7051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B7F3-1215-4921-A314-96E4FC2B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E34914-B5F2-4084-8552-6153E3BF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C69628-CCBB-4581-842C-07AC1724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581D05-5813-4B50-86D4-96A15B78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1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8C091-C242-4851-9826-ECBA4353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64547-60FB-4F82-B034-DC7F10F4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19037-54EE-46F6-8610-A2A8D9E6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Kuva 1" descr="innokaupungit logo">
            <a:extLst>
              <a:ext uri="{FF2B5EF4-FFF2-40B4-BE49-F238E27FC236}">
                <a16:creationId xmlns:a16="http://schemas.microsoft.com/office/drawing/2014/main" id="{228FBA97-576A-3D51-4B93-A2AF554151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5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 1">
    <p:bg>
      <p:bgPr>
        <a:solidFill>
          <a:srgbClr val="FDF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3D5A852-39AD-EFA2-D48D-DECED01EE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84" y="6227637"/>
            <a:ext cx="1900516" cy="398719"/>
          </a:xfrm>
          <a:prstGeom prst="rect">
            <a:avLst/>
          </a:prstGeo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466A2253-740A-89C3-AE60-6ADCF1E08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439" y="5024628"/>
            <a:ext cx="5762561" cy="1509078"/>
          </a:xfrm>
        </p:spPr>
        <p:txBody>
          <a:bodyPr anchor="b" anchorCtr="0"/>
          <a:lstStyle>
            <a:lvl1pPr marL="0" indent="0">
              <a:buNone/>
              <a:defRPr sz="15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6D96C58-5437-F76A-B2F8-1936F8956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0572" y="2837102"/>
            <a:ext cx="7612380" cy="11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5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7A4029F-B7AE-D3AC-22B7-AF1E74C6A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3D5A852-39AD-EFA2-D48D-DECED01EE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84" y="6227637"/>
            <a:ext cx="1900516" cy="398719"/>
          </a:xfrm>
          <a:prstGeom prst="rect">
            <a:avLst/>
          </a:prstGeo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466A2253-740A-89C3-AE60-6ADCF1E08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439" y="5024628"/>
            <a:ext cx="5762561" cy="1509078"/>
          </a:xfrm>
        </p:spPr>
        <p:txBody>
          <a:bodyPr anchor="b" anchorCtr="0"/>
          <a:lstStyle>
            <a:lvl1pPr marL="0" indent="0">
              <a:buNone/>
              <a:defRPr sz="15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6D96C58-5437-F76A-B2F8-1936F8956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0572" y="2837102"/>
            <a:ext cx="7612380" cy="11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40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B7D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0844"/>
            <a:ext cx="10515600" cy="2506641"/>
          </a:xfrm>
        </p:spPr>
        <p:txBody>
          <a:bodyPr anchor="t" anchorCtr="0"/>
          <a:lstStyle>
            <a:lvl1pPr>
              <a:defRPr sz="9500" spc="-70" baseline="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D90FD-B435-43DB-9A67-DD674874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5891"/>
            <a:ext cx="10515600" cy="105375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693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15C6263-B763-500F-3560-FBBB6CEEBF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rgbClr val="454545">
                  <a:alpha val="34000"/>
                </a:srgbClr>
              </a:gs>
              <a:gs pos="84000">
                <a:schemeClr val="bg1">
                  <a:alpha val="0"/>
                  <a:lumMod val="19000"/>
                </a:schemeClr>
              </a:gs>
              <a:gs pos="0">
                <a:srgbClr val="292929">
                  <a:alpha val="64000"/>
                  <a:lumMod val="2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894" y="1888844"/>
            <a:ext cx="10632141" cy="3230003"/>
          </a:xfrm>
        </p:spPr>
        <p:txBody>
          <a:bodyPr anchor="t" anchorCtr="0"/>
          <a:lstStyle>
            <a:lvl1pPr algn="l">
              <a:lnSpc>
                <a:spcPct val="70000"/>
              </a:lnSpc>
              <a:defRPr sz="14500" spc="-450" baseline="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otsikko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DDA9F-DC3B-4803-9730-F564F287A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893" y="5154705"/>
            <a:ext cx="10632141" cy="829236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1AE180D-72E9-04CF-64E1-9DFBB1B1A7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1882" y="885825"/>
            <a:ext cx="2038345" cy="319834"/>
          </a:xfrm>
          <a:prstGeom prst="rect">
            <a:avLst/>
          </a:prstGeom>
        </p:spPr>
      </p:pic>
      <p:pic>
        <p:nvPicPr>
          <p:cNvPr id="4" name="Kuva 3" descr="lippu Euroopan unionin osarahoittama">
            <a:extLst>
              <a:ext uri="{FF2B5EF4-FFF2-40B4-BE49-F238E27FC236}">
                <a16:creationId xmlns:a16="http://schemas.microsoft.com/office/drawing/2014/main" id="{F6BBB58A-232E-E950-5023-EAEA4CC9CD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84" y="6227637"/>
            <a:ext cx="1900516" cy="3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4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581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716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D8C14CF6-6F1D-C458-1F86-A760F31FE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402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1F22256-0B85-5AAD-C0B2-E8F5E3C50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7328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0835BD4-2C09-6FBA-FC30-3BD6A286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0883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5037411D-B917-4DD6-582A-69CDCB27D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3793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6D8387C3-85B8-44CF-42FB-C414F5876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7602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3A7104ED-A036-D2F4-B40F-5A65C505A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4289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2BE520F0-58F1-06F4-10C5-832EFDCE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872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5570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85570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A56761B-AC86-49AF-4B3B-2CCCDB7A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095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868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5570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85570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575C568-2951-1529-11F7-C12F1B067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0708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BA1A05-4F7E-D9F9-D094-9C9394F84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1622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D838E642-5C12-54DE-94A0-3EDA044A5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2564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400899-1203-EA20-07C6-EFFB182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0845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40D1373-D055-D2EC-8197-171DDBDAD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924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9454014D-FC40-DABB-5F97-62E05A376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6193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4BB2291-2147-D1C0-AB46-6D3DE9C2D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0031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B7DFF0-1C84-8F6C-0408-2B1515126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767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B7624A9B-CC72-EEB9-2AE2-FDB9629A0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217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F256C38A-CD2B-89BF-A117-9ED92151C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1814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 descr="innokaupungit logo">
            <a:extLst>
              <a:ext uri="{FF2B5EF4-FFF2-40B4-BE49-F238E27FC236}">
                <a16:creationId xmlns:a16="http://schemas.microsoft.com/office/drawing/2014/main" id="{1C4B7EFF-218B-2294-87E4-425A38EE09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0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E7AFEC3F-1C21-3132-B967-9F0F25A56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2728" y="62689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4571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524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7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96A4E82-A1A1-EFC7-7768-E6DDC71C4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9534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F6ADE38F-D638-BFB1-E702-D0F6D0CB0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3751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D6F6E54-ED8F-C9DE-9355-5B2E347C2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2021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1FACF7A-9967-0A10-F75B-7E70FCAB2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7866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3E557AF9-465E-61C3-8C33-29231AE45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6946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11C79F0A-B650-EE29-9ABF-AC09E7753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8580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33A6EEA9-52B7-550C-7CFD-E465C8DB4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823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Kaksi sisältökohdet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1" y="2303929"/>
            <a:ext cx="4671793" cy="387303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0DF35B-997F-61FE-E5A0-E4E11698752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89252" y="2303929"/>
            <a:ext cx="4671793" cy="387303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pic>
        <p:nvPicPr>
          <p:cNvPr id="10" name="Kuva 9" descr="innokaupungit logo">
            <a:extLst>
              <a:ext uri="{FF2B5EF4-FFF2-40B4-BE49-F238E27FC236}">
                <a16:creationId xmlns:a16="http://schemas.microsoft.com/office/drawing/2014/main" id="{0EBD9A0E-6454-C2AB-B1CD-5664221B2B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79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36249086-331D-49C8-6F5E-1FD73ADA2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9334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0850E44D-CF7B-5CF4-6BF7-5B2F65007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3792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3B38F9D4-3EE2-3396-18AD-F87E42190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3433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40C61561-6F08-5417-8327-52799F612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6060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F8295BB-BABD-70B5-D58D-1DF08E62A2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0764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F95AF122-27C1-57B4-2A7C-54A134842A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4049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D39D4F72-AD6A-6B47-A2FF-9CFB1C55F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7930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22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2135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0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DBFBD3-69C2-523F-CF9D-92FB74B77FE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57518" y="2372868"/>
            <a:ext cx="4687505" cy="530352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buNone/>
              <a:defRPr sz="3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1" y="3063240"/>
            <a:ext cx="4671793" cy="311372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9F1EB3B-6D75-B7A9-4A27-36C6E1371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372868"/>
            <a:ext cx="4665045" cy="530352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buNone/>
              <a:defRPr sz="3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0DF35B-997F-61FE-E5A0-E4E11698752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89252" y="3063240"/>
            <a:ext cx="4671793" cy="311372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F12C67D-2F6B-6709-68BA-C74B0BF2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58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22123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3911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4833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239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90462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187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92912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029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9179-A0A5-405C-9C56-93AA3A636ADA}" type="datetimeFigureOut">
              <a:rPr lang="en-IE" smtClean="0"/>
              <a:t>08/06/2026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A9FC-649D-4E2D-B62D-41F45B543E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96780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3A7104ED-A036-D2F4-B40F-5A65C505A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818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C7CD2357-F3BC-B30C-E989-B47857015E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660650"/>
            <a:ext cx="764858" cy="768350"/>
          </a:xfrm>
          <a:prstGeom prst="ellipse">
            <a:avLst/>
          </a:prstGeom>
          <a:solidFill>
            <a:srgbClr val="FDF759"/>
          </a:solidFill>
        </p:spPr>
        <p:txBody>
          <a:bodyPr anchor="ctr" anchorCtr="0"/>
          <a:lstStyle>
            <a:lvl1pPr marL="0" indent="0" algn="ctr">
              <a:buNone/>
              <a:defRPr sz="3800"/>
            </a:lvl1pPr>
          </a:lstStyle>
          <a:p>
            <a:pPr lvl="0"/>
            <a:r>
              <a:rPr lang="fi-FI"/>
              <a:t>X.</a:t>
            </a:r>
          </a:p>
        </p:txBody>
      </p:sp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8CBE3CD3-0396-60DE-2309-57D4C27B00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9636" y="2761488"/>
            <a:ext cx="2378964" cy="686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1" y="3817619"/>
            <a:ext cx="3272119" cy="23593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13" name="Tekstin paikkamerkki 10">
            <a:extLst>
              <a:ext uri="{FF2B5EF4-FFF2-40B4-BE49-F238E27FC236}">
                <a16:creationId xmlns:a16="http://schemas.microsoft.com/office/drawing/2014/main" id="{D95EE4A3-1EEE-DAF6-CB3F-EF13A66EC0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009" y="2660650"/>
            <a:ext cx="764858" cy="768350"/>
          </a:xfrm>
          <a:prstGeom prst="ellipse">
            <a:avLst/>
          </a:prstGeom>
          <a:solidFill>
            <a:srgbClr val="FDF759"/>
          </a:solidFill>
        </p:spPr>
        <p:txBody>
          <a:bodyPr anchor="ctr" anchorCtr="0"/>
          <a:lstStyle>
            <a:lvl1pPr marL="0" indent="0" algn="ctr">
              <a:buNone/>
              <a:defRPr sz="3800"/>
            </a:lvl1pPr>
          </a:lstStyle>
          <a:p>
            <a:pPr lvl="0"/>
            <a:r>
              <a:rPr lang="fi-FI"/>
              <a:t>X.</a:t>
            </a:r>
          </a:p>
        </p:txBody>
      </p:sp>
      <p:sp>
        <p:nvSpPr>
          <p:cNvPr id="14" name="Tekstin paikkamerkki 10">
            <a:extLst>
              <a:ext uri="{FF2B5EF4-FFF2-40B4-BE49-F238E27FC236}">
                <a16:creationId xmlns:a16="http://schemas.microsoft.com/office/drawing/2014/main" id="{E5EE85B7-5683-122A-43EC-24064A9553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65882" y="2761488"/>
            <a:ext cx="2378964" cy="686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562D980-0BEC-2EEC-7572-D51C0B6CD2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72727" y="3817619"/>
            <a:ext cx="3272119" cy="23593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8A90B2B5-3A1E-6A4B-B7F6-A1A4B5C4AB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9255" y="2660650"/>
            <a:ext cx="764858" cy="768350"/>
          </a:xfrm>
          <a:prstGeom prst="ellipse">
            <a:avLst/>
          </a:prstGeom>
          <a:solidFill>
            <a:srgbClr val="FDF759"/>
          </a:solidFill>
        </p:spPr>
        <p:txBody>
          <a:bodyPr anchor="ctr" anchorCtr="0"/>
          <a:lstStyle>
            <a:lvl1pPr marL="0" indent="0" algn="ctr">
              <a:buNone/>
              <a:defRPr sz="3800"/>
            </a:lvl1pPr>
          </a:lstStyle>
          <a:p>
            <a:pPr lvl="0"/>
            <a:r>
              <a:rPr lang="fi-FI"/>
              <a:t>X.</a:t>
            </a:r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0D044B92-25FB-D138-2343-061E47E4E1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72128" y="2761488"/>
            <a:ext cx="2378964" cy="686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836D97-6B80-B98A-A122-4F02F8802E0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78973" y="3817619"/>
            <a:ext cx="3272119" cy="23593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3280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56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591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492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501651" y="317501"/>
            <a:ext cx="8685892" cy="3098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721270"/>
            <a:ext cx="8685892" cy="3585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EE803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501651" y="1665290"/>
            <a:ext cx="10955243" cy="4221704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600"/>
              </a:spcAft>
              <a:buClr>
                <a:srgbClr val="EE8032"/>
              </a:buClr>
              <a:buSzPct val="135000"/>
              <a:buFont typeface="Arial" panose="020B0604020202020204" pitchFamily="34" charset="0"/>
              <a:buChar char="•"/>
              <a:tabLst>
                <a:tab pos="5029200" algn="r"/>
              </a:tabLst>
              <a:defRPr sz="2000" baseline="0">
                <a:latin typeface="+mn-lt"/>
                <a:cs typeface="Arial" panose="020B0604020202020204" pitchFamily="34" charset="0"/>
              </a:defRPr>
            </a:lvl1pPr>
            <a:lvl2pPr marL="468000" indent="-324000">
              <a:spcAft>
                <a:spcPts val="600"/>
              </a:spcAft>
              <a:buClr>
                <a:srgbClr val="EE8032"/>
              </a:buClr>
              <a:buFont typeface="Arial" panose="020B0604020202020204" pitchFamily="34" charset="0"/>
              <a:buChar char="•"/>
              <a:tabLst>
                <a:tab pos="5029200" algn="r"/>
              </a:tabLst>
              <a:defRPr sz="1800" b="0">
                <a:latin typeface="+mn-lt"/>
                <a:cs typeface="Arial" panose="020B0604020202020204" pitchFamily="34" charset="0"/>
              </a:defRPr>
            </a:lvl2pPr>
            <a:lvl3pPr marL="576000" indent="-324000">
              <a:spcAft>
                <a:spcPts val="600"/>
              </a:spcAft>
              <a:buClr>
                <a:srgbClr val="EE8032"/>
              </a:buClr>
              <a:buFont typeface="Courier New" panose="02070309020205020404" pitchFamily="49" charset="0"/>
              <a:buChar char="o"/>
              <a:tabLst>
                <a:tab pos="5029200" algn="r"/>
              </a:tabLst>
              <a:defRPr sz="1600">
                <a:latin typeface="+mn-lt"/>
                <a:cs typeface="Arial" panose="020B0604020202020204" pitchFamily="34" charset="0"/>
              </a:defRPr>
            </a:lvl3pPr>
            <a:lvl4pPr marL="720000" indent="-324000">
              <a:spcAft>
                <a:spcPts val="600"/>
              </a:spcAft>
              <a:buClr>
                <a:srgbClr val="EE8032"/>
              </a:buClr>
              <a:buFont typeface="Wingdings" panose="05000000000000000000" pitchFamily="2" charset="2"/>
              <a:buChar char="§"/>
              <a:tabLst>
                <a:tab pos="5029200" algn="r"/>
              </a:tabLst>
              <a:defRPr sz="1600" baseline="0">
                <a:latin typeface="+mn-lt"/>
                <a:cs typeface="Arial" panose="020B0604020202020204" pitchFamily="34" charset="0"/>
              </a:defRPr>
            </a:lvl4pPr>
            <a:lvl5pPr marL="576000" indent="-324000">
              <a:spcAft>
                <a:spcPts val="600"/>
              </a:spcAft>
              <a:buClr>
                <a:srgbClr val="EE8032"/>
              </a:buClr>
              <a:buFont typeface="Courier New" panose="02070309020205020404" pitchFamily="49" charset="0"/>
              <a:buChar char="o"/>
              <a:tabLst>
                <a:tab pos="5029200" algn="r"/>
              </a:tabLst>
              <a:defRPr sz="1600" baseline="0">
                <a:latin typeface="+mn-lt"/>
                <a:cs typeface="Arial" panose="020B0604020202020204" pitchFamily="34" charset="0"/>
              </a:defRPr>
            </a:lvl5pPr>
            <a:lvl6pPr marL="356400" indent="0">
              <a:buClr>
                <a:srgbClr val="76B861"/>
              </a:buClr>
              <a:buFont typeface="Wingdings" panose="05000000000000000000" pitchFamily="2" charset="2"/>
              <a:buNone/>
              <a:defRPr/>
            </a:lvl6pPr>
            <a:lvl9pPr marL="720000" indent="-324000">
              <a:spcAft>
                <a:spcPts val="600"/>
              </a:spcAft>
              <a:buClr>
                <a:srgbClr val="EE8032"/>
              </a:buClr>
              <a:buFont typeface="Wingdings" panose="05000000000000000000" pitchFamily="2" charset="2"/>
              <a:buChar char="§"/>
              <a:defRPr sz="1600"/>
            </a:lvl9pPr>
          </a:lstStyle>
          <a:p>
            <a:pPr lvl="0"/>
            <a:r>
              <a:rPr lang="en-US" noProof="0"/>
              <a:t>First level (20p)</a:t>
            </a:r>
          </a:p>
          <a:p>
            <a:pPr lvl="1"/>
            <a:r>
              <a:rPr lang="en-US" noProof="0"/>
              <a:t>Second level (16p)</a:t>
            </a:r>
          </a:p>
          <a:p>
            <a:pPr lvl="2"/>
            <a:r>
              <a:rPr lang="en-US" noProof="0"/>
              <a:t>Third level (16p)</a:t>
            </a:r>
          </a:p>
          <a:p>
            <a:pPr lvl="3"/>
            <a:r>
              <a:rPr lang="en-US" noProof="0"/>
              <a:t>Fourth level (16p)</a:t>
            </a:r>
          </a:p>
        </p:txBody>
      </p:sp>
    </p:spTree>
    <p:extLst>
      <p:ext uri="{BB962C8B-B14F-4D97-AF65-F5344CB8AC3E}">
        <p14:creationId xmlns:p14="http://schemas.microsoft.com/office/powerpoint/2010/main" val="864108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5421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1376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0241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88438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92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82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C7CD2357-F3BC-B30C-E989-B47857015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660650"/>
            <a:ext cx="764858" cy="768350"/>
          </a:xfrm>
          <a:prstGeom prst="ellipse">
            <a:avLst/>
          </a:prstGeom>
          <a:solidFill>
            <a:srgbClr val="FDF759"/>
          </a:solidFill>
        </p:spPr>
        <p:txBody>
          <a:bodyPr anchor="ctr" anchorCtr="0"/>
          <a:lstStyle>
            <a:lvl1pPr marL="0" indent="0" algn="ctr">
              <a:buNone/>
              <a:defRPr sz="2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3" name="Tekstin paikkamerkki 10">
            <a:extLst>
              <a:ext uri="{FF2B5EF4-FFF2-40B4-BE49-F238E27FC236}">
                <a16:creationId xmlns:a16="http://schemas.microsoft.com/office/drawing/2014/main" id="{D95EE4A3-1EEE-DAF6-CB3F-EF13A66EC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3009" y="2660650"/>
            <a:ext cx="764858" cy="768350"/>
          </a:xfrm>
          <a:prstGeom prst="ellipse">
            <a:avLst/>
          </a:prstGeom>
          <a:solidFill>
            <a:srgbClr val="FDF759"/>
          </a:solidFill>
        </p:spPr>
        <p:txBody>
          <a:bodyPr anchor="ctr" anchorCtr="0"/>
          <a:lstStyle>
            <a:lvl1pPr marL="0" indent="0" algn="ctr">
              <a:buNone/>
              <a:defRPr sz="2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8A90B2B5-3A1E-6A4B-B7F6-A1A4B5C4A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9255" y="2660650"/>
            <a:ext cx="764858" cy="768350"/>
          </a:xfrm>
          <a:prstGeom prst="ellipse">
            <a:avLst/>
          </a:prstGeom>
          <a:solidFill>
            <a:srgbClr val="FDF759"/>
          </a:solidFill>
        </p:spPr>
        <p:txBody>
          <a:bodyPr anchor="ctr" anchorCtr="0"/>
          <a:lstStyle>
            <a:lvl1pPr marL="0" indent="0" algn="ctr">
              <a:buNone/>
              <a:defRPr sz="2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E0E44AC-C7EE-0E9B-F304-10FB85EA0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84860" y="2684945"/>
            <a:ext cx="720000" cy="720000"/>
          </a:xfrm>
          <a:noFill/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23AC6F0-DEC1-82CC-13B8-B445DC27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97908" y="2684945"/>
            <a:ext cx="720000" cy="720000"/>
          </a:xfrm>
          <a:noFill/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1472F50-A7BB-ECFA-2923-51C8E4598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06384" y="2684945"/>
            <a:ext cx="720000" cy="720000"/>
          </a:xfrm>
          <a:noFill/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8CBE3CD3-0396-60DE-2309-57D4C27B00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9636" y="2761488"/>
            <a:ext cx="2378964" cy="686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1" y="3817619"/>
            <a:ext cx="3272119" cy="23593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14" name="Tekstin paikkamerkki 10">
            <a:extLst>
              <a:ext uri="{FF2B5EF4-FFF2-40B4-BE49-F238E27FC236}">
                <a16:creationId xmlns:a16="http://schemas.microsoft.com/office/drawing/2014/main" id="{E5EE85B7-5683-122A-43EC-24064A9553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65882" y="2761488"/>
            <a:ext cx="2378964" cy="686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562D980-0BEC-2EEC-7572-D51C0B6CD23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72727" y="3817619"/>
            <a:ext cx="3272119" cy="23593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0D044B92-25FB-D138-2343-061E47E4E1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72128" y="2761488"/>
            <a:ext cx="2378964" cy="686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836D97-6B80-B98A-A122-4F02F8802E0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378973" y="3817619"/>
            <a:ext cx="3272119" cy="235934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8733-3F8E-45BE-8526-0E0F500B8042}" type="datetimeFigureOut">
              <a:rPr lang="fi-FI" smtClean="0"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049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588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430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3536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4593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31659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7662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9133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93738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46613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149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image" Target="../media/image10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image" Target="../media/image20.png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image" Target="../media/image21.jpe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1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05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17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4.xml"/><Relationship Id="rId16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2.xml"/><Relationship Id="rId19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Relationship Id="rId22" Type="http://schemas.openxmlformats.org/officeDocument/2006/relationships/image" Target="../media/image2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 descr="lippu Euroopan unionin osarahoittama">
            <a:extLst>
              <a:ext uri="{FF2B5EF4-FFF2-40B4-BE49-F238E27FC236}">
                <a16:creationId xmlns:a16="http://schemas.microsoft.com/office/drawing/2014/main" id="{6F920573-31FD-3124-5E92-1893E16DB47C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84" y="6227637"/>
            <a:ext cx="1900516" cy="39871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BCEDC-5BF0-4641-B029-97A0073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1" y="979207"/>
            <a:ext cx="10668001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8EF0-5CC6-4362-996D-AE27B9C2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481" y="2303929"/>
            <a:ext cx="10668001" cy="38730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FC8207-E1E1-4120-A9AA-730F0E3F9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53996" y="6436659"/>
            <a:ext cx="930266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BF408733-3F8E-45BE-8526-0E0F500B8042}" type="datetimeFigureOut">
              <a:rPr lang="fi-FI" smtClean="0"/>
              <a:pPr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C7E16-846E-4C51-8A54-1FE93AAD5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40" y="6436659"/>
            <a:ext cx="236677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1B797-1514-4178-B4AD-AFE930D23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10741" y="6436659"/>
            <a:ext cx="456303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160B98-140E-4345-B1A3-2A7247C4297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Kuva 14" descr="innokaupungit logo">
            <a:extLst>
              <a:ext uri="{FF2B5EF4-FFF2-40B4-BE49-F238E27FC236}">
                <a16:creationId xmlns:a16="http://schemas.microsoft.com/office/drawing/2014/main" id="{0B4D7588-2C7C-D79E-8B4B-DE80B9507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28600" y="6513948"/>
            <a:ext cx="966787" cy="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50" r:id="rId4"/>
    <p:sldLayoutId id="2147483669" r:id="rId5"/>
    <p:sldLayoutId id="2147483667" r:id="rId6"/>
    <p:sldLayoutId id="2147483668" r:id="rId7"/>
    <p:sldLayoutId id="2147483670" r:id="rId8"/>
    <p:sldLayoutId id="2147483672" r:id="rId9"/>
    <p:sldLayoutId id="2147483673" r:id="rId10"/>
    <p:sldLayoutId id="2147483660" r:id="rId11"/>
    <p:sldLayoutId id="2147483661" r:id="rId12"/>
    <p:sldLayoutId id="2147483674" r:id="rId13"/>
    <p:sldLayoutId id="2147483678" r:id="rId14"/>
    <p:sldLayoutId id="2147483681" r:id="rId15"/>
    <p:sldLayoutId id="2147483675" r:id="rId16"/>
    <p:sldLayoutId id="2147483677" r:id="rId17"/>
    <p:sldLayoutId id="2147483679" r:id="rId18"/>
    <p:sldLayoutId id="2147483671" r:id="rId19"/>
    <p:sldLayoutId id="2147483680" r:id="rId20"/>
    <p:sldLayoutId id="2147483663" r:id="rId21"/>
    <p:sldLayoutId id="2147483651" r:id="rId22"/>
    <p:sldLayoutId id="2147483664" r:id="rId23"/>
    <p:sldLayoutId id="2147483665" r:id="rId24"/>
    <p:sldLayoutId id="2147483654" r:id="rId25"/>
    <p:sldLayoutId id="2147483655" r:id="rId26"/>
    <p:sldLayoutId id="2147483682" r:id="rId27"/>
    <p:sldLayoutId id="2147483683" r:id="rId2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BCEDC-5BF0-4641-B029-97A0073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1" y="979207"/>
            <a:ext cx="10668001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8EF0-5CC6-4362-996D-AE27B9C2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481" y="2303929"/>
            <a:ext cx="10668001" cy="38730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FC8207-E1E1-4120-A9AA-730F0E3F9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53996" y="6436659"/>
            <a:ext cx="930266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BF408733-3F8E-45BE-8526-0E0F500B8042}" type="datetimeFigureOut">
              <a:rPr lang="fi-FI" smtClean="0"/>
              <a:pPr/>
              <a:t>8.6.2026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C7E16-846E-4C51-8A54-1FE93AAD5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40" y="6436659"/>
            <a:ext cx="236677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1B797-1514-4178-B4AD-AFE930D23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10741" y="6436659"/>
            <a:ext cx="456303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160B98-140E-4345-B1A3-2A7247C4297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F0D0109-7832-C158-5536-64D1C4D8F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6320228"/>
            <a:ext cx="1047543" cy="413458"/>
          </a:xfrm>
          <a:prstGeom prst="rect">
            <a:avLst/>
          </a:prstGeom>
        </p:spPr>
      </p:pic>
      <p:pic>
        <p:nvPicPr>
          <p:cNvPr id="5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B173F3-43B5-5AE9-54A9-93A641A81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67" y="6180722"/>
            <a:ext cx="1900515" cy="3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56ABFE-DCB4-5FCC-525D-A462F5BB0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175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  <p:sldLayoutId id="2147483843" r:id="rId36"/>
    <p:sldLayoutId id="2147483844" r:id="rId37"/>
    <p:sldLayoutId id="2147483845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13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0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892" r:id="rId27"/>
    <p:sldLayoutId id="2147483893" r:id="rId28"/>
    <p:sldLayoutId id="2147483894" r:id="rId29"/>
    <p:sldLayoutId id="2147483895" r:id="rId30"/>
    <p:sldLayoutId id="2147483896" r:id="rId31"/>
    <p:sldLayoutId id="2147483897" r:id="rId32"/>
    <p:sldLayoutId id="2147483898" r:id="rId33"/>
    <p:sldLayoutId id="2147483899" r:id="rId34"/>
    <p:sldLayoutId id="2147483900" r:id="rId35"/>
    <p:sldLayoutId id="2147483901" r:id="rId36"/>
    <p:sldLayoutId id="2147483902" r:id="rId37"/>
    <p:sldLayoutId id="2147483903" r:id="rId38"/>
    <p:sldLayoutId id="2147483904" r:id="rId39"/>
    <p:sldLayoutId id="2147483905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993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929" r:id="rId23"/>
    <p:sldLayoutId id="2147483930" r:id="rId24"/>
    <p:sldLayoutId id="2147483931" r:id="rId25"/>
    <p:sldLayoutId id="2147483932" r:id="rId26"/>
    <p:sldLayoutId id="2147483933" r:id="rId27"/>
    <p:sldLayoutId id="2147483934" r:id="rId28"/>
    <p:sldLayoutId id="2147483935" r:id="rId29"/>
    <p:sldLayoutId id="2147483936" r:id="rId30"/>
    <p:sldLayoutId id="2147483937" r:id="rId31"/>
    <p:sldLayoutId id="2147483938" r:id="rId32"/>
    <p:sldLayoutId id="2147483939" r:id="rId33"/>
    <p:sldLayoutId id="2147483940" r:id="rId34"/>
    <p:sldLayoutId id="2147483941" r:id="rId35"/>
    <p:sldLayoutId id="2147483942" r:id="rId36"/>
    <p:sldLayoutId id="2147483943" r:id="rId37"/>
    <p:sldLayoutId id="2147483944" r:id="rId38"/>
    <p:sldLayoutId id="2147483945" r:id="rId39"/>
    <p:sldLayoutId id="2147483946" r:id="rId40"/>
    <p:sldLayoutId id="2147483947" r:id="rId41"/>
    <p:sldLayoutId id="2147483948" r:id="rId42"/>
    <p:sldLayoutId id="2147483949" r:id="rId43"/>
    <p:sldLayoutId id="2147483950" r:id="rId44"/>
    <p:sldLayoutId id="2147483951" r:id="rId45"/>
    <p:sldLayoutId id="2147483952" r:id="rId46"/>
    <p:sldLayoutId id="2147483953" r:id="rId47"/>
    <p:sldLayoutId id="2147483954" r:id="rId48"/>
    <p:sldLayoutId id="2147483955" r:id="rId49"/>
    <p:sldLayoutId id="2147483956" r:id="rId50"/>
    <p:sldLayoutId id="2147483957" r:id="rId51"/>
    <p:sldLayoutId id="2147483958" r:id="rId52"/>
    <p:sldLayoutId id="2147483959" r:id="rId53"/>
    <p:sldLayoutId id="2147483960" r:id="rId54"/>
    <p:sldLayoutId id="2147483961" r:id="rId55"/>
    <p:sldLayoutId id="2147483962" r:id="rId56"/>
    <p:sldLayoutId id="2147483963" r:id="rId5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06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5" r:id="rId21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2AA9AAB6-C812-B3E1-D4CB-156DB9F19B1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regional_policy/whats-new/newsroom/12-03-2025-commission-proposes-eu-agenda-for-cities-to-shape-europe-s-urban-future_en" TargetMode="External"/><Relationship Id="rId3" Type="http://schemas.openxmlformats.org/officeDocument/2006/relationships/hyperlink" Target="https://ec.europa.eu/regional_policy/sources/communication/2025-cities-agenda/2025-cities-agenda-communication.pdf" TargetMode="External"/><Relationship Id="rId7" Type="http://schemas.openxmlformats.org/officeDocument/2006/relationships/hyperlink" Target="https://youtu.be/-ZgEF_F35L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ec.europa.eu/commission/presscorner/detail/en/ip_25_2908" TargetMode="External"/><Relationship Id="rId11" Type="http://schemas.openxmlformats.org/officeDocument/2006/relationships/image" Target="../media/image53.png"/><Relationship Id="rId5" Type="http://schemas.openxmlformats.org/officeDocument/2006/relationships/hyperlink" Target="https://regions-and-cities.ec.europa.eu/cities-portal/news-cities/eu-agenda-cities-shaping-europes-urban-future-2025-12-03_en" TargetMode="External"/><Relationship Id="rId10" Type="http://schemas.openxmlformats.org/officeDocument/2006/relationships/hyperlink" Target="https://www.urban-initiative.eu/news-events" TargetMode="External"/><Relationship Id="rId4" Type="http://schemas.openxmlformats.org/officeDocument/2006/relationships/hyperlink" Target="https://ec.europa.eu/regional_policy/sources/slides/2025/Agenda_for_Cities_Factsheet_FINAL_25.pdf" TargetMode="External"/><Relationship Id="rId9" Type="http://schemas.openxmlformats.org/officeDocument/2006/relationships/hyperlink" Target="https://regions-and-cities.ec.europa.eu/cities-portal_e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2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2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rban-initiative.eu/news/next-stop-bilbao-cities-forum-2027" TargetMode="External"/><Relationship Id="rId3" Type="http://schemas.openxmlformats.org/officeDocument/2006/relationships/hyperlink" Target="https://ec.europa.eu/regional_policy/whats-new/panorama/2026/05/13-05-2026-beyond-visitor-numbers-a-new-role-for-cities-in-tourism-policy_en" TargetMode="External"/><Relationship Id="rId7" Type="http://schemas.openxmlformats.org/officeDocument/2006/relationships/hyperlink" Target="https://www.cor.europa.eu/en/our-work/opinions/cdr-0202-2026#:~:text=Commission%20for%20Territorial%20Cohesion%20Policy,Territorial%20cohesion" TargetMode="External"/><Relationship Id="rId2" Type="http://schemas.openxmlformats.org/officeDocument/2006/relationships/hyperlink" Target="https://www.urban-initiative.eu/events/european-commission-technical-dialogue-and-eui-focused-policy-lab-sustainable-tourism" TargetMode="External"/><Relationship Id="rId1" Type="http://schemas.openxmlformats.org/officeDocument/2006/relationships/slideLayout" Target="../slideLayouts/slideLayout92.xml"/><Relationship Id="rId6" Type="http://schemas.openxmlformats.org/officeDocument/2006/relationships/hyperlink" Target="https://www.eesc.europa.eu/en/our-work/opinions-information-reports/opinions/eu-policy-agenda-liveable-cities" TargetMode="External"/><Relationship Id="rId5" Type="http://schemas.openxmlformats.org/officeDocument/2006/relationships/hyperlink" Target="https://www.consilium.europa.eu/en/press/press-releases/2026/02/26/council-approves-conclusions-on-the-eu-agenda-for-cities-highlighting-their-key-role-for-economic-social-and-territorial-cohesion/" TargetMode="External"/><Relationship Id="rId4" Type="http://schemas.openxmlformats.org/officeDocument/2006/relationships/hyperlink" Target="https://www.urban-initiative.eu/events/european-commission-technical-dialogue-district-transformation-and-eui-policy-lab-event-ne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ons-and-cities.ec.europa.eu/cities-portal_en" TargetMode="External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city&#10;&#10;AI-generated content may be incorrect.">
            <a:extLst>
              <a:ext uri="{FF2B5EF4-FFF2-40B4-BE49-F238E27FC236}">
                <a16:creationId xmlns:a16="http://schemas.microsoft.com/office/drawing/2014/main" id="{29CF98A3-CA19-ED6C-3DB9-D86152CD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918"/>
            <a:ext cx="12192000" cy="4064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8706F-E58B-D844-F68A-2379B7D107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0" y="5872115"/>
            <a:ext cx="6215865" cy="985885"/>
          </a:xfrm>
        </p:spPr>
        <p:txBody>
          <a:bodyPr/>
          <a:lstStyle/>
          <a:p>
            <a:pPr algn="just"/>
            <a:r>
              <a:rPr lang="en-US"/>
              <a:t>InnoCities Summer Event 5 June 2026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/>
              <a:t>Pia </a:t>
            </a:r>
            <a:r>
              <a:rPr lang="en-US" err="1"/>
              <a:t>Laurila</a:t>
            </a:r>
            <a:r>
              <a:rPr lang="en-US"/>
              <a:t>, Team Leader – Cities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/>
              <a:t>Unit 02 Cities, Communities, People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/>
              <a:t>Directorate-General for Regional and Urban Policy</a:t>
            </a:r>
            <a:endParaRPr lang="en-IE"/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03997-00E1-E73B-7EB0-B6538947D98B}"/>
              </a:ext>
            </a:extLst>
          </p:cNvPr>
          <p:cNvSpPr txBox="1"/>
          <p:nvPr/>
        </p:nvSpPr>
        <p:spPr>
          <a:xfrm>
            <a:off x="418228" y="36225"/>
            <a:ext cx="11730455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EU Agenda for Cities: Driving Growth and Prosperity</a:t>
            </a:r>
            <a:r>
              <a:rPr kumimoji="0" lang="en-I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F223-1177-8DDC-971B-E72B10DD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 anchor="ctr">
            <a:normAutofit/>
          </a:bodyPr>
          <a:lstStyle/>
          <a:p>
            <a:r>
              <a:rPr lang="en-US"/>
              <a:t>Communication material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60A84-93C3-DDED-99F9-3400D0F29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60784"/>
            <a:ext cx="5116551" cy="4932090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lang="en-IE" sz="3200">
                <a:hlinkClick r:id="rId3"/>
              </a:rPr>
              <a:t>EU Agenda for Cities Communication</a:t>
            </a:r>
            <a:endParaRPr lang="en-IE" sz="3200" u="sng">
              <a:hlinkClick r:id="" action="ppaction://noaction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ct val="120000"/>
              <a:tabLst/>
              <a:defRPr/>
            </a:pPr>
            <a:r>
              <a:rPr kumimoji="0" lang="en-IE" sz="3200" b="0" i="0" u="sng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Factsheet</a:t>
            </a:r>
            <a:endParaRPr kumimoji="0" lang="en-IE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hlinkClick r:id="rId5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ct val="120000"/>
              <a:tabLst/>
              <a:defRPr/>
            </a:pPr>
            <a:r>
              <a:rPr kumimoji="0" lang="en-IE" sz="3200" b="0" i="0" u="sng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Press release</a:t>
            </a:r>
            <a:r>
              <a:rPr kumimoji="0" lang="en-IE" sz="3200" b="0" i="0" u="sng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 </a:t>
            </a:r>
          </a:p>
          <a:p>
            <a:pPr>
              <a:buSzPct val="120000"/>
            </a:pPr>
            <a:r>
              <a:rPr lang="en-US" sz="3200" u="sng">
                <a:hlinkClick r:id="rId7"/>
              </a:rPr>
              <a:t>Introductory video</a:t>
            </a:r>
            <a:r>
              <a:rPr lang="en-IE" sz="3200"/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ct val="120000"/>
              <a:tabLst/>
              <a:defRPr/>
            </a:pPr>
            <a:r>
              <a:rPr kumimoji="0" lang="en-IE" sz="3200" b="0" i="0" u="sng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/>
              </a:rPr>
              <a:t>Article on </a:t>
            </a:r>
            <a:r>
              <a:rPr kumimoji="0" lang="en-IE" sz="3200" b="0" i="0" u="sng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/>
              </a:rPr>
              <a:t>InfoRegio</a:t>
            </a:r>
            <a:endParaRPr kumimoji="0" lang="en-IE" sz="3200" b="0" i="0" u="sng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hlinkClick r:id="rId6"/>
            </a:endParaRPr>
          </a:p>
          <a:p>
            <a:pPr>
              <a:buSzPct val="120000"/>
            </a:pPr>
            <a:r>
              <a:rPr lang="en-US" sz="3200">
                <a:hlinkClick r:id="rId9"/>
              </a:rPr>
              <a:t>EU Cities web Portal</a:t>
            </a:r>
            <a:endParaRPr lang="en-IE" sz="3200">
              <a:highlight>
                <a:srgbClr val="FFFF00"/>
              </a:highlight>
            </a:endParaRPr>
          </a:p>
          <a:p>
            <a:pPr>
              <a:buSzPct val="120000"/>
            </a:pPr>
            <a:r>
              <a:rPr lang="en-GB" sz="3200">
                <a:hlinkClick r:id="rId10"/>
              </a:rPr>
              <a:t>News &amp; Events | EUI</a:t>
            </a:r>
            <a:endParaRPr lang="en-IE" sz="3200" u="sng">
              <a:hlinkClick r:id="rId5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142F7-6321-8218-8F24-3408F33F4AF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61" r="4147" b="3"/>
          <a:stretch>
            <a:fillRect/>
          </a:stretch>
        </p:blipFill>
        <p:spPr>
          <a:xfrm>
            <a:off x="6350002" y="1825625"/>
            <a:ext cx="5003800" cy="3638550"/>
          </a:xfrm>
          <a:prstGeom prst="rect">
            <a:avLst/>
          </a:prstGeom>
          <a:noFill/>
          <a:ln w="762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73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E5E91-6CE9-DBDF-C288-50E94A33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25" b="161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9FAE5-D3E9-8389-A22F-2F63C0FC09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6819" y="925446"/>
            <a:ext cx="2619805" cy="8652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/>
              <a:t>Thank you for your attention! </a:t>
            </a:r>
            <a:endParaRPr lang="en-GB" sz="2800">
              <a:cs typeface="Arial"/>
            </a:endParaRPr>
          </a:p>
        </p:txBody>
      </p:sp>
      <p:sp>
        <p:nvSpPr>
          <p:cNvPr id="6" name="Google Shape;445;p20">
            <a:extLst>
              <a:ext uri="{FF2B5EF4-FFF2-40B4-BE49-F238E27FC236}">
                <a16:creationId xmlns:a16="http://schemas.microsoft.com/office/drawing/2014/main" id="{38E61E29-8603-546B-ECBD-D4F8E851B3FC}"/>
              </a:ext>
            </a:extLst>
          </p:cNvPr>
          <p:cNvSpPr txBox="1"/>
          <p:nvPr/>
        </p:nvSpPr>
        <p:spPr>
          <a:xfrm>
            <a:off x="10214811" y="6436661"/>
            <a:ext cx="206141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© European Union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2026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3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C2CB-BA7B-17B6-9501-C9EC6A77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00" y="2292531"/>
            <a:ext cx="5549600" cy="1690688"/>
          </a:xfrm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90000"/>
              </a:lnSpc>
            </a:pPr>
            <a:r>
              <a:rPr lang="fi-FI" sz="4000"/>
              <a:t>TKI-yhteistyön näkymät </a:t>
            </a:r>
            <a:r>
              <a:rPr lang="fi-FI" sz="4000" err="1"/>
              <a:t>Innokaupungeissa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A0675-C710-5907-8046-69BCC25FB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400" y="4515556"/>
            <a:ext cx="5040312" cy="1862666"/>
          </a:xfrm>
        </p:spPr>
        <p:txBody>
          <a:bodyPr lIns="91440" tIns="45720" rIns="91440" bIns="4572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err="1"/>
              <a:t>Projektijohtaja</a:t>
            </a:r>
            <a:r>
              <a:rPr lang="en-US"/>
              <a:t> Helena Mustikainen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Sitra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5.6.2026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EA89A-F486-02DE-0241-D598F7E0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15" r="-1" b="17803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9967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8A26FE5-6BBB-50B8-B0F0-1AB5F9D507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i-FI"/>
              <a:t>Sitra kumppanina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AE2462-9EE7-D853-A8D0-FF21069A25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6039" y="1988543"/>
            <a:ext cx="10914228" cy="4320480"/>
          </a:xfrm>
        </p:spPr>
        <p:txBody>
          <a:bodyPr/>
          <a:lstStyle/>
          <a:p>
            <a:r>
              <a:rPr lang="fi-FI" sz="2300"/>
              <a:t>Sitra tukee parlamentaarisia kansallisia TKI-linjauksia ja niiden toteutusta </a:t>
            </a:r>
            <a:r>
              <a:rPr lang="fi-FI" sz="2100"/>
              <a:t>(strategiset valinnat, 4%:n tavoite, </a:t>
            </a:r>
            <a:r>
              <a:rPr lang="fi-FI" sz="2100" u="sng"/>
              <a:t>yhteistyön edistäminen</a:t>
            </a:r>
            <a:r>
              <a:rPr lang="fi-FI" sz="2100"/>
              <a:t>, seuranta).</a:t>
            </a:r>
          </a:p>
          <a:p>
            <a:r>
              <a:rPr lang="fi-FI" sz="2300"/>
              <a:t>Yritysten näkökulma T&amp;K panostuksiin ja yhteistyöhön </a:t>
            </a:r>
          </a:p>
          <a:p>
            <a:r>
              <a:rPr lang="fi-FI" sz="2300" err="1"/>
              <a:t>Innokaupungit</a:t>
            </a:r>
            <a:r>
              <a:rPr lang="fi-FI" sz="2300"/>
              <a:t> yhteistyön kirittäjinä (yhteistyön polku)</a:t>
            </a:r>
          </a:p>
          <a:p>
            <a:r>
              <a:rPr lang="fi-FI" sz="2300"/>
              <a:t>TKI-yhteistyön näkymän aineisto ja analysointitapa</a:t>
            </a:r>
          </a:p>
          <a:p>
            <a:r>
              <a:rPr lang="fi-FI" sz="2300"/>
              <a:t>Alustavia tuloksia ja kutsu 10.6 tilaisuuteen </a:t>
            </a:r>
            <a:r>
              <a:rPr lang="fi-FI" sz="2000"/>
              <a:t>(yli 600) </a:t>
            </a:r>
            <a:endParaRPr lang="fi-FI" sz="2300"/>
          </a:p>
          <a:p>
            <a:endParaRPr lang="fi-FI"/>
          </a:p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A309903-BEAE-667D-84CA-C183071BB0D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78C10-ABC5-4EF7-9B5E-599CE2B16BF5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1CD08D4-C021-0767-400D-F3CFAFDB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19" y="858187"/>
            <a:ext cx="10080625" cy="1130356"/>
          </a:xfrm>
        </p:spPr>
        <p:txBody>
          <a:bodyPr/>
          <a:lstStyle/>
          <a:p>
            <a:r>
              <a:rPr lang="fi-FI"/>
              <a:t>Esityksen sisältö</a:t>
            </a:r>
          </a:p>
        </p:txBody>
      </p:sp>
      <p:pic>
        <p:nvPicPr>
          <p:cNvPr id="6" name="Picture 40">
            <a:extLst>
              <a:ext uri="{FF2B5EF4-FFF2-40B4-BE49-F238E27FC236}">
                <a16:creationId xmlns:a16="http://schemas.microsoft.com/office/drawing/2014/main" id="{17D32AFF-7A93-A2E0-3B6B-9AA2E03E9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760055">
            <a:off x="9962821" y="3020586"/>
            <a:ext cx="2321415" cy="348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5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5458-4D01-ADC1-64D3-DCBAF01C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907A3F-F741-0016-407F-49E86A6DB6D9}"/>
              </a:ext>
            </a:extLst>
          </p:cNvPr>
          <p:cNvSpPr/>
          <p:nvPr/>
        </p:nvSpPr>
        <p:spPr>
          <a:xfrm>
            <a:off x="-188891" y="1029235"/>
            <a:ext cx="12795161" cy="2212141"/>
          </a:xfrm>
          <a:prstGeom prst="rect">
            <a:avLst/>
          </a:prstGeom>
          <a:solidFill>
            <a:schemeClr val="accent3">
              <a:lumMod val="40000"/>
              <a:lumOff val="60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C396F246-100E-09CB-D4CE-1960BF5DB2B6}"/>
              </a:ext>
            </a:extLst>
          </p:cNvPr>
          <p:cNvCxnSpPr>
            <a:cxnSpLocks/>
          </p:cNvCxnSpPr>
          <p:nvPr/>
        </p:nvCxnSpPr>
        <p:spPr>
          <a:xfrm flipV="1">
            <a:off x="954259" y="2025914"/>
            <a:ext cx="10707690" cy="11600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A813E194-C66C-1E99-004F-E6BC58B7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43" y="113719"/>
            <a:ext cx="11682601" cy="1099453"/>
          </a:xfrm>
        </p:spPr>
        <p:txBody>
          <a:bodyPr lIns="91440" tIns="45720" rIns="91440" bIns="45720" anchor="t"/>
          <a:lstStyle/>
          <a:p>
            <a:r>
              <a:rPr lang="fi-FI" sz="2500"/>
              <a:t>Sitra tukee TKI-järjestelmän kehittämistä kansallisella ja alueellisella tasolla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F0C59CB-D795-63F2-57B7-D20A793724C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24400" y="646344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78C10-ABC5-4EF7-9B5E-599CE2B16BF5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5449DDF-C413-0D2D-25E1-458E9356C7E3}"/>
              </a:ext>
            </a:extLst>
          </p:cNvPr>
          <p:cNvSpPr txBox="1"/>
          <p:nvPr/>
        </p:nvSpPr>
        <p:spPr>
          <a:xfrm>
            <a:off x="7126249" y="5743586"/>
            <a:ext cx="317787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</a:t>
            </a:r>
            <a:r>
              <a:rPr kumimoji="0" lang="fi-FI" sz="1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ktiivisen</a:t>
            </a:r>
            <a:r>
              <a:rPr kumimoji="0" lang="fi-FI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ja ketterän rahoittajan rooli täydentää ja tuo uniikkia lisäarvoa kansallisiin panostuksiin.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0A72E04-EC45-734A-A02D-F438F1EDEED9}"/>
              </a:ext>
            </a:extLst>
          </p:cNvPr>
          <p:cNvSpPr txBox="1"/>
          <p:nvPr/>
        </p:nvSpPr>
        <p:spPr>
          <a:xfrm>
            <a:off x="1768373" y="4169811"/>
            <a:ext cx="214970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Ennakointitiedon tuottaja ja konkreettisen tekemisen oppien kokoaja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50098B4-FD82-F774-865F-65A6D061A44E}"/>
              </a:ext>
            </a:extLst>
          </p:cNvPr>
          <p:cNvSpPr txBox="1"/>
          <p:nvPr/>
        </p:nvSpPr>
        <p:spPr>
          <a:xfrm>
            <a:off x="7934052" y="4376228"/>
            <a:ext cx="298657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Kansallisen tilannekuvan fasilitoija ennakointiedon ja  konkreettisen tekemisen oppien pohjalta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B7D97B-AE40-8620-40C7-5C87D0C9F28A}"/>
              </a:ext>
            </a:extLst>
          </p:cNvPr>
          <p:cNvSpPr/>
          <p:nvPr/>
        </p:nvSpPr>
        <p:spPr>
          <a:xfrm>
            <a:off x="4895434" y="4610417"/>
            <a:ext cx="2170297" cy="2139406"/>
          </a:xfrm>
          <a:prstGeom prst="ellipse">
            <a:avLst/>
          </a:prstGeom>
          <a:solidFill>
            <a:srgbClr val="C7ECF7">
              <a:alpha val="70000"/>
            </a:srgb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Kaupunki-yhteistyö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CFFA8FB-9D17-EF60-EAD6-1D99A93785BA}"/>
              </a:ext>
            </a:extLst>
          </p:cNvPr>
          <p:cNvSpPr/>
          <p:nvPr/>
        </p:nvSpPr>
        <p:spPr>
          <a:xfrm>
            <a:off x="5694838" y="3403836"/>
            <a:ext cx="2160000" cy="2160000"/>
          </a:xfrm>
          <a:prstGeom prst="ellipse">
            <a:avLst/>
          </a:prstGeom>
          <a:solidFill>
            <a:srgbClr val="C7ECF7">
              <a:alpha val="70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Kansallinen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tilannekuva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A79655E-CC7F-95FD-8B54-4DBF0296089D}"/>
              </a:ext>
            </a:extLst>
          </p:cNvPr>
          <p:cNvSpPr/>
          <p:nvPr/>
        </p:nvSpPr>
        <p:spPr>
          <a:xfrm>
            <a:off x="3969413" y="3395815"/>
            <a:ext cx="2160000" cy="2160000"/>
          </a:xfrm>
          <a:prstGeom prst="ellipse">
            <a:avLst/>
          </a:prstGeom>
          <a:solidFill>
            <a:srgbClr val="C7ECF7">
              <a:alpha val="70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Tiedon-tuotanto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C97908EA-1521-1DA8-76DD-B7F8EE8ABBE4}"/>
              </a:ext>
            </a:extLst>
          </p:cNvPr>
          <p:cNvGrpSpPr/>
          <p:nvPr/>
        </p:nvGrpSpPr>
        <p:grpSpPr>
          <a:xfrm>
            <a:off x="6213294" y="1339251"/>
            <a:ext cx="1439341" cy="1455227"/>
            <a:chOff x="1347135" y="199180"/>
            <a:chExt cx="1084379" cy="968664"/>
          </a:xfrm>
          <a:solidFill>
            <a:schemeClr val="bg2"/>
          </a:solidFill>
        </p:grpSpPr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86D34266-3698-4686-019B-ACDF1E929121}"/>
                </a:ext>
              </a:extLst>
            </p:cNvPr>
            <p:cNvSpPr/>
            <p:nvPr/>
          </p:nvSpPr>
          <p:spPr>
            <a:xfrm>
              <a:off x="1347135" y="199180"/>
              <a:ext cx="1084379" cy="968664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9" name="Ellipsi 4">
              <a:extLst>
                <a:ext uri="{FF2B5EF4-FFF2-40B4-BE49-F238E27FC236}">
                  <a16:creationId xmlns:a16="http://schemas.microsoft.com/office/drawing/2014/main" id="{45501E6C-B496-B387-B957-FBAB317D706C}"/>
                </a:ext>
              </a:extLst>
            </p:cNvPr>
            <p:cNvSpPr txBox="1"/>
            <p:nvPr/>
          </p:nvSpPr>
          <p:spPr>
            <a:xfrm>
              <a:off x="2202323" y="578057"/>
              <a:ext cx="165013" cy="136815"/>
            </a:xfrm>
            <a:prstGeom prst="rect">
              <a:avLst/>
            </a:prstGeom>
            <a:grpFill/>
            <a:ln w="63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marL="0" marR="0" lvl="0" indent="0" algn="ctr" defTabSz="41484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AEB482CF-B06C-5EE9-D369-FD775DE7CF7F}"/>
              </a:ext>
            </a:extLst>
          </p:cNvPr>
          <p:cNvGrpSpPr/>
          <p:nvPr/>
        </p:nvGrpSpPr>
        <p:grpSpPr>
          <a:xfrm>
            <a:off x="139736" y="1430795"/>
            <a:ext cx="1440160" cy="1440160"/>
            <a:chOff x="3667334" y="248"/>
            <a:chExt cx="827550" cy="827550"/>
          </a:xfrm>
          <a:solidFill>
            <a:schemeClr val="bg2"/>
          </a:solidFill>
        </p:grpSpPr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2DABF55B-99AE-D6B6-4FB9-EA2F90DDD08A}"/>
                </a:ext>
              </a:extLst>
            </p:cNvPr>
            <p:cNvSpPr/>
            <p:nvPr/>
          </p:nvSpPr>
          <p:spPr>
            <a:xfrm>
              <a:off x="3667334" y="248"/>
              <a:ext cx="827550" cy="827550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3" name="Ellipsi 4">
              <a:extLst>
                <a:ext uri="{FF2B5EF4-FFF2-40B4-BE49-F238E27FC236}">
                  <a16:creationId xmlns:a16="http://schemas.microsoft.com/office/drawing/2014/main" id="{27944C1D-A9AC-FD9D-4E7E-8CD97108716D}"/>
                </a:ext>
              </a:extLst>
            </p:cNvPr>
            <p:cNvSpPr txBox="1"/>
            <p:nvPr/>
          </p:nvSpPr>
          <p:spPr>
            <a:xfrm>
              <a:off x="3788526" y="121440"/>
              <a:ext cx="585166" cy="585166"/>
            </a:xfrm>
            <a:prstGeom prst="rect">
              <a:avLst/>
            </a:prstGeom>
            <a:grpFill/>
            <a:ln w="63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marL="0" marR="0" lvl="0" indent="0" algn="ctr" defTabSz="41484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+mn-ea"/>
                  <a:cs typeface="Arial" panose="020B0604020202020204" pitchFamily="34" charset="0"/>
                </a:rPr>
                <a:t>PARLAMEN-TAARINEN PÄÄTÖS T&amp;K-MENOISTA</a:t>
              </a:r>
            </a:p>
          </p:txBody>
        </p:sp>
      </p:grpSp>
      <p:sp>
        <p:nvSpPr>
          <p:cNvPr id="18" name="Ellipsi 17">
            <a:extLst>
              <a:ext uri="{FF2B5EF4-FFF2-40B4-BE49-F238E27FC236}">
                <a16:creationId xmlns:a16="http://schemas.microsoft.com/office/drawing/2014/main" id="{5354A6B2-17BA-75E6-9FF0-C6ABFECC6FBC}"/>
              </a:ext>
            </a:extLst>
          </p:cNvPr>
          <p:cNvSpPr/>
          <p:nvPr/>
        </p:nvSpPr>
        <p:spPr>
          <a:xfrm>
            <a:off x="1807307" y="1412845"/>
            <a:ext cx="1368000" cy="1368000"/>
          </a:xfrm>
          <a:prstGeom prst="ellipse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Ellipsi 4">
            <a:extLst>
              <a:ext uri="{FF2B5EF4-FFF2-40B4-BE49-F238E27FC236}">
                <a16:creationId xmlns:a16="http://schemas.microsoft.com/office/drawing/2014/main" id="{4C8AA406-DD88-C753-C085-C8AA65BA8159}"/>
              </a:ext>
            </a:extLst>
          </p:cNvPr>
          <p:cNvSpPr txBox="1"/>
          <p:nvPr/>
        </p:nvSpPr>
        <p:spPr>
          <a:xfrm>
            <a:off x="1782590" y="1792707"/>
            <a:ext cx="1364843" cy="8203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spAutoFit/>
          </a:bodyPr>
          <a:lstStyle/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VALTION T&amp;K-RAHOITUKSEN  KÄYTÖN MONIVUOTINEN  SUUNNITELMA</a:t>
            </a:r>
          </a:p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2024-2030</a:t>
            </a: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6B24C599-9197-471D-EBD9-6CD9CDBDF1A2}"/>
              </a:ext>
            </a:extLst>
          </p:cNvPr>
          <p:cNvSpPr/>
          <p:nvPr/>
        </p:nvSpPr>
        <p:spPr>
          <a:xfrm>
            <a:off x="4576209" y="1370522"/>
            <a:ext cx="1493821" cy="1418696"/>
          </a:xfrm>
          <a:prstGeom prst="ellipse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1" name="Ellipsi 4">
            <a:extLst>
              <a:ext uri="{FF2B5EF4-FFF2-40B4-BE49-F238E27FC236}">
                <a16:creationId xmlns:a16="http://schemas.microsoft.com/office/drawing/2014/main" id="{F73F2C19-5AB7-EF78-6114-B7307B85585D}"/>
              </a:ext>
            </a:extLst>
          </p:cNvPr>
          <p:cNvSpPr txBox="1"/>
          <p:nvPr/>
        </p:nvSpPr>
        <p:spPr>
          <a:xfrm>
            <a:off x="4747706" y="1581429"/>
            <a:ext cx="1097167" cy="101834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KOMISSION ARVIOINTI TUTKIMUS-YRITYS-YHTEISTYÖSTÄ 6/2025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9411272D-E95A-5146-98E0-25A1A55223DA}"/>
              </a:ext>
            </a:extLst>
          </p:cNvPr>
          <p:cNvSpPr txBox="1"/>
          <p:nvPr/>
        </p:nvSpPr>
        <p:spPr>
          <a:xfrm>
            <a:off x="3701656" y="1073630"/>
            <a:ext cx="212534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2025</a:t>
            </a:r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0F3D0"/>
              </a:highligh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0EF61D24-956F-3618-D4A5-8FF9126A3BE7}"/>
              </a:ext>
            </a:extLst>
          </p:cNvPr>
          <p:cNvSpPr txBox="1"/>
          <p:nvPr/>
        </p:nvSpPr>
        <p:spPr>
          <a:xfrm>
            <a:off x="1607338" y="1046863"/>
            <a:ext cx="212534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13.6.2024</a:t>
            </a:r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0F3D0"/>
              </a:highlight>
              <a:uLnTx/>
              <a:uFillTx/>
              <a:latin typeface="Arial Black"/>
              <a:ea typeface="+mn-ea"/>
              <a:cs typeface="+mn-cs"/>
            </a:endParaRPr>
          </a:p>
        </p:txBody>
      </p:sp>
      <p:cxnSp>
        <p:nvCxnSpPr>
          <p:cNvPr id="27" name="Straight Arrow Connector 12">
            <a:extLst>
              <a:ext uri="{FF2B5EF4-FFF2-40B4-BE49-F238E27FC236}">
                <a16:creationId xmlns:a16="http://schemas.microsoft.com/office/drawing/2014/main" id="{CC2F67EA-4460-650F-AC1C-0B7D794B3DE7}"/>
              </a:ext>
            </a:extLst>
          </p:cNvPr>
          <p:cNvCxnSpPr/>
          <p:nvPr/>
        </p:nvCxnSpPr>
        <p:spPr>
          <a:xfrm flipV="1">
            <a:off x="1828600" y="2938040"/>
            <a:ext cx="5257117" cy="844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iruutu 27">
            <a:extLst>
              <a:ext uri="{FF2B5EF4-FFF2-40B4-BE49-F238E27FC236}">
                <a16:creationId xmlns:a16="http://schemas.microsoft.com/office/drawing/2014/main" id="{E2A3A17D-6324-17C1-5660-87CBA7788FDB}"/>
              </a:ext>
            </a:extLst>
          </p:cNvPr>
          <p:cNvSpPr txBox="1"/>
          <p:nvPr/>
        </p:nvSpPr>
        <p:spPr>
          <a:xfrm>
            <a:off x="-188033" y="1036721"/>
            <a:ext cx="212534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1.3.2023</a:t>
            </a:r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0F3D0"/>
              </a:highligh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1A7E84B8-D2AA-2730-922B-D916CD2EF355}"/>
              </a:ext>
            </a:extLst>
          </p:cNvPr>
          <p:cNvSpPr txBox="1"/>
          <p:nvPr/>
        </p:nvSpPr>
        <p:spPr>
          <a:xfrm>
            <a:off x="3033081" y="1624050"/>
            <a:ext cx="17811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TKI-YHTEISTYÖN VAHVISTAMINEN KÄRKENÄ</a:t>
            </a: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15F7484-0804-CCC4-5375-4090CA23FAA2}"/>
              </a:ext>
            </a:extLst>
          </p:cNvPr>
          <p:cNvGrpSpPr/>
          <p:nvPr/>
        </p:nvGrpSpPr>
        <p:grpSpPr>
          <a:xfrm>
            <a:off x="8715188" y="1270441"/>
            <a:ext cx="1440160" cy="1407963"/>
            <a:chOff x="3875933" y="45410"/>
            <a:chExt cx="827550" cy="809049"/>
          </a:xfrm>
          <a:solidFill>
            <a:schemeClr val="bg2"/>
          </a:solidFill>
        </p:grpSpPr>
        <p:sp>
          <p:nvSpPr>
            <p:cNvPr id="32" name="Ellipsi 31">
              <a:extLst>
                <a:ext uri="{FF2B5EF4-FFF2-40B4-BE49-F238E27FC236}">
                  <a16:creationId xmlns:a16="http://schemas.microsoft.com/office/drawing/2014/main" id="{EE8F4BD0-D895-A457-7FDF-7ACC29973EE3}"/>
                </a:ext>
              </a:extLst>
            </p:cNvPr>
            <p:cNvSpPr/>
            <p:nvPr/>
          </p:nvSpPr>
          <p:spPr>
            <a:xfrm>
              <a:off x="3875933" y="45410"/>
              <a:ext cx="827550" cy="809049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3" name="Ellipsi 4">
              <a:extLst>
                <a:ext uri="{FF2B5EF4-FFF2-40B4-BE49-F238E27FC236}">
                  <a16:creationId xmlns:a16="http://schemas.microsoft.com/office/drawing/2014/main" id="{6D6600CB-362E-9273-B970-13ACF44FC6C3}"/>
                </a:ext>
              </a:extLst>
            </p:cNvPr>
            <p:cNvSpPr txBox="1"/>
            <p:nvPr/>
          </p:nvSpPr>
          <p:spPr>
            <a:xfrm>
              <a:off x="3992570" y="161683"/>
              <a:ext cx="585166" cy="585166"/>
            </a:xfrm>
            <a:prstGeom prst="rect">
              <a:avLst/>
            </a:prstGeom>
            <a:grpFill/>
            <a:ln w="63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marL="0" marR="0" lvl="0" indent="0" algn="ctr" defTabSz="414846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+mn-ea"/>
                  <a:cs typeface="Arial"/>
                </a:rPr>
                <a:t>T&amp;K-PANOSTUSTEN SEURANTA VAHVISTUU</a:t>
              </a: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36" name="Ellipsi 4">
            <a:extLst>
              <a:ext uri="{FF2B5EF4-FFF2-40B4-BE49-F238E27FC236}">
                <a16:creationId xmlns:a16="http://schemas.microsoft.com/office/drawing/2014/main" id="{F878CEC5-B213-F825-D9A3-399C91A14107}"/>
              </a:ext>
            </a:extLst>
          </p:cNvPr>
          <p:cNvSpPr txBox="1"/>
          <p:nvPr/>
        </p:nvSpPr>
        <p:spPr>
          <a:xfrm>
            <a:off x="10287164" y="1530188"/>
            <a:ext cx="1364843" cy="4394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sp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STRATEGISTEN TKI-VALINTOJEN TOIMEENPANO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320DF0E3-27E4-C0DA-9468-39285307C6A5}"/>
              </a:ext>
            </a:extLst>
          </p:cNvPr>
          <p:cNvSpPr txBox="1"/>
          <p:nvPr/>
        </p:nvSpPr>
        <p:spPr>
          <a:xfrm>
            <a:off x="7579999" y="1032669"/>
            <a:ext cx="2125349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2026</a:t>
            </a:r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0F3D0"/>
              </a:highligh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551732A4-0CD4-A491-D26B-0E9B659FFAB6}"/>
              </a:ext>
            </a:extLst>
          </p:cNvPr>
          <p:cNvSpPr txBox="1"/>
          <p:nvPr/>
        </p:nvSpPr>
        <p:spPr>
          <a:xfrm>
            <a:off x="6308104" y="1791499"/>
            <a:ext cx="124971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K</a:t>
            </a: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ANSALLISET STRATEGISET TKI-VALINNAT 11/2025</a:t>
            </a:r>
          </a:p>
        </p:txBody>
      </p:sp>
      <p:sp>
        <p:nvSpPr>
          <p:cNvPr id="46" name="Ellipsi 4">
            <a:extLst>
              <a:ext uri="{FF2B5EF4-FFF2-40B4-BE49-F238E27FC236}">
                <a16:creationId xmlns:a16="http://schemas.microsoft.com/office/drawing/2014/main" id="{F3B85C13-C3E8-9577-642D-D68FB4E8A0D7}"/>
              </a:ext>
            </a:extLst>
          </p:cNvPr>
          <p:cNvSpPr txBox="1"/>
          <p:nvPr/>
        </p:nvSpPr>
        <p:spPr>
          <a:xfrm>
            <a:off x="10079797" y="2149937"/>
            <a:ext cx="1018347" cy="515288"/>
          </a:xfrm>
          <a:prstGeom prst="rect">
            <a:avLst/>
          </a:prstGeom>
          <a:noFill/>
          <a:ln w="63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I</a:t>
            </a: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:N MERKITYS TKI:SSA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3A9E84A-273A-150B-ED4F-D5E615FC9B48}"/>
              </a:ext>
            </a:extLst>
          </p:cNvPr>
          <p:cNvSpPr txBox="1"/>
          <p:nvPr/>
        </p:nvSpPr>
        <p:spPr>
          <a:xfrm>
            <a:off x="2009179" y="2678634"/>
            <a:ext cx="3726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Strategisten valintojen laatiminen</a:t>
            </a:r>
          </a:p>
        </p:txBody>
      </p:sp>
      <p:sp>
        <p:nvSpPr>
          <p:cNvPr id="40" name="Ellipsi 4">
            <a:extLst>
              <a:ext uri="{FF2B5EF4-FFF2-40B4-BE49-F238E27FC236}">
                <a16:creationId xmlns:a16="http://schemas.microsoft.com/office/drawing/2014/main" id="{9D2C9F38-01DB-9D22-46B4-E30FA3C57218}"/>
              </a:ext>
            </a:extLst>
          </p:cNvPr>
          <p:cNvSpPr txBox="1"/>
          <p:nvPr/>
        </p:nvSpPr>
        <p:spPr>
          <a:xfrm>
            <a:off x="11126156" y="2125291"/>
            <a:ext cx="1018347" cy="62142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INNOVAATIO-POLIITTISET KANNUSTIMET</a:t>
            </a:r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  <p:grpSp>
        <p:nvGrpSpPr>
          <p:cNvPr id="43" name="Ryhmä 42">
            <a:extLst>
              <a:ext uri="{FF2B5EF4-FFF2-40B4-BE49-F238E27FC236}">
                <a16:creationId xmlns:a16="http://schemas.microsoft.com/office/drawing/2014/main" id="{50897A34-0EB3-DFED-49D8-BDE6245272B2}"/>
              </a:ext>
            </a:extLst>
          </p:cNvPr>
          <p:cNvGrpSpPr/>
          <p:nvPr/>
        </p:nvGrpSpPr>
        <p:grpSpPr>
          <a:xfrm>
            <a:off x="1019177" y="3440039"/>
            <a:ext cx="900000" cy="900000"/>
            <a:chOff x="4001267" y="-572171"/>
            <a:chExt cx="827550" cy="827550"/>
          </a:xfrm>
          <a:solidFill>
            <a:schemeClr val="accent3"/>
          </a:solidFill>
        </p:grpSpPr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867A07E5-9F9B-47CD-30F6-EB4A6CF49649}"/>
                </a:ext>
              </a:extLst>
            </p:cNvPr>
            <p:cNvSpPr/>
            <p:nvPr/>
          </p:nvSpPr>
          <p:spPr>
            <a:xfrm>
              <a:off x="4001267" y="-572171"/>
              <a:ext cx="827550" cy="82755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8" name="Ellipsi 4">
              <a:extLst>
                <a:ext uri="{FF2B5EF4-FFF2-40B4-BE49-F238E27FC236}">
                  <a16:creationId xmlns:a16="http://schemas.microsoft.com/office/drawing/2014/main" id="{E4BE1DCA-93BF-0284-88F2-D8660EA5EF90}"/>
                </a:ext>
              </a:extLst>
            </p:cNvPr>
            <p:cNvSpPr txBox="1"/>
            <p:nvPr/>
          </p:nvSpPr>
          <p:spPr>
            <a:xfrm>
              <a:off x="4143002" y="-372746"/>
              <a:ext cx="544079" cy="447329"/>
            </a:xfrm>
            <a:prstGeom prst="rect">
              <a:avLst/>
            </a:prstGeom>
            <a:grpFill/>
            <a:ln w="63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marL="0" marR="0" lvl="0" indent="0" algn="ctr" defTabSz="41484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+mn-ea"/>
                  <a:cs typeface="Arial" panose="020B0604020202020204" pitchFamily="34" charset="0"/>
                </a:rPr>
                <a:t>SITRAN VISIOON KASVU</a:t>
              </a:r>
            </a:p>
          </p:txBody>
        </p:sp>
      </p:grpSp>
      <p:sp>
        <p:nvSpPr>
          <p:cNvPr id="49" name="Ellipsi 48">
            <a:extLst>
              <a:ext uri="{FF2B5EF4-FFF2-40B4-BE49-F238E27FC236}">
                <a16:creationId xmlns:a16="http://schemas.microsoft.com/office/drawing/2014/main" id="{A3947F0B-7812-738A-02FD-C5B32AB2894F}"/>
              </a:ext>
            </a:extLst>
          </p:cNvPr>
          <p:cNvSpPr/>
          <p:nvPr/>
        </p:nvSpPr>
        <p:spPr>
          <a:xfrm>
            <a:off x="9248806" y="3431550"/>
            <a:ext cx="900000" cy="900000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0" name="Ellipsi 4">
            <a:extLst>
              <a:ext uri="{FF2B5EF4-FFF2-40B4-BE49-F238E27FC236}">
                <a16:creationId xmlns:a16="http://schemas.microsoft.com/office/drawing/2014/main" id="{DC0114AB-44BD-C090-5D81-F30F115813C6}"/>
              </a:ext>
            </a:extLst>
          </p:cNvPr>
          <p:cNvSpPr txBox="1"/>
          <p:nvPr/>
        </p:nvSpPr>
        <p:spPr>
          <a:xfrm>
            <a:off x="9346670" y="3649249"/>
            <a:ext cx="704272" cy="470479"/>
          </a:xfrm>
          <a:prstGeom prst="rect">
            <a:avLst/>
          </a:prstGeom>
          <a:solidFill>
            <a:schemeClr val="accent3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SITRA EHDOTTAA KASVU-SOPIMUSTA</a:t>
            </a:r>
          </a:p>
        </p:txBody>
      </p:sp>
      <p:cxnSp>
        <p:nvCxnSpPr>
          <p:cNvPr id="51" name="Suora nuoliyhdysviiva 50">
            <a:extLst>
              <a:ext uri="{FF2B5EF4-FFF2-40B4-BE49-F238E27FC236}">
                <a16:creationId xmlns:a16="http://schemas.microsoft.com/office/drawing/2014/main" id="{E7876026-775C-9DCC-F2F1-47BE92FB2122}"/>
              </a:ext>
            </a:extLst>
          </p:cNvPr>
          <p:cNvCxnSpPr>
            <a:cxnSpLocks/>
          </p:cNvCxnSpPr>
          <p:nvPr/>
        </p:nvCxnSpPr>
        <p:spPr>
          <a:xfrm flipV="1">
            <a:off x="9725560" y="3052231"/>
            <a:ext cx="216438" cy="46584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uora nuoliyhdysviiva 56">
            <a:extLst>
              <a:ext uri="{FF2B5EF4-FFF2-40B4-BE49-F238E27FC236}">
                <a16:creationId xmlns:a16="http://schemas.microsoft.com/office/drawing/2014/main" id="{240E038C-3A81-000D-1BFE-D8811183CDA1}"/>
              </a:ext>
            </a:extLst>
          </p:cNvPr>
          <p:cNvCxnSpPr>
            <a:cxnSpLocks/>
          </p:cNvCxnSpPr>
          <p:nvPr/>
        </p:nvCxnSpPr>
        <p:spPr>
          <a:xfrm flipV="1">
            <a:off x="1446482" y="3165863"/>
            <a:ext cx="133885" cy="47191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kstiruutu 61">
            <a:extLst>
              <a:ext uri="{FF2B5EF4-FFF2-40B4-BE49-F238E27FC236}">
                <a16:creationId xmlns:a16="http://schemas.microsoft.com/office/drawing/2014/main" id="{AEF8BBC6-1D33-08EF-1101-0DBD61C44E4A}"/>
              </a:ext>
            </a:extLst>
          </p:cNvPr>
          <p:cNvSpPr txBox="1"/>
          <p:nvPr/>
        </p:nvSpPr>
        <p:spPr>
          <a:xfrm>
            <a:off x="7606119" y="1551450"/>
            <a:ext cx="119385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4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RISKINOTTO-KYKY VALINTANA</a:t>
            </a: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  <p:sp>
        <p:nvSpPr>
          <p:cNvPr id="63" name="Ellipsi 4">
            <a:extLst>
              <a:ext uri="{FF2B5EF4-FFF2-40B4-BE49-F238E27FC236}">
                <a16:creationId xmlns:a16="http://schemas.microsoft.com/office/drawing/2014/main" id="{204E885B-3F09-B18B-AAFB-F16CA9DB561E}"/>
              </a:ext>
            </a:extLst>
          </p:cNvPr>
          <p:cNvSpPr txBox="1"/>
          <p:nvPr/>
        </p:nvSpPr>
        <p:spPr>
          <a:xfrm>
            <a:off x="11046550" y="2904339"/>
            <a:ext cx="1067705" cy="62142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KUMPPANUUS</a:t>
            </a: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  <p:pic>
        <p:nvPicPr>
          <p:cNvPr id="39" name="Graphic 38" descr="Vetoketju ääriviiva">
            <a:extLst>
              <a:ext uri="{FF2B5EF4-FFF2-40B4-BE49-F238E27FC236}">
                <a16:creationId xmlns:a16="http://schemas.microsoft.com/office/drawing/2014/main" id="{505AC176-4B96-811B-903A-8CF59950A8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307235" y="2723381"/>
            <a:ext cx="914400" cy="914400"/>
          </a:xfrm>
          <a:prstGeom prst="rect">
            <a:avLst/>
          </a:prstGeom>
        </p:spPr>
      </p:pic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23A244D5-F1B9-BFCF-2E0C-915C31FECD48}"/>
              </a:ext>
            </a:extLst>
          </p:cNvPr>
          <p:cNvCxnSpPr>
            <a:cxnSpLocks/>
          </p:cNvCxnSpPr>
          <p:nvPr/>
        </p:nvCxnSpPr>
        <p:spPr>
          <a:xfrm flipV="1">
            <a:off x="1664397" y="3202351"/>
            <a:ext cx="8701748" cy="390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llipsi 4">
            <a:extLst>
              <a:ext uri="{FF2B5EF4-FFF2-40B4-BE49-F238E27FC236}">
                <a16:creationId xmlns:a16="http://schemas.microsoft.com/office/drawing/2014/main" id="{76E32919-48C6-EED7-46E4-6A66EE8B9EB9}"/>
              </a:ext>
            </a:extLst>
          </p:cNvPr>
          <p:cNvSpPr txBox="1"/>
          <p:nvPr/>
        </p:nvSpPr>
        <p:spPr>
          <a:xfrm>
            <a:off x="1762086" y="2788608"/>
            <a:ext cx="4766506" cy="62142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UUDISTUNUT TUTKIMUS-JA INNOVAATIONEUVOSTO</a:t>
            </a:r>
            <a:endParaRPr kumimoji="0" lang="fi-FI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46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2D8B-53FC-78CC-B646-41127D1D3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isällön paikkamerkki 9" descr="xxx">
            <a:extLst>
              <a:ext uri="{FF2B5EF4-FFF2-40B4-BE49-F238E27FC236}">
                <a16:creationId xmlns:a16="http://schemas.microsoft.com/office/drawing/2014/main" id="{7B53300B-AAF6-6ED2-157F-25653C681E23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837583" y="1143001"/>
          <a:ext cx="11487681" cy="494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9">
            <a:extLst>
              <a:ext uri="{FF2B5EF4-FFF2-40B4-BE49-F238E27FC236}">
                <a16:creationId xmlns:a16="http://schemas.microsoft.com/office/drawing/2014/main" id="{1C336FD4-9A2D-12A0-89CF-A239BD00C883}"/>
              </a:ext>
            </a:extLst>
          </p:cNvPr>
          <p:cNvSpPr/>
          <p:nvPr/>
        </p:nvSpPr>
        <p:spPr>
          <a:xfrm>
            <a:off x="17955912" y="1024634"/>
            <a:ext cx="1414202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95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90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586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781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97746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11729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63684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156392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7200" b="0" i="0" u="none" strike="noStrike" kern="1200" cap="none" spc="0" normalizeH="0" baseline="0" noProof="0">
                <a:ln>
                  <a:noFill/>
                </a:ln>
                <a:solidFill>
                  <a:srgbClr val="75CFE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Lisäisi</a:t>
            </a:r>
          </a:p>
        </p:txBody>
      </p:sp>
      <p:sp>
        <p:nvSpPr>
          <p:cNvPr id="2" name="Otsikko 2">
            <a:extLst>
              <a:ext uri="{FF2B5EF4-FFF2-40B4-BE49-F238E27FC236}">
                <a16:creationId xmlns:a16="http://schemas.microsoft.com/office/drawing/2014/main" id="{C9FAC2B4-2AB1-805D-4C66-9D7B10E34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9413" y="342900"/>
            <a:ext cx="10080624" cy="535590"/>
          </a:xfrm>
        </p:spPr>
        <p:txBody>
          <a:bodyPr/>
          <a:lstStyle/>
          <a:p>
            <a:r>
              <a:rPr lang="fi-FI" sz="2800"/>
              <a:t>Lisäisivätkö seuraavat tekijät yrityksesi T&amp;K-toimintaa Suomessa?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825EC3-0B80-8FBA-4220-9655EB15AC5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079413" y="6465888"/>
            <a:ext cx="3377316" cy="203200"/>
          </a:xfrm>
          <a:prstGeom prst="rect">
            <a:avLst/>
          </a:prstGeom>
        </p:spPr>
        <p:txBody>
          <a:bodyPr lIns="90000" tIns="46800" rIns="90000" bIns="46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Kozuka Gothic Pro B" panose="020B08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Kozuka Gothic Pro B" panose="020B0800000000000000" pitchFamily="34" charset="-128"/>
                <a:cs typeface="Arial" panose="020B0604020202020204" pitchFamily="34" charset="0"/>
              </a:rPr>
              <a:t>Kaikki vastaajat, n=1201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B4DC92-F756-BCBF-6EC9-AAA0A2EB32B7}"/>
              </a:ext>
            </a:extLst>
          </p:cNvPr>
          <p:cNvGraphicFramePr>
            <a:graphicFrameLocks/>
          </p:cNvGraphicFramePr>
          <p:nvPr/>
        </p:nvGraphicFramePr>
        <p:xfrm>
          <a:off x="845506" y="1907223"/>
          <a:ext cx="5049681" cy="425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36432B1-C550-2748-C92E-C2E8380D6E0D}"/>
              </a:ext>
            </a:extLst>
          </p:cNvPr>
          <p:cNvSpPr txBox="1"/>
          <p:nvPr/>
        </p:nvSpPr>
        <p:spPr>
          <a:xfrm>
            <a:off x="3123651" y="3258618"/>
            <a:ext cx="234812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8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85C37-2D93-1573-B512-950AEBC6A2F7}"/>
              </a:ext>
            </a:extLst>
          </p:cNvPr>
          <p:cNvSpPr txBox="1"/>
          <p:nvPr/>
        </p:nvSpPr>
        <p:spPr>
          <a:xfrm>
            <a:off x="1011141" y="601297"/>
            <a:ext cx="10169718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Sitran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yritystutkimuksen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mukaan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y</a:t>
            </a:r>
            <a:r>
              <a:rPr kumimoji="0" lang="en-FI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hteistyön helpottaminen </a:t>
            </a:r>
            <a:r>
              <a:rPr kumimoji="0" lang="en-GB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l</a:t>
            </a:r>
            <a:r>
              <a:rPr kumimoji="0" lang="en-FI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isäisi T&amp;K-toimintaamme Suomessa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71BE9-7A6F-43B3-B662-D044A5845694}"/>
              </a:ext>
            </a:extLst>
          </p:cNvPr>
          <p:cNvSpPr txBox="1"/>
          <p:nvPr/>
        </p:nvSpPr>
        <p:spPr>
          <a:xfrm>
            <a:off x="7393720" y="2261880"/>
            <a:ext cx="2571474" cy="25545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9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73</a:t>
            </a:r>
            <a:r>
              <a:rPr kumimoji="0" lang="en-FI" sz="1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61FDC-7B0B-89A5-46D9-CE4345899D7D}"/>
              </a:ext>
            </a:extLst>
          </p:cNvPr>
          <p:cNvSpPr txBox="1"/>
          <p:nvPr/>
        </p:nvSpPr>
        <p:spPr>
          <a:xfrm>
            <a:off x="9632734" y="3153206"/>
            <a:ext cx="2757265" cy="13542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%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endParaRPr kumimoji="0" lang="fi-FI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voimakkaan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kasvuhakuisista </a:t>
            </a:r>
            <a:r>
              <a:rPr kumimoji="0" lang="en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yrityksistä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28632-B25E-ED18-EDA3-58AAEA60895A}"/>
              </a:ext>
            </a:extLst>
          </p:cNvPr>
          <p:cNvSpPr txBox="1"/>
          <p:nvPr/>
        </p:nvSpPr>
        <p:spPr>
          <a:xfrm>
            <a:off x="2732357" y="4394900"/>
            <a:ext cx="214721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%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en-FI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kaikista</a:t>
            </a:r>
            <a:r>
              <a: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en-FI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yrityksistä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2BCB73D3-A0F1-B7C4-F793-756ABE24095E}"/>
              </a:ext>
            </a:extLst>
          </p:cNvPr>
          <p:cNvSpPr txBox="1"/>
          <p:nvPr/>
        </p:nvSpPr>
        <p:spPr>
          <a:xfrm>
            <a:off x="5863068" y="3748569"/>
            <a:ext cx="206266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sekä…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7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525DD-4917-5AB5-B00F-C45FEE83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5456BE6E-C786-0AD1-DC0B-E0F0F544AC66}"/>
              </a:ext>
            </a:extLst>
          </p:cNvPr>
          <p:cNvSpPr txBox="1"/>
          <p:nvPr/>
        </p:nvSpPr>
        <p:spPr>
          <a:xfrm>
            <a:off x="380149" y="237465"/>
            <a:ext cx="11686214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Kasvavat T&amp;K-panostukset eivät automaattisesti muutu kasvuksi. </a:t>
            </a:r>
            <a:b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Jos investoinneista halutaan enemmän vaikuttavuutta, yhteistyötä täytyy tiivistää.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FE4E9CB7-B7E0-647B-931C-7528B7A2B49B}"/>
              </a:ext>
            </a:extLst>
          </p:cNvPr>
          <p:cNvGrpSpPr/>
          <p:nvPr/>
        </p:nvGrpSpPr>
        <p:grpSpPr>
          <a:xfrm>
            <a:off x="839969" y="2055836"/>
            <a:ext cx="926611" cy="877028"/>
            <a:chOff x="3667334" y="248"/>
            <a:chExt cx="827550" cy="827550"/>
          </a:xfrm>
          <a:solidFill>
            <a:schemeClr val="accent4"/>
          </a:solidFill>
        </p:grpSpPr>
        <p:sp>
          <p:nvSpPr>
            <p:cNvPr id="42" name="Ellipsi 41">
              <a:extLst>
                <a:ext uri="{FF2B5EF4-FFF2-40B4-BE49-F238E27FC236}">
                  <a16:creationId xmlns:a16="http://schemas.microsoft.com/office/drawing/2014/main" id="{02AD4513-A572-AF78-48F0-E0CD959323E0}"/>
                </a:ext>
              </a:extLst>
            </p:cNvPr>
            <p:cNvSpPr/>
            <p:nvPr/>
          </p:nvSpPr>
          <p:spPr>
            <a:xfrm>
              <a:off x="3667334" y="248"/>
              <a:ext cx="827550" cy="82755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3" name="Ellipsi 4">
              <a:extLst>
                <a:ext uri="{FF2B5EF4-FFF2-40B4-BE49-F238E27FC236}">
                  <a16:creationId xmlns:a16="http://schemas.microsoft.com/office/drawing/2014/main" id="{006BB2CE-8C2F-BD5D-36EF-1EA309B4CAB5}"/>
                </a:ext>
              </a:extLst>
            </p:cNvPr>
            <p:cNvSpPr txBox="1"/>
            <p:nvPr/>
          </p:nvSpPr>
          <p:spPr>
            <a:xfrm>
              <a:off x="3788526" y="121440"/>
              <a:ext cx="585166" cy="5851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53" tIns="11853" rIns="11853" bIns="11853" numCol="1" spcCol="1270" anchor="ctr" anchorCtr="0">
              <a:noAutofit/>
            </a:bodyPr>
            <a:lstStyle/>
            <a:p>
              <a:pPr marL="0" marR="0" lvl="0" indent="0" algn="ctr" defTabSz="414846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9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" panose="020B0604020202020204" pitchFamily="34" charset="0"/>
                </a:rPr>
                <a:t>SITRAN</a:t>
              </a:r>
              <a:br>
                <a:rPr kumimoji="0" lang="fi-FI" sz="9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" panose="020B0604020202020204" pitchFamily="34" charset="0"/>
                </a:rPr>
              </a:br>
              <a:r>
                <a:rPr kumimoji="0" lang="fi-FI" sz="9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" panose="020B0604020202020204" pitchFamily="34" charset="0"/>
                </a:rPr>
                <a:t>VISIOON KASVU</a:t>
              </a:r>
            </a:p>
          </p:txBody>
        </p:sp>
      </p:grpSp>
      <p:graphicFrame>
        <p:nvGraphicFramePr>
          <p:cNvPr id="19" name="Kaaviokuva 18">
            <a:extLst>
              <a:ext uri="{FF2B5EF4-FFF2-40B4-BE49-F238E27FC236}">
                <a16:creationId xmlns:a16="http://schemas.microsoft.com/office/drawing/2014/main" id="{594120C8-E40D-0E68-4CBB-1CC717D30E42}"/>
              </a:ext>
            </a:extLst>
          </p:cNvPr>
          <p:cNvGraphicFramePr/>
          <p:nvPr/>
        </p:nvGraphicFramePr>
        <p:xfrm>
          <a:off x="512038" y="1942519"/>
          <a:ext cx="10648848" cy="459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C1D0438C-F66D-1C76-B1D1-8F3F743D6029}"/>
              </a:ext>
            </a:extLst>
          </p:cNvPr>
          <p:cNvSpPr txBox="1"/>
          <p:nvPr/>
        </p:nvSpPr>
        <p:spPr>
          <a:xfrm>
            <a:off x="1280027" y="5452660"/>
            <a:ext cx="201775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Tutkimus-yritys-yhteistyön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merkitys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7501959-EE3F-BFE9-ADF0-456DBC1B6535}"/>
              </a:ext>
            </a:extLst>
          </p:cNvPr>
          <p:cNvSpPr txBox="1"/>
          <p:nvPr/>
        </p:nvSpPr>
        <p:spPr>
          <a:xfrm>
            <a:off x="4694206" y="5438328"/>
            <a:ext cx="24014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Triple Helix –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näkökulma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yhteistyöhön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6D870C-0E7A-7CA0-7769-A41F2A1F379C}"/>
              </a:ext>
            </a:extLst>
          </p:cNvPr>
          <p:cNvSpPr txBox="1"/>
          <p:nvPr/>
        </p:nvSpPr>
        <p:spPr>
          <a:xfrm>
            <a:off x="2517768" y="2510240"/>
            <a:ext cx="30835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Tutkimus-yritys-yhteistyön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haasteen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ymmärrys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458F2EA-1C30-4516-F524-125AD5F3D9C7}"/>
              </a:ext>
            </a:extLst>
          </p:cNvPr>
          <p:cNvSpPr txBox="1"/>
          <p:nvPr/>
        </p:nvSpPr>
        <p:spPr>
          <a:xfrm>
            <a:off x="6434711" y="2452541"/>
            <a:ext cx="29191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Kaupunkien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rooli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innovaatioekosysteemeissä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C63453FB-AD27-80FB-2874-7165714B678A}"/>
              </a:ext>
            </a:extLst>
          </p:cNvPr>
          <p:cNvSpPr txBox="1"/>
          <p:nvPr/>
        </p:nvSpPr>
        <p:spPr>
          <a:xfrm>
            <a:off x="8242869" y="5478480"/>
            <a:ext cx="25542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Kaupunkien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rooli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kasvun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vahvistajana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54A02CC6-9282-3B5C-FE2F-A6A084682BFF}"/>
              </a:ext>
            </a:extLst>
          </p:cNvPr>
          <p:cNvSpPr txBox="1"/>
          <p:nvPr/>
        </p:nvSpPr>
        <p:spPr>
          <a:xfrm>
            <a:off x="9626871" y="3980947"/>
            <a:ext cx="132082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15 TKI-näkymien rahoitukset käynnistyvät  2/2025-&gt;</a:t>
            </a:r>
          </a:p>
        </p:txBody>
      </p:sp>
      <p:sp>
        <p:nvSpPr>
          <p:cNvPr id="24" name="Ellipsi 4">
            <a:extLst>
              <a:ext uri="{FF2B5EF4-FFF2-40B4-BE49-F238E27FC236}">
                <a16:creationId xmlns:a16="http://schemas.microsoft.com/office/drawing/2014/main" id="{07945EF4-CD7E-4CB6-7A96-0DF6688DCA26}"/>
              </a:ext>
            </a:extLst>
          </p:cNvPr>
          <p:cNvSpPr txBox="1"/>
          <p:nvPr/>
        </p:nvSpPr>
        <p:spPr>
          <a:xfrm>
            <a:off x="10798192" y="2001230"/>
            <a:ext cx="1067705" cy="62142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KUMPPANUUS</a:t>
            </a: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  <p:pic>
        <p:nvPicPr>
          <p:cNvPr id="26" name="Graphic 38" descr="Vetoketju ääriviiva">
            <a:extLst>
              <a:ext uri="{FF2B5EF4-FFF2-40B4-BE49-F238E27FC236}">
                <a16:creationId xmlns:a16="http://schemas.microsoft.com/office/drawing/2014/main" id="{093E59B2-81EE-2A2B-FBE2-7331D2D25E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0058877" y="1820272"/>
            <a:ext cx="914400" cy="914400"/>
          </a:xfrm>
          <a:prstGeom prst="rect">
            <a:avLst/>
          </a:prstGeom>
        </p:spPr>
      </p:pic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2DDCEAD8-98D2-329A-5002-CE9CF096AA2B}"/>
              </a:ext>
            </a:extLst>
          </p:cNvPr>
          <p:cNvCxnSpPr>
            <a:cxnSpLocks/>
          </p:cNvCxnSpPr>
          <p:nvPr/>
        </p:nvCxnSpPr>
        <p:spPr>
          <a:xfrm flipV="1">
            <a:off x="1777287" y="2287953"/>
            <a:ext cx="8701748" cy="390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lipsi 4">
            <a:extLst>
              <a:ext uri="{FF2B5EF4-FFF2-40B4-BE49-F238E27FC236}">
                <a16:creationId xmlns:a16="http://schemas.microsoft.com/office/drawing/2014/main" id="{3A199173-827A-1F94-B02F-3944E0D0486D}"/>
              </a:ext>
            </a:extLst>
          </p:cNvPr>
          <p:cNvSpPr txBox="1"/>
          <p:nvPr/>
        </p:nvSpPr>
        <p:spPr>
          <a:xfrm>
            <a:off x="1746656" y="1755299"/>
            <a:ext cx="6448621" cy="621425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853" tIns="11853" rIns="11853" bIns="11853" numCol="1" spcCol="1270" anchor="ctr" anchorCtr="0">
            <a:noAutofit/>
          </a:bodyPr>
          <a:lstStyle/>
          <a:p>
            <a:pPr marL="0" marR="0" lvl="0" indent="0" algn="ctr" defTabSz="414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Arial"/>
              </a:rPr>
              <a:t>UUDISTUNUT TUTKIMUS-JA INNOVAATIONEUVOSTO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Arial"/>
            </a:endParaRP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D1A8D759-201A-208D-8E44-F16DD2FC8DC0}"/>
              </a:ext>
            </a:extLst>
          </p:cNvPr>
          <p:cNvSpPr/>
          <p:nvPr/>
        </p:nvSpPr>
        <p:spPr>
          <a:xfrm>
            <a:off x="8705381" y="3008991"/>
            <a:ext cx="921490" cy="86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Pirkanmaan-liitto</a:t>
            </a:r>
            <a:endParaRPr kumimoji="0" lang="fi-FI" sz="10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77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9DDBE-A4D4-4F88-CE6F-4964E348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uoli: Oikea 77">
            <a:extLst>
              <a:ext uri="{FF2B5EF4-FFF2-40B4-BE49-F238E27FC236}">
                <a16:creationId xmlns:a16="http://schemas.microsoft.com/office/drawing/2014/main" id="{348A36FF-EF85-75C7-0104-6423FD7ADBD6}"/>
              </a:ext>
            </a:extLst>
          </p:cNvPr>
          <p:cNvSpPr/>
          <p:nvPr/>
        </p:nvSpPr>
        <p:spPr>
          <a:xfrm>
            <a:off x="9571169" y="3935215"/>
            <a:ext cx="2150666" cy="2302898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Ekosysteemi-sopimusten toimeenpanon vahvistaminen</a:t>
            </a:r>
          </a:p>
        </p:txBody>
      </p:sp>
      <p:sp>
        <p:nvSpPr>
          <p:cNvPr id="76" name="Nuoli: Oikea 75">
            <a:extLst>
              <a:ext uri="{FF2B5EF4-FFF2-40B4-BE49-F238E27FC236}">
                <a16:creationId xmlns:a16="http://schemas.microsoft.com/office/drawing/2014/main" id="{B500FB92-A14A-4219-E6F1-1BC0BF366525}"/>
              </a:ext>
            </a:extLst>
          </p:cNvPr>
          <p:cNvSpPr/>
          <p:nvPr/>
        </p:nvSpPr>
        <p:spPr>
          <a:xfrm>
            <a:off x="8321071" y="2294964"/>
            <a:ext cx="3030522" cy="1096568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TKI-rahoituksen vaikuttava kohdentuminen</a:t>
            </a:r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3E617E6E-17C4-25A6-4852-BFD6F95E66F4}"/>
              </a:ext>
            </a:extLst>
          </p:cNvPr>
          <p:cNvSpPr/>
          <p:nvPr/>
        </p:nvSpPr>
        <p:spPr>
          <a:xfrm>
            <a:off x="11213767" y="2645285"/>
            <a:ext cx="864000" cy="86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BF</a:t>
            </a: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4" name="Nuoli: Oikea 33">
            <a:extLst>
              <a:ext uri="{FF2B5EF4-FFF2-40B4-BE49-F238E27FC236}">
                <a16:creationId xmlns:a16="http://schemas.microsoft.com/office/drawing/2014/main" id="{508EAA6C-2AA3-A165-4EA8-54A13A106056}"/>
              </a:ext>
            </a:extLst>
          </p:cNvPr>
          <p:cNvSpPr/>
          <p:nvPr/>
        </p:nvSpPr>
        <p:spPr>
          <a:xfrm>
            <a:off x="7911102" y="1578238"/>
            <a:ext cx="3440491" cy="1184799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Kansallisen TKI-järjestelmän vahvistaminen tietoperusteisesti</a:t>
            </a:r>
          </a:p>
        </p:txBody>
      </p:sp>
      <p:sp>
        <p:nvSpPr>
          <p:cNvPr id="26" name="Ellipsi 25">
            <a:extLst>
              <a:ext uri="{FF2B5EF4-FFF2-40B4-BE49-F238E27FC236}">
                <a16:creationId xmlns:a16="http://schemas.microsoft.com/office/drawing/2014/main" id="{EC9DAC1F-F437-9BA6-7773-81835902A2A5}"/>
              </a:ext>
            </a:extLst>
          </p:cNvPr>
          <p:cNvSpPr/>
          <p:nvPr/>
        </p:nvSpPr>
        <p:spPr>
          <a:xfrm>
            <a:off x="11222365" y="4576741"/>
            <a:ext cx="864000" cy="86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TEM</a:t>
            </a:r>
          </a:p>
        </p:txBody>
      </p:sp>
      <p:sp>
        <p:nvSpPr>
          <p:cNvPr id="28" name="Otsikko 3">
            <a:extLst>
              <a:ext uri="{FF2B5EF4-FFF2-40B4-BE49-F238E27FC236}">
                <a16:creationId xmlns:a16="http://schemas.microsoft.com/office/drawing/2014/main" id="{3D33D213-C40A-3600-DCE2-867FC7CEB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84" y="113476"/>
            <a:ext cx="12086800" cy="1052156"/>
          </a:xfrm>
        </p:spPr>
        <p:txBody>
          <a:bodyPr/>
          <a:lstStyle/>
          <a:p>
            <a:r>
              <a:rPr lang="fi-FI"/>
              <a:t>Kestävän kasvun innovaatiot- projekti</a:t>
            </a:r>
            <a:br>
              <a:rPr lang="fi-FI" sz="2400"/>
            </a:br>
            <a:r>
              <a:rPr lang="fi-FI" sz="2000"/>
              <a:t>- Kohti tuottavuuden ja talouden kasvua TKI- järjestelmän kehittämisellä</a:t>
            </a:r>
            <a:endParaRPr lang="fi-FI" sz="2300"/>
          </a:p>
        </p:txBody>
      </p:sp>
      <p:sp>
        <p:nvSpPr>
          <p:cNvPr id="19" name="Kolmio 18">
            <a:extLst>
              <a:ext uri="{FF2B5EF4-FFF2-40B4-BE49-F238E27FC236}">
                <a16:creationId xmlns:a16="http://schemas.microsoft.com/office/drawing/2014/main" id="{96E08887-B0E7-596B-9B5F-204652087CC6}"/>
              </a:ext>
            </a:extLst>
          </p:cNvPr>
          <p:cNvSpPr/>
          <p:nvPr/>
        </p:nvSpPr>
        <p:spPr>
          <a:xfrm rot="5400000">
            <a:off x="7656053" y="4340455"/>
            <a:ext cx="3575087" cy="43639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7856BA8D-3CC3-35D0-EA43-C2B8DDCD84B9}"/>
              </a:ext>
            </a:extLst>
          </p:cNvPr>
          <p:cNvSpPr/>
          <p:nvPr/>
        </p:nvSpPr>
        <p:spPr>
          <a:xfrm>
            <a:off x="2772635" y="3169764"/>
            <a:ext cx="1185315" cy="25669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Haasteen ymmärrys (TKI-näkymät)</a:t>
            </a:r>
          </a:p>
        </p:txBody>
      </p:sp>
      <p:sp>
        <p:nvSpPr>
          <p:cNvPr id="27" name="Tekstin paikkamerkki 1">
            <a:extLst>
              <a:ext uri="{FF2B5EF4-FFF2-40B4-BE49-F238E27FC236}">
                <a16:creationId xmlns:a16="http://schemas.microsoft.com/office/drawing/2014/main" id="{5248CFD2-8881-0EC2-5C73-8B999F91BA98}"/>
              </a:ext>
            </a:extLst>
          </p:cNvPr>
          <p:cNvSpPr txBox="1">
            <a:spLocks/>
          </p:cNvSpPr>
          <p:nvPr/>
        </p:nvSpPr>
        <p:spPr>
          <a:xfrm>
            <a:off x="283515" y="2170638"/>
            <a:ext cx="2091183" cy="44799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4121" indent="-234945" algn="l" defTabSz="609585" rtl="0" eaLnBrk="1" latinLnBrk="0" hangingPunct="1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3300" indent="-234945" algn="l" defTabSz="715415" rtl="0" eaLnBrk="1" latinLnBrk="0" hangingPunct="1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58827" indent="-234945" algn="l" defTabSz="609585" rtl="0" eaLnBrk="1" latinLnBrk="0" hangingPunct="1">
              <a:lnSpc>
                <a:spcPct val="100000"/>
              </a:lnSpc>
              <a:spcBef>
                <a:spcPct val="20000"/>
              </a:spcBef>
              <a:buFont typeface="Georgia" panose="02040502050405020303" pitchFamily="18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43996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Tuemme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innokaupunkeja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ja muita keskeisiä tahoja onnistumaan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tutkimus-organisaatioiden  ja yritysten yhteistyö-haasteen ratkaisemisessa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(haasteen ymmärrys, ratkaisu-aihioiden kokeileminen ja pilotointi).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238760" marR="0" lvl="0" indent="-23876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Extract 24">
            <a:extLst>
              <a:ext uri="{FF2B5EF4-FFF2-40B4-BE49-F238E27FC236}">
                <a16:creationId xmlns:a16="http://schemas.microsoft.com/office/drawing/2014/main" id="{320FF7BA-9A14-A7D5-7E56-02A3FE9135B8}"/>
              </a:ext>
            </a:extLst>
          </p:cNvPr>
          <p:cNvSpPr/>
          <p:nvPr/>
        </p:nvSpPr>
        <p:spPr>
          <a:xfrm rot="5400000">
            <a:off x="638384" y="3814656"/>
            <a:ext cx="3780797" cy="329902"/>
          </a:xfrm>
          <a:prstGeom prst="flowChartExtra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6B80E53D-1F7B-9543-D994-232264495F1B}"/>
              </a:ext>
            </a:extLst>
          </p:cNvPr>
          <p:cNvSpPr/>
          <p:nvPr/>
        </p:nvSpPr>
        <p:spPr>
          <a:xfrm>
            <a:off x="4083197" y="3184608"/>
            <a:ext cx="1682589" cy="25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Ratkaisujen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kokeileminen (TKI-yhteistyön kokeilut)</a:t>
            </a: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DE72670A-5143-81FB-F2EA-58B5C83BAA1F}"/>
              </a:ext>
            </a:extLst>
          </p:cNvPr>
          <p:cNvSpPr/>
          <p:nvPr/>
        </p:nvSpPr>
        <p:spPr>
          <a:xfrm>
            <a:off x="5904014" y="3184608"/>
            <a:ext cx="1452245" cy="25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Ratkaisujen pilotointi (TKI-yhteistyön pilotit)</a:t>
            </a:r>
          </a:p>
        </p:txBody>
      </p:sp>
      <p:sp>
        <p:nvSpPr>
          <p:cNvPr id="52" name="Suorakulmio 51">
            <a:extLst>
              <a:ext uri="{FF2B5EF4-FFF2-40B4-BE49-F238E27FC236}">
                <a16:creationId xmlns:a16="http://schemas.microsoft.com/office/drawing/2014/main" id="{00B804A4-21C7-7418-E0A0-BC91119F48C9}"/>
              </a:ext>
            </a:extLst>
          </p:cNvPr>
          <p:cNvSpPr/>
          <p:nvPr/>
        </p:nvSpPr>
        <p:spPr>
          <a:xfrm>
            <a:off x="7498066" y="3179873"/>
            <a:ext cx="1778183" cy="25578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Uusien TKI-yhteistyön toimintamallien käyttöönoton ja levityksen  varmistaminen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5" name="Ellipsi 54">
            <a:extLst>
              <a:ext uri="{FF2B5EF4-FFF2-40B4-BE49-F238E27FC236}">
                <a16:creationId xmlns:a16="http://schemas.microsoft.com/office/drawing/2014/main" id="{8446E938-E9FD-C8D5-4A85-E1A91ECFC116}"/>
              </a:ext>
            </a:extLst>
          </p:cNvPr>
          <p:cNvSpPr/>
          <p:nvPr/>
        </p:nvSpPr>
        <p:spPr>
          <a:xfrm>
            <a:off x="1984140" y="1150145"/>
            <a:ext cx="1089284" cy="10924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7" name="Tekstiruutu 56">
            <a:extLst>
              <a:ext uri="{FF2B5EF4-FFF2-40B4-BE49-F238E27FC236}">
                <a16:creationId xmlns:a16="http://schemas.microsoft.com/office/drawing/2014/main" id="{BBB5D733-3356-2AD4-975C-42212E063D54}"/>
              </a:ext>
            </a:extLst>
          </p:cNvPr>
          <p:cNvSpPr txBox="1"/>
          <p:nvPr/>
        </p:nvSpPr>
        <p:spPr>
          <a:xfrm>
            <a:off x="1893657" y="1436739"/>
            <a:ext cx="1295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Yritys-tutkimus</a:t>
            </a:r>
          </a:p>
        </p:txBody>
      </p:sp>
      <p:sp>
        <p:nvSpPr>
          <p:cNvPr id="58" name="Ellipsi 57">
            <a:extLst>
              <a:ext uri="{FF2B5EF4-FFF2-40B4-BE49-F238E27FC236}">
                <a16:creationId xmlns:a16="http://schemas.microsoft.com/office/drawing/2014/main" id="{46343141-87DB-7049-00D1-ACC11F38ECE4}"/>
              </a:ext>
            </a:extLst>
          </p:cNvPr>
          <p:cNvSpPr/>
          <p:nvPr/>
        </p:nvSpPr>
        <p:spPr>
          <a:xfrm>
            <a:off x="6770938" y="1960466"/>
            <a:ext cx="1365605" cy="138534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9" name="Tekstiruutu 58">
            <a:extLst>
              <a:ext uri="{FF2B5EF4-FFF2-40B4-BE49-F238E27FC236}">
                <a16:creationId xmlns:a16="http://schemas.microsoft.com/office/drawing/2014/main" id="{883A15A9-D22E-BBA9-B1FD-F780EBB2F3F6}"/>
              </a:ext>
            </a:extLst>
          </p:cNvPr>
          <p:cNvSpPr txBox="1"/>
          <p:nvPr/>
        </p:nvSpPr>
        <p:spPr>
          <a:xfrm>
            <a:off x="6624286" y="2058314"/>
            <a:ext cx="16825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Opit ja suositukset toiminta-malleista</a:t>
            </a:r>
          </a:p>
        </p:txBody>
      </p:sp>
      <p:sp>
        <p:nvSpPr>
          <p:cNvPr id="60" name="Ellipsi 59">
            <a:extLst>
              <a:ext uri="{FF2B5EF4-FFF2-40B4-BE49-F238E27FC236}">
                <a16:creationId xmlns:a16="http://schemas.microsoft.com/office/drawing/2014/main" id="{C26F1753-331E-0776-2F29-7FBF2B4E4B71}"/>
              </a:ext>
            </a:extLst>
          </p:cNvPr>
          <p:cNvSpPr/>
          <p:nvPr/>
        </p:nvSpPr>
        <p:spPr>
          <a:xfrm>
            <a:off x="2909283" y="5562602"/>
            <a:ext cx="912018" cy="555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1A –C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18 + 2</a:t>
            </a: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Ellipsi 38">
            <a:extLst>
              <a:ext uri="{FF2B5EF4-FFF2-40B4-BE49-F238E27FC236}">
                <a16:creationId xmlns:a16="http://schemas.microsoft.com/office/drawing/2014/main" id="{AB740589-ACBD-C778-AB79-958BD5C48B53}"/>
              </a:ext>
            </a:extLst>
          </p:cNvPr>
          <p:cNvSpPr/>
          <p:nvPr/>
        </p:nvSpPr>
        <p:spPr>
          <a:xfrm>
            <a:off x="11152024" y="1746486"/>
            <a:ext cx="864000" cy="86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TIN</a:t>
            </a: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Nuoli: Oikea 33">
            <a:extLst>
              <a:ext uri="{FF2B5EF4-FFF2-40B4-BE49-F238E27FC236}">
                <a16:creationId xmlns:a16="http://schemas.microsoft.com/office/drawing/2014/main" id="{1380F397-A771-4135-1D33-A6BB38DBDF2F}"/>
              </a:ext>
            </a:extLst>
          </p:cNvPr>
          <p:cNvSpPr/>
          <p:nvPr/>
        </p:nvSpPr>
        <p:spPr>
          <a:xfrm>
            <a:off x="3291109" y="1218005"/>
            <a:ext cx="7931256" cy="75424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Kansallisen tason ratkaisujen kokeileminen ja pilotointi</a:t>
            </a:r>
          </a:p>
        </p:txBody>
      </p:sp>
      <p:sp>
        <p:nvSpPr>
          <p:cNvPr id="3" name="Nuoli: Oikea 33">
            <a:extLst>
              <a:ext uri="{FF2B5EF4-FFF2-40B4-BE49-F238E27FC236}">
                <a16:creationId xmlns:a16="http://schemas.microsoft.com/office/drawing/2014/main" id="{E810B40E-95D1-B47F-FE42-4CBFE71B09CE}"/>
              </a:ext>
            </a:extLst>
          </p:cNvPr>
          <p:cNvSpPr/>
          <p:nvPr/>
        </p:nvSpPr>
        <p:spPr>
          <a:xfrm>
            <a:off x="4125974" y="3634538"/>
            <a:ext cx="3596961" cy="75424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Kokeilujen ja pilottien tuki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544B0BB6-1F39-EC0D-6FB5-1F0B8D48F4DD}"/>
              </a:ext>
            </a:extLst>
          </p:cNvPr>
          <p:cNvSpPr/>
          <p:nvPr/>
        </p:nvSpPr>
        <p:spPr>
          <a:xfrm>
            <a:off x="4355162" y="5562602"/>
            <a:ext cx="1093554" cy="555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2A –C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9 + x</a:t>
            </a: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72CCE09F-CEA1-F5F8-272C-FB2E8A7336C3}"/>
              </a:ext>
            </a:extLst>
          </p:cNvPr>
          <p:cNvSpPr/>
          <p:nvPr/>
        </p:nvSpPr>
        <p:spPr>
          <a:xfrm>
            <a:off x="6059078" y="5585320"/>
            <a:ext cx="1093554" cy="555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3A –&gt;</a:t>
            </a: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73DDB8D3-3A3A-7EBE-6156-58DAE22750F5}"/>
              </a:ext>
            </a:extLst>
          </p:cNvPr>
          <p:cNvSpPr/>
          <p:nvPr/>
        </p:nvSpPr>
        <p:spPr>
          <a:xfrm>
            <a:off x="5294559" y="1960466"/>
            <a:ext cx="1365605" cy="138534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DBB448DB-7E21-415D-8D99-7CEAF348C356}"/>
              </a:ext>
            </a:extLst>
          </p:cNvPr>
          <p:cNvSpPr txBox="1"/>
          <p:nvPr/>
        </p:nvSpPr>
        <p:spPr>
          <a:xfrm>
            <a:off x="5156086" y="2199227"/>
            <a:ext cx="1682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Opit ja suositukset kokeiluista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5AF1BC15-B887-1987-D5C0-4056B390B4F0}"/>
              </a:ext>
            </a:extLst>
          </p:cNvPr>
          <p:cNvSpPr/>
          <p:nvPr/>
        </p:nvSpPr>
        <p:spPr>
          <a:xfrm>
            <a:off x="3214937" y="3366337"/>
            <a:ext cx="4636928" cy="32261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Kaupungit</a:t>
            </a:r>
            <a:endParaRPr kumimoji="0" lang="fi-FI" sz="10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2EA123CE-2514-0611-981E-BB6F500BCB0E}"/>
              </a:ext>
            </a:extLst>
          </p:cNvPr>
          <p:cNvSpPr/>
          <p:nvPr/>
        </p:nvSpPr>
        <p:spPr>
          <a:xfrm>
            <a:off x="9591489" y="5583510"/>
            <a:ext cx="921490" cy="86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Pirkanmaan-liitto</a:t>
            </a:r>
            <a:endParaRPr kumimoji="0" lang="fi-FI" sz="10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16B6DF86-07C6-FBBE-DE1D-6A14ED5BDD32}"/>
              </a:ext>
            </a:extLst>
          </p:cNvPr>
          <p:cNvSpPr/>
          <p:nvPr/>
        </p:nvSpPr>
        <p:spPr>
          <a:xfrm>
            <a:off x="3157055" y="2005707"/>
            <a:ext cx="1394466" cy="135392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6B994648-1834-FDF6-534D-70E93858EB1C}"/>
              </a:ext>
            </a:extLst>
          </p:cNvPr>
          <p:cNvSpPr txBox="1"/>
          <p:nvPr/>
        </p:nvSpPr>
        <p:spPr>
          <a:xfrm>
            <a:off x="3061501" y="2270501"/>
            <a:ext cx="1682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Kansallinen näkymä ja suositukset</a:t>
            </a:r>
          </a:p>
        </p:txBody>
      </p:sp>
    </p:spTree>
    <p:extLst>
      <p:ext uri="{BB962C8B-B14F-4D97-AF65-F5344CB8AC3E}">
        <p14:creationId xmlns:p14="http://schemas.microsoft.com/office/powerpoint/2010/main" val="347975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03C52-DD4D-B62B-04E1-BCE8543B8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803DFA8-986E-7D43-668C-C8479817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/>
              <a:t>TKI-yhteistyön näkymän aineisto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2F9A727D-5B07-B14E-D674-8D6D77FDBC52}"/>
              </a:ext>
            </a:extLst>
          </p:cNvPr>
          <p:cNvSpPr/>
          <p:nvPr/>
        </p:nvSpPr>
        <p:spPr>
          <a:xfrm>
            <a:off x="921984" y="2085467"/>
            <a:ext cx="2881311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95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90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586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781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97746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11729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63684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156392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15</a:t>
            </a: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0C66CE53-EB31-D1A1-BF8D-D335012A473C}"/>
              </a:ext>
            </a:extLst>
          </p:cNvPr>
          <p:cNvSpPr/>
          <p:nvPr/>
        </p:nvSpPr>
        <p:spPr>
          <a:xfrm>
            <a:off x="3877732" y="2085467"/>
            <a:ext cx="2881311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95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90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586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781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97746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11729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63684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156392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370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4BC41781-CCDA-2184-6D3B-49D270A22BDA}"/>
              </a:ext>
            </a:extLst>
          </p:cNvPr>
          <p:cNvSpPr/>
          <p:nvPr/>
        </p:nvSpPr>
        <p:spPr>
          <a:xfrm>
            <a:off x="6683020" y="2085467"/>
            <a:ext cx="2881311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95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390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586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781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97746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11729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636844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156392" algn="l" defTabSz="103909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35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838FA27-D8AA-34FD-B88B-C41FAFD121A0}"/>
              </a:ext>
            </a:extLst>
          </p:cNvPr>
          <p:cNvSpPr txBox="1">
            <a:spLocks/>
          </p:cNvSpPr>
          <p:nvPr/>
        </p:nvSpPr>
        <p:spPr>
          <a:xfrm>
            <a:off x="921984" y="3670032"/>
            <a:ext cx="2961392" cy="719137"/>
          </a:xfrm>
          <a:prstGeom prst="rect">
            <a:avLst/>
          </a:prstGeom>
        </p:spPr>
        <p:txBody>
          <a:bodyPr lIns="180000" tIns="46800" rIns="180000" bIns="45720" anchor="t"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74121" indent="-234945" algn="l" defTabSz="609585" rtl="0" eaLnBrk="1" latinLnBrk="0" hangingPunct="1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713300" indent="-234945" algn="l" defTabSz="715415" rtl="0" eaLnBrk="1" latinLnBrk="0" hangingPunct="1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958827" indent="-234945" algn="l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43996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 Black"/>
                <a:ea typeface="+mn-ea"/>
              </a:rPr>
              <a:t>Innokaupunkia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 Black"/>
                <a:ea typeface="+mn-ea"/>
              </a:rPr>
              <a:t>/</a:t>
            </a:r>
          </a:p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 Black"/>
                <a:ea typeface="+mn-ea"/>
              </a:rPr>
              <a:t>TKI-yhteistyön näkymää</a:t>
            </a: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30" name="Tekstin paikkamerkki 2">
            <a:extLst>
              <a:ext uri="{FF2B5EF4-FFF2-40B4-BE49-F238E27FC236}">
                <a16:creationId xmlns:a16="http://schemas.microsoft.com/office/drawing/2014/main" id="{A02D511E-4381-161E-E0C8-9DBA4890AA82}"/>
              </a:ext>
            </a:extLst>
          </p:cNvPr>
          <p:cNvSpPr txBox="1">
            <a:spLocks/>
          </p:cNvSpPr>
          <p:nvPr/>
        </p:nvSpPr>
        <p:spPr>
          <a:xfrm>
            <a:off x="3802700" y="3670032"/>
            <a:ext cx="2881312" cy="719137"/>
          </a:xfrm>
          <a:prstGeom prst="rect">
            <a:avLst/>
          </a:prstGeom>
        </p:spPr>
        <p:txBody>
          <a:bodyPr lIns="180000" tIns="46800" rIns="180000" bIns="45720" anchor="t"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74121" indent="-234945" algn="l" defTabSz="609585" rtl="0" eaLnBrk="1" latinLnBrk="0" hangingPunct="1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713300" indent="-234945" algn="l" defTabSz="715415" rtl="0" eaLnBrk="1" latinLnBrk="0" hangingPunct="1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958827" indent="-234945" algn="l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43996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 Black"/>
                <a:ea typeface="+mn-ea"/>
              </a:rPr>
              <a:t>Yritystä</a:t>
            </a: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32" name="Tekstin paikkamerkki 2">
            <a:extLst>
              <a:ext uri="{FF2B5EF4-FFF2-40B4-BE49-F238E27FC236}">
                <a16:creationId xmlns:a16="http://schemas.microsoft.com/office/drawing/2014/main" id="{8D8ACD6E-F8C9-DDA3-5BEA-88980ECD71B5}"/>
              </a:ext>
            </a:extLst>
          </p:cNvPr>
          <p:cNvSpPr txBox="1">
            <a:spLocks/>
          </p:cNvSpPr>
          <p:nvPr/>
        </p:nvSpPr>
        <p:spPr>
          <a:xfrm>
            <a:off x="6683020" y="3670032"/>
            <a:ext cx="2881312" cy="719137"/>
          </a:xfrm>
          <a:prstGeom prst="rect">
            <a:avLst/>
          </a:prstGeom>
        </p:spPr>
        <p:txBody>
          <a:bodyPr lIns="180000" tIns="46800" rIns="180000" bIns="45720" anchor="t"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74121" indent="-234945" algn="l" defTabSz="609585" rtl="0" eaLnBrk="1" latinLnBrk="0" hangingPunct="1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713300" indent="-234945" algn="l" defTabSz="715415" rtl="0" eaLnBrk="1" latinLnBrk="0" hangingPunct="1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958827" indent="-234945" algn="l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43996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 Black"/>
                <a:ea typeface="+mn-ea"/>
              </a:rPr>
              <a:t>Tutkimus-organisaatiota</a:t>
            </a: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6F0479E3-4532-45A1-09C4-7EC5861A4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41" y="1256100"/>
            <a:ext cx="2961392" cy="49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EFA9F-5EF8-B044-1190-12BA1F7F5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5A1548B-8BDF-BB80-3FA5-BE0898207575}"/>
              </a:ext>
            </a:extLst>
          </p:cNvPr>
          <p:cNvGrpSpPr/>
          <p:nvPr/>
        </p:nvGrpSpPr>
        <p:grpSpPr>
          <a:xfrm>
            <a:off x="4671206" y="1010000"/>
            <a:ext cx="4580119" cy="5184310"/>
            <a:chOff x="4671206" y="1010000"/>
            <a:chExt cx="4580119" cy="5184310"/>
          </a:xfrm>
        </p:grpSpPr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24599D13-9681-C071-F6C7-C5EB107A091C}"/>
                </a:ext>
              </a:extLst>
            </p:cNvPr>
            <p:cNvSpPr/>
            <p:nvPr/>
          </p:nvSpPr>
          <p:spPr>
            <a:xfrm rot="5400000">
              <a:off x="4323912" y="1357294"/>
              <a:ext cx="5184310" cy="4489721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noFill/>
            <a:ln w="28575" cap="flat">
              <a:solidFill>
                <a:schemeClr val="tx1"/>
              </a:solidFill>
              <a:prstDash val="sysDot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04BF61-DFCC-A4AB-7953-A4B2575BA673}"/>
                </a:ext>
              </a:extLst>
            </p:cNvPr>
            <p:cNvSpPr txBox="1"/>
            <p:nvPr/>
          </p:nvSpPr>
          <p:spPr>
            <a:xfrm rot="19800000">
              <a:off x="6523492" y="5181994"/>
              <a:ext cx="2727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8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Ulkoisvaikutukset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1D4D9B-B3D3-DF2C-D488-89BA7B282CF3}"/>
              </a:ext>
            </a:extLst>
          </p:cNvPr>
          <p:cNvGrpSpPr/>
          <p:nvPr/>
        </p:nvGrpSpPr>
        <p:grpSpPr>
          <a:xfrm>
            <a:off x="6028336" y="2566084"/>
            <a:ext cx="1753405" cy="2024668"/>
            <a:chOff x="6023346" y="2569713"/>
            <a:chExt cx="1753405" cy="2024668"/>
          </a:xfrm>
        </p:grpSpPr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57BAE1C2-C717-9FD2-0003-653F76833189}"/>
                </a:ext>
              </a:extLst>
            </p:cNvPr>
            <p:cNvSpPr/>
            <p:nvPr/>
          </p:nvSpPr>
          <p:spPr>
            <a:xfrm rot="5400000">
              <a:off x="5887715" y="2705344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D2F4FC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30E06CF-0A41-3FD2-60EA-12C2F50B5E00}"/>
                </a:ext>
              </a:extLst>
            </p:cNvPr>
            <p:cNvSpPr/>
            <p:nvPr/>
          </p:nvSpPr>
          <p:spPr>
            <a:xfrm rot="9000000">
              <a:off x="6560657" y="3053876"/>
              <a:ext cx="860315" cy="988639"/>
            </a:xfrm>
            <a:custGeom>
              <a:avLst/>
              <a:gdLst>
                <a:gd name="csX0" fmla="*/ 0 w 1525816"/>
                <a:gd name="csY0" fmla="*/ 876704 h 1753407"/>
                <a:gd name="csX1" fmla="*/ 506167 w 1525816"/>
                <a:gd name="csY1" fmla="*/ 0 h 1753407"/>
                <a:gd name="csX2" fmla="*/ 1518502 w 1525816"/>
                <a:gd name="csY2" fmla="*/ 0 h 1753407"/>
                <a:gd name="csX3" fmla="*/ 1525816 w 1525816"/>
                <a:gd name="csY3" fmla="*/ 12668 h 1753407"/>
                <a:gd name="csX4" fmla="*/ 1026962 w 1525816"/>
                <a:gd name="csY4" fmla="*/ 876704 h 1753407"/>
                <a:gd name="csX5" fmla="*/ 1525815 w 1525816"/>
                <a:gd name="csY5" fmla="*/ 1740741 h 1753407"/>
                <a:gd name="csX6" fmla="*/ 1518502 w 1525816"/>
                <a:gd name="csY6" fmla="*/ 1753407 h 1753407"/>
                <a:gd name="csX7" fmla="*/ 506167 w 1525816"/>
                <a:gd name="csY7" fmla="*/ 1753407 h 1753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525816" h="1753407">
                  <a:moveTo>
                    <a:pt x="0" y="876704"/>
                  </a:moveTo>
                  <a:lnTo>
                    <a:pt x="506167" y="0"/>
                  </a:lnTo>
                  <a:lnTo>
                    <a:pt x="1518502" y="0"/>
                  </a:lnTo>
                  <a:lnTo>
                    <a:pt x="1525816" y="12668"/>
                  </a:lnTo>
                  <a:lnTo>
                    <a:pt x="1026962" y="876704"/>
                  </a:lnTo>
                  <a:lnTo>
                    <a:pt x="1525815" y="1740741"/>
                  </a:lnTo>
                  <a:lnTo>
                    <a:pt x="1518502" y="1753407"/>
                  </a:lnTo>
                  <a:lnTo>
                    <a:pt x="506167" y="1753407"/>
                  </a:lnTo>
                  <a:close/>
                </a:path>
              </a:pathLst>
            </a:custGeom>
            <a:solidFill>
              <a:schemeClr val="tx1"/>
            </a:solidFill>
            <a:ln w="3572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E495E8-C146-3D7E-297E-D47EBDBC5201}"/>
              </a:ext>
            </a:extLst>
          </p:cNvPr>
          <p:cNvSpPr txBox="1"/>
          <p:nvPr/>
        </p:nvSpPr>
        <p:spPr>
          <a:xfrm>
            <a:off x="5906502" y="1948612"/>
            <a:ext cx="1877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Tuotantotavat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&amp; teknologia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D76EBC-F39C-6781-3E9E-A25658252A3A}"/>
              </a:ext>
            </a:extLst>
          </p:cNvPr>
          <p:cNvSpPr txBox="1"/>
          <p:nvPr/>
        </p:nvSpPr>
        <p:spPr>
          <a:xfrm>
            <a:off x="2453647" y="2132531"/>
            <a:ext cx="187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Edellytykset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01483D-2E41-A449-ACBE-A6D5DA3AC9D3}"/>
              </a:ext>
            </a:extLst>
          </p:cNvPr>
          <p:cNvGrpSpPr/>
          <p:nvPr/>
        </p:nvGrpSpPr>
        <p:grpSpPr>
          <a:xfrm>
            <a:off x="7718505" y="1534695"/>
            <a:ext cx="1877146" cy="2024668"/>
            <a:chOff x="7739621" y="1538741"/>
            <a:chExt cx="1877146" cy="2024668"/>
          </a:xfrm>
        </p:grpSpPr>
        <p:sp>
          <p:nvSpPr>
            <p:cNvPr id="15" name="Graphic 3">
              <a:extLst>
                <a:ext uri="{FF2B5EF4-FFF2-40B4-BE49-F238E27FC236}">
                  <a16:creationId xmlns:a16="http://schemas.microsoft.com/office/drawing/2014/main" id="{243D2099-97A6-77E7-C296-C4DBCE1AA3BD}"/>
                </a:ext>
              </a:extLst>
            </p:cNvPr>
            <p:cNvSpPr/>
            <p:nvPr/>
          </p:nvSpPr>
          <p:spPr>
            <a:xfrm rot="5400000">
              <a:off x="7668324" y="1674372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2B663D-6DC4-6DEF-8F14-E518038FB690}"/>
                </a:ext>
              </a:extLst>
            </p:cNvPr>
            <p:cNvSpPr txBox="1"/>
            <p:nvPr/>
          </p:nvSpPr>
          <p:spPr>
            <a:xfrm>
              <a:off x="7739621" y="2112804"/>
              <a:ext cx="18771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ARVONLISÄ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5D5A52-3173-B82D-E2BB-267E3F4CC375}"/>
              </a:ext>
            </a:extLst>
          </p:cNvPr>
          <p:cNvGrpSpPr/>
          <p:nvPr/>
        </p:nvGrpSpPr>
        <p:grpSpPr>
          <a:xfrm>
            <a:off x="7718505" y="2549106"/>
            <a:ext cx="1877146" cy="2024668"/>
            <a:chOff x="7739621" y="2553152"/>
            <a:chExt cx="1877146" cy="2024668"/>
          </a:xfrm>
        </p:grpSpPr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11011CF5-E7F6-5ECA-E0A8-69001214FEBF}"/>
                </a:ext>
              </a:extLst>
            </p:cNvPr>
            <p:cNvSpPr/>
            <p:nvPr/>
          </p:nvSpPr>
          <p:spPr>
            <a:xfrm rot="5400000">
              <a:off x="7668324" y="2688783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chemeClr val="tx1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3CC1A1-B837-FA95-0B00-05F949180811}"/>
                </a:ext>
              </a:extLst>
            </p:cNvPr>
            <p:cNvSpPr txBox="1"/>
            <p:nvPr/>
          </p:nvSpPr>
          <p:spPr>
            <a:xfrm>
              <a:off x="7739621" y="3331781"/>
              <a:ext cx="1877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TUOTANTO-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PANOKSET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A0CF02-AB94-31F7-EEAB-C857C6B5BFE0}"/>
              </a:ext>
            </a:extLst>
          </p:cNvPr>
          <p:cNvGrpSpPr/>
          <p:nvPr/>
        </p:nvGrpSpPr>
        <p:grpSpPr>
          <a:xfrm>
            <a:off x="687104" y="1545974"/>
            <a:ext cx="1877146" cy="2024668"/>
            <a:chOff x="705299" y="1579559"/>
            <a:chExt cx="1877146" cy="2024668"/>
          </a:xfrm>
        </p:grpSpPr>
        <p:sp>
          <p:nvSpPr>
            <p:cNvPr id="5" name="Graphic 3">
              <a:extLst>
                <a:ext uri="{FF2B5EF4-FFF2-40B4-BE49-F238E27FC236}">
                  <a16:creationId xmlns:a16="http://schemas.microsoft.com/office/drawing/2014/main" id="{0C956E69-91C3-712E-6A7F-2C13843A4DB3}"/>
                </a:ext>
              </a:extLst>
            </p:cNvPr>
            <p:cNvSpPr/>
            <p:nvPr/>
          </p:nvSpPr>
          <p:spPr>
            <a:xfrm rot="5400000">
              <a:off x="638198" y="1715190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75CFEB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8D06693-E56F-8089-5272-FB6B61451F6D}"/>
                </a:ext>
              </a:extLst>
            </p:cNvPr>
            <p:cNvSpPr txBox="1"/>
            <p:nvPr/>
          </p:nvSpPr>
          <p:spPr>
            <a:xfrm>
              <a:off x="705299" y="2336168"/>
              <a:ext cx="1877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SOSIAALINEN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PÄÄOMA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700AE99-EC27-1548-BCC0-318E6E46408D}"/>
              </a:ext>
            </a:extLst>
          </p:cNvPr>
          <p:cNvSpPr txBox="1"/>
          <p:nvPr/>
        </p:nvSpPr>
        <p:spPr>
          <a:xfrm>
            <a:off x="9467151" y="912635"/>
            <a:ext cx="1877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Kysyntä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kilpailu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73E07A-CB4D-D59E-EC25-565474D1CD78}"/>
              </a:ext>
            </a:extLst>
          </p:cNvPr>
          <p:cNvGrpSpPr/>
          <p:nvPr/>
        </p:nvGrpSpPr>
        <p:grpSpPr>
          <a:xfrm>
            <a:off x="4272880" y="2562164"/>
            <a:ext cx="1760248" cy="2024668"/>
            <a:chOff x="4276055" y="2565465"/>
            <a:chExt cx="1760248" cy="2024668"/>
          </a:xfrm>
        </p:grpSpPr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A862386-07F4-1CE5-8EC8-2B3F025CAD1D}"/>
                </a:ext>
              </a:extLst>
            </p:cNvPr>
            <p:cNvSpPr/>
            <p:nvPr/>
          </p:nvSpPr>
          <p:spPr>
            <a:xfrm rot="5400000">
              <a:off x="4140424" y="2701096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FF9F37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C22877-CA7F-1D8D-041A-FF4D1B9762AE}"/>
                </a:ext>
              </a:extLst>
            </p:cNvPr>
            <p:cNvSpPr txBox="1"/>
            <p:nvPr/>
          </p:nvSpPr>
          <p:spPr>
            <a:xfrm>
              <a:off x="4282897" y="3394141"/>
              <a:ext cx="17534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LUONTO-PÄÄOMA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D2F47E-B148-8089-9271-4F5BBF24849E}"/>
              </a:ext>
            </a:extLst>
          </p:cNvPr>
          <p:cNvGrpSpPr/>
          <p:nvPr/>
        </p:nvGrpSpPr>
        <p:grpSpPr>
          <a:xfrm>
            <a:off x="5140013" y="4083620"/>
            <a:ext cx="1760863" cy="2024668"/>
            <a:chOff x="5148966" y="4092085"/>
            <a:chExt cx="1760863" cy="2024668"/>
          </a:xfrm>
        </p:grpSpPr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425BDDF8-EECB-4429-456E-D63A9950EECA}"/>
                </a:ext>
              </a:extLst>
            </p:cNvPr>
            <p:cNvSpPr/>
            <p:nvPr/>
          </p:nvSpPr>
          <p:spPr>
            <a:xfrm rot="5400000">
              <a:off x="5020793" y="4227716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73C92D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755149-CF8C-6709-BDD0-16721EF631C8}"/>
                </a:ext>
              </a:extLst>
            </p:cNvPr>
            <p:cNvSpPr txBox="1"/>
            <p:nvPr/>
          </p:nvSpPr>
          <p:spPr>
            <a:xfrm>
              <a:off x="5148966" y="4842971"/>
              <a:ext cx="17534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TUOTANTO-PÄÄOMA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BC198C-D137-7D39-C6F8-7B1646E9D57E}"/>
              </a:ext>
            </a:extLst>
          </p:cNvPr>
          <p:cNvGrpSpPr/>
          <p:nvPr/>
        </p:nvGrpSpPr>
        <p:grpSpPr>
          <a:xfrm>
            <a:off x="2520783" y="2557629"/>
            <a:ext cx="1753405" cy="2024668"/>
            <a:chOff x="2516550" y="2574605"/>
            <a:chExt cx="1753405" cy="2024668"/>
          </a:xfrm>
        </p:grpSpPr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901C80C-D3B7-1066-4346-F1E97A20C2FF}"/>
                </a:ext>
              </a:extLst>
            </p:cNvPr>
            <p:cNvSpPr/>
            <p:nvPr/>
          </p:nvSpPr>
          <p:spPr>
            <a:xfrm rot="5400000">
              <a:off x="2380919" y="2710236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D2F4FC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0084A60-DA91-38BA-8149-DA4E3D3EA90C}"/>
                </a:ext>
              </a:extLst>
            </p:cNvPr>
            <p:cNvSpPr/>
            <p:nvPr/>
          </p:nvSpPr>
          <p:spPr>
            <a:xfrm rot="12600000">
              <a:off x="3093604" y="3145346"/>
              <a:ext cx="860316" cy="988639"/>
            </a:xfrm>
            <a:custGeom>
              <a:avLst/>
              <a:gdLst>
                <a:gd name="csX0" fmla="*/ 0 w 1525816"/>
                <a:gd name="csY0" fmla="*/ 876704 h 1753407"/>
                <a:gd name="csX1" fmla="*/ 506167 w 1525816"/>
                <a:gd name="csY1" fmla="*/ 0 h 1753407"/>
                <a:gd name="csX2" fmla="*/ 1518502 w 1525816"/>
                <a:gd name="csY2" fmla="*/ 0 h 1753407"/>
                <a:gd name="csX3" fmla="*/ 1525816 w 1525816"/>
                <a:gd name="csY3" fmla="*/ 12668 h 1753407"/>
                <a:gd name="csX4" fmla="*/ 1026962 w 1525816"/>
                <a:gd name="csY4" fmla="*/ 876704 h 1753407"/>
                <a:gd name="csX5" fmla="*/ 1525815 w 1525816"/>
                <a:gd name="csY5" fmla="*/ 1740741 h 1753407"/>
                <a:gd name="csX6" fmla="*/ 1518502 w 1525816"/>
                <a:gd name="csY6" fmla="*/ 1753407 h 1753407"/>
                <a:gd name="csX7" fmla="*/ 506167 w 1525816"/>
                <a:gd name="csY7" fmla="*/ 1753407 h 1753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525816" h="1753407">
                  <a:moveTo>
                    <a:pt x="0" y="876704"/>
                  </a:moveTo>
                  <a:lnTo>
                    <a:pt x="506167" y="0"/>
                  </a:lnTo>
                  <a:lnTo>
                    <a:pt x="1518502" y="0"/>
                  </a:lnTo>
                  <a:lnTo>
                    <a:pt x="1525816" y="12668"/>
                  </a:lnTo>
                  <a:lnTo>
                    <a:pt x="1026962" y="876704"/>
                  </a:lnTo>
                  <a:lnTo>
                    <a:pt x="1525815" y="1740741"/>
                  </a:lnTo>
                  <a:lnTo>
                    <a:pt x="1518502" y="1753407"/>
                  </a:lnTo>
                  <a:lnTo>
                    <a:pt x="506167" y="1753407"/>
                  </a:lnTo>
                  <a:close/>
                </a:path>
              </a:pathLst>
            </a:custGeom>
            <a:solidFill>
              <a:schemeClr val="tx1"/>
            </a:solidFill>
            <a:ln w="3572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B0DB07-245E-0348-B55D-34F3B2B329E7}"/>
              </a:ext>
            </a:extLst>
          </p:cNvPr>
          <p:cNvGrpSpPr/>
          <p:nvPr/>
        </p:nvGrpSpPr>
        <p:grpSpPr>
          <a:xfrm>
            <a:off x="9533399" y="1537487"/>
            <a:ext cx="1753405" cy="2024668"/>
            <a:chOff x="9591462" y="1540814"/>
            <a:chExt cx="1753405" cy="2024668"/>
          </a:xfrm>
        </p:grpSpPr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88AF6FDC-D997-C4C2-38C7-D63C9017E935}"/>
                </a:ext>
              </a:extLst>
            </p:cNvPr>
            <p:cNvSpPr/>
            <p:nvPr/>
          </p:nvSpPr>
          <p:spPr>
            <a:xfrm rot="5400000">
              <a:off x="9455831" y="1676445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D2F4FC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33A3403-32E5-356D-BD3C-34CDFA7680EB}"/>
                </a:ext>
              </a:extLst>
            </p:cNvPr>
            <p:cNvSpPr/>
            <p:nvPr/>
          </p:nvSpPr>
          <p:spPr>
            <a:xfrm rot="19800000">
              <a:off x="9961657" y="2103349"/>
              <a:ext cx="860315" cy="988639"/>
            </a:xfrm>
            <a:custGeom>
              <a:avLst/>
              <a:gdLst>
                <a:gd name="csX0" fmla="*/ 0 w 1525816"/>
                <a:gd name="csY0" fmla="*/ 876704 h 1753407"/>
                <a:gd name="csX1" fmla="*/ 506167 w 1525816"/>
                <a:gd name="csY1" fmla="*/ 0 h 1753407"/>
                <a:gd name="csX2" fmla="*/ 1518502 w 1525816"/>
                <a:gd name="csY2" fmla="*/ 0 h 1753407"/>
                <a:gd name="csX3" fmla="*/ 1525816 w 1525816"/>
                <a:gd name="csY3" fmla="*/ 12668 h 1753407"/>
                <a:gd name="csX4" fmla="*/ 1026962 w 1525816"/>
                <a:gd name="csY4" fmla="*/ 876704 h 1753407"/>
                <a:gd name="csX5" fmla="*/ 1525815 w 1525816"/>
                <a:gd name="csY5" fmla="*/ 1740741 h 1753407"/>
                <a:gd name="csX6" fmla="*/ 1518502 w 1525816"/>
                <a:gd name="csY6" fmla="*/ 1753407 h 1753407"/>
                <a:gd name="csX7" fmla="*/ 506167 w 1525816"/>
                <a:gd name="csY7" fmla="*/ 1753407 h 1753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525816" h="1753407">
                  <a:moveTo>
                    <a:pt x="0" y="876704"/>
                  </a:moveTo>
                  <a:lnTo>
                    <a:pt x="506167" y="0"/>
                  </a:lnTo>
                  <a:lnTo>
                    <a:pt x="1518502" y="0"/>
                  </a:lnTo>
                  <a:lnTo>
                    <a:pt x="1525816" y="12668"/>
                  </a:lnTo>
                  <a:lnTo>
                    <a:pt x="1026962" y="876704"/>
                  </a:lnTo>
                  <a:lnTo>
                    <a:pt x="1525815" y="1740741"/>
                  </a:lnTo>
                  <a:lnTo>
                    <a:pt x="1518502" y="1753407"/>
                  </a:lnTo>
                  <a:lnTo>
                    <a:pt x="506167" y="1753407"/>
                  </a:lnTo>
                  <a:close/>
                </a:path>
              </a:pathLst>
            </a:custGeom>
            <a:solidFill>
              <a:schemeClr val="tx1"/>
            </a:solidFill>
            <a:ln w="3572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22D7D6-E0D3-F525-8E89-DE86965B1FB1}"/>
              </a:ext>
            </a:extLst>
          </p:cNvPr>
          <p:cNvGrpSpPr/>
          <p:nvPr/>
        </p:nvGrpSpPr>
        <p:grpSpPr>
          <a:xfrm>
            <a:off x="3387678" y="4083620"/>
            <a:ext cx="1760863" cy="2024668"/>
            <a:chOff x="5148966" y="4092085"/>
            <a:chExt cx="1760863" cy="2024668"/>
          </a:xfrm>
        </p:grpSpPr>
        <p:sp>
          <p:nvSpPr>
            <p:cNvPr id="3" name="Graphic 3">
              <a:extLst>
                <a:ext uri="{FF2B5EF4-FFF2-40B4-BE49-F238E27FC236}">
                  <a16:creationId xmlns:a16="http://schemas.microsoft.com/office/drawing/2014/main" id="{80999683-3406-92F1-3E05-F0DCC8622B3A}"/>
                </a:ext>
              </a:extLst>
            </p:cNvPr>
            <p:cNvSpPr/>
            <p:nvPr/>
          </p:nvSpPr>
          <p:spPr>
            <a:xfrm rot="5400000">
              <a:off x="5020793" y="4227716"/>
              <a:ext cx="2024668" cy="1753405"/>
            </a:xfrm>
            <a:custGeom>
              <a:avLst/>
              <a:gdLst>
                <a:gd name="csX0" fmla="*/ 1731967 w 2309288"/>
                <a:gd name="csY0" fmla="*/ 0 h 1999892"/>
                <a:gd name="csX1" fmla="*/ 577322 w 2309288"/>
                <a:gd name="csY1" fmla="*/ 0 h 1999892"/>
                <a:gd name="csX2" fmla="*/ 0 w 2309288"/>
                <a:gd name="csY2" fmla="*/ 999946 h 1999892"/>
                <a:gd name="csX3" fmla="*/ 577322 w 2309288"/>
                <a:gd name="csY3" fmla="*/ 1999893 h 1999892"/>
                <a:gd name="csX4" fmla="*/ 1731967 w 2309288"/>
                <a:gd name="csY4" fmla="*/ 1999893 h 1999892"/>
                <a:gd name="csX5" fmla="*/ 2309289 w 2309288"/>
                <a:gd name="csY5" fmla="*/ 999946 h 1999892"/>
                <a:gd name="csX6" fmla="*/ 1731967 w 2309288"/>
                <a:gd name="csY6" fmla="*/ 0 h 19998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309288" h="1999892">
                  <a:moveTo>
                    <a:pt x="1731967" y="0"/>
                  </a:moveTo>
                  <a:lnTo>
                    <a:pt x="577322" y="0"/>
                  </a:lnTo>
                  <a:lnTo>
                    <a:pt x="0" y="999946"/>
                  </a:lnTo>
                  <a:lnTo>
                    <a:pt x="577322" y="1999893"/>
                  </a:lnTo>
                  <a:lnTo>
                    <a:pt x="1731967" y="1999893"/>
                  </a:lnTo>
                  <a:lnTo>
                    <a:pt x="2309289" y="999946"/>
                  </a:lnTo>
                  <a:lnTo>
                    <a:pt x="1731967" y="0"/>
                  </a:lnTo>
                  <a:close/>
                </a:path>
              </a:pathLst>
            </a:custGeom>
            <a:solidFill>
              <a:srgbClr val="FFFF00"/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DE92F-198B-5C48-6CE8-ED8BDC84DFEF}"/>
                </a:ext>
              </a:extLst>
            </p:cNvPr>
            <p:cNvSpPr txBox="1"/>
            <p:nvPr/>
          </p:nvSpPr>
          <p:spPr>
            <a:xfrm>
              <a:off x="5148966" y="4842971"/>
              <a:ext cx="17534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INHIMILLINEN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FI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PÄÄOMA</a:t>
              </a:r>
            </a:p>
          </p:txBody>
        </p:sp>
      </p:grp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75FB6EA-523D-A2E9-EF01-550C113803A5}"/>
              </a:ext>
            </a:extLst>
          </p:cNvPr>
          <p:cNvSpPr txBox="1"/>
          <p:nvPr/>
        </p:nvSpPr>
        <p:spPr>
          <a:xfrm>
            <a:off x="-13902" y="4289442"/>
            <a:ext cx="2730965" cy="21544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”Jopa 50–75 prosenttia talouskasvusta rakentuu inhimillisen pääoman varaan.”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2AA5F8C-9131-4D5D-1D93-FF6B731967C2}"/>
              </a:ext>
            </a:extLst>
          </p:cNvPr>
          <p:cNvSpPr txBox="1"/>
          <p:nvPr/>
        </p:nvSpPr>
        <p:spPr>
          <a:xfrm>
            <a:off x="710121" y="292409"/>
            <a:ext cx="58152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” Tämä selvitys kytkeytyy osaksi Suomen talouden kokonaiskuvaa korostamalla sosiaalisen pääoman merkitystä liimana, joka sitoo sekä pääomat että konkreettisella tasolla myös toimijat yhteen”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786FA-486D-DA09-D485-B881F2B6A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13AC-B078-98BA-0530-D837B4AE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9520"/>
            <a:ext cx="10515600" cy="816904"/>
          </a:xfrm>
        </p:spPr>
        <p:txBody>
          <a:bodyPr/>
          <a:lstStyle/>
          <a:p>
            <a:r>
              <a:rPr lang="fr-BE"/>
              <a:t>EU Agenda for Cities: Mandate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75FE-AD2E-9EA0-DB0E-9961882B4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15" y="1513404"/>
            <a:ext cx="10515599" cy="4768782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/>
              <a:t>Preparation of the Agenda originates from </a:t>
            </a:r>
            <a:r>
              <a:rPr lang="en-US" sz="2800" b="1">
                <a:solidFill>
                  <a:srgbClr val="003399"/>
                </a:solidFill>
              </a:rPr>
              <a:t>mission letter </a:t>
            </a:r>
            <a:r>
              <a:rPr lang="en-US" sz="2800"/>
              <a:t>of President von der Leyen.</a:t>
            </a:r>
            <a:endParaRPr lang="en-US" sz="2800">
              <a:cs typeface="Arial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800"/>
              <a:t>This Agenda will reinforce the EU’s approach to </a:t>
            </a:r>
            <a:r>
              <a:rPr lang="en-US" sz="2800" b="1">
                <a:solidFill>
                  <a:srgbClr val="003399"/>
                </a:solidFill>
              </a:rPr>
              <a:t>sustainable urban development</a:t>
            </a:r>
            <a:r>
              <a:rPr lang="en-US" sz="2800"/>
              <a:t>, focusing on key areas of action.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Communication adopted on 3 December 2025.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AB93F-AB47-739B-1C48-6E8088A4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09" y="4120252"/>
            <a:ext cx="7796981" cy="26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FE6E4-F008-5AD7-90F9-A7BC4B838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78C10-ABC5-4EF7-9B5E-599CE2B16BF5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C47280C-348C-B8C3-79EE-8F1CF022EC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86239" y="0"/>
            <a:ext cx="5313533" cy="6858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B4F45AFB-E6B4-7E8F-7F65-9F7F40DC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847896"/>
            <a:ext cx="3110184" cy="2035004"/>
          </a:xfrm>
        </p:spPr>
        <p:txBody>
          <a:bodyPr/>
          <a:lstStyle/>
          <a:p>
            <a:r>
              <a:rPr lang="en-US"/>
              <a:t>TKI-</a:t>
            </a:r>
            <a:r>
              <a:rPr lang="en-US" err="1"/>
              <a:t>yhteistyön</a:t>
            </a:r>
            <a:r>
              <a:rPr lang="en-US"/>
              <a:t> </a:t>
            </a:r>
            <a:r>
              <a:rPr lang="en-US" err="1"/>
              <a:t>haasteet</a:t>
            </a:r>
            <a:r>
              <a:rPr lang="en-US"/>
              <a:t> ja </a:t>
            </a:r>
            <a:r>
              <a:rPr lang="en-US" err="1"/>
              <a:t>juurisyyt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6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EE6B6-BE4C-6EC5-A482-1A04E476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690C9-2F28-049D-6459-7472B12073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78C10-ABC5-4EF7-9B5E-599CE2B16BF5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90A6FD-D9C4-7BF0-2982-74AFC36E32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77051" y="0"/>
            <a:ext cx="5313533" cy="6858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C996FB98-E1E7-9EB8-A98E-2F065042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86" y="847910"/>
            <a:ext cx="4620686" cy="2035004"/>
          </a:xfrm>
        </p:spPr>
        <p:txBody>
          <a:bodyPr/>
          <a:lstStyle/>
          <a:p>
            <a:r>
              <a:rPr lang="en-US" sz="2800"/>
              <a:t>10.6 </a:t>
            </a:r>
            <a:r>
              <a:rPr lang="en-US" sz="2800" err="1"/>
              <a:t>julkaistaan</a:t>
            </a:r>
            <a:r>
              <a:rPr lang="en-US" sz="2800"/>
              <a:t> </a:t>
            </a:r>
            <a:r>
              <a:rPr lang="en-US" sz="2800" err="1"/>
              <a:t>koko</a:t>
            </a:r>
            <a:r>
              <a:rPr lang="en-US" sz="2800"/>
              <a:t> </a:t>
            </a:r>
            <a:r>
              <a:rPr lang="en-US" sz="2800" err="1"/>
              <a:t>selvitys</a:t>
            </a:r>
            <a:r>
              <a:rPr lang="en-US" sz="2800"/>
              <a:t>, </a:t>
            </a:r>
            <a:r>
              <a:rPr lang="en-US" sz="2800" err="1"/>
              <a:t>jossa</a:t>
            </a:r>
            <a:r>
              <a:rPr lang="en-US" sz="2800"/>
              <a:t> </a:t>
            </a:r>
            <a:r>
              <a:rPr lang="en-US" sz="2800" err="1"/>
              <a:t>huomio</a:t>
            </a:r>
            <a:r>
              <a:rPr lang="en-US" sz="2800"/>
              <a:t> </a:t>
            </a:r>
            <a:r>
              <a:rPr lang="en-US" sz="2800" err="1"/>
              <a:t>kiinnittyy</a:t>
            </a:r>
            <a:r>
              <a:rPr lang="en-US" sz="2800"/>
              <a:t> </a:t>
            </a:r>
            <a:r>
              <a:rPr lang="en-US" sz="2800" err="1"/>
              <a:t>erityisesti</a:t>
            </a:r>
            <a:r>
              <a:rPr lang="en-US" sz="2800"/>
              <a:t>  </a:t>
            </a:r>
            <a:r>
              <a:rPr lang="en-US" sz="2800" err="1"/>
              <a:t>kahdeksaan</a:t>
            </a:r>
            <a:r>
              <a:rPr lang="en-US" sz="2800"/>
              <a:t> </a:t>
            </a:r>
            <a:r>
              <a:rPr lang="en-US" sz="2800" err="1"/>
              <a:t>juurisyyhyn</a:t>
            </a:r>
            <a:br>
              <a:rPr lang="en-US" sz="2800"/>
            </a:br>
            <a:r>
              <a:rPr lang="en-US" sz="2800" err="1"/>
              <a:t>haasteiden</a:t>
            </a:r>
            <a:r>
              <a:rPr lang="en-US" sz="2800"/>
              <a:t> </a:t>
            </a:r>
            <a:r>
              <a:rPr lang="en-US" sz="2800" err="1"/>
              <a:t>taustalla</a:t>
            </a:r>
            <a:br>
              <a:rPr lang="en-US" sz="2800"/>
            </a:br>
            <a:br>
              <a:rPr lang="en-US" sz="2800"/>
            </a:br>
            <a:r>
              <a:rPr lang="en-US" sz="2800"/>
              <a:t>-&gt; </a:t>
            </a:r>
            <a:r>
              <a:rPr lang="fi-FI" sz="2800"/>
              <a:t>edellyttävät systeemistä ja pitkäjänteistä lähestymistapaa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3706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649A8-4072-A405-3748-A9E47ABF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753BA2-5B08-755F-F331-484C8F5A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61975"/>
            <a:ext cx="5776912" cy="1984376"/>
          </a:xfrm>
        </p:spPr>
        <p:txBody>
          <a:bodyPr/>
          <a:lstStyle/>
          <a:p>
            <a:r>
              <a:rPr lang="en-US"/>
              <a:t>Kiitos!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E93EE-557B-B85F-8645-1A2EC1A90B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78C10-ABC5-4EF7-9B5E-599CE2B16BF5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41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ED11-624A-BD07-4F41-8AB80BCF8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F477-3D18-2FB0-734A-B9DD11ED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408741"/>
            <a:ext cx="10515600" cy="816904"/>
          </a:xfrm>
        </p:spPr>
        <p:txBody>
          <a:bodyPr/>
          <a:lstStyle/>
          <a:p>
            <a:r>
              <a:rPr lang="fr-BE"/>
              <a:t>EU Agenda for Cities: Key areas of action</a:t>
            </a:r>
            <a:endParaRPr lang="en-US">
              <a:cs typeface="Arial"/>
            </a:endParaRPr>
          </a:p>
        </p:txBody>
      </p:sp>
      <p:pic>
        <p:nvPicPr>
          <p:cNvPr id="5" name="Picture 4" descr="A green circle with a hand holding trees&#10;&#10;AI-generated content may be incorrect.">
            <a:extLst>
              <a:ext uri="{FF2B5EF4-FFF2-40B4-BE49-F238E27FC236}">
                <a16:creationId xmlns:a16="http://schemas.microsoft.com/office/drawing/2014/main" id="{F3037D1C-C325-11D2-D418-89C22CCE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308" y="3690195"/>
            <a:ext cx="1676079" cy="1800064"/>
          </a:xfrm>
          <a:prstGeom prst="rect">
            <a:avLst/>
          </a:prstGeom>
        </p:spPr>
      </p:pic>
      <p:pic>
        <p:nvPicPr>
          <p:cNvPr id="6" name="Picture 5" descr="A logo of handshake with a globe&#10;&#10;AI-generated content may be incorrect.">
            <a:extLst>
              <a:ext uri="{FF2B5EF4-FFF2-40B4-BE49-F238E27FC236}">
                <a16:creationId xmlns:a16="http://schemas.microsoft.com/office/drawing/2014/main" id="{57269243-C4EB-18D9-89E6-ED8B8987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606" y="3581338"/>
            <a:ext cx="1685603" cy="1793931"/>
          </a:xfrm>
          <a:prstGeom prst="rect">
            <a:avLst/>
          </a:prstGeom>
        </p:spPr>
      </p:pic>
      <p:pic>
        <p:nvPicPr>
          <p:cNvPr id="7" name="Picture 6" descr="A white outline of a house and tree on a blue circle&#10;&#10;AI-generated content may be incorrect.">
            <a:extLst>
              <a:ext uri="{FF2B5EF4-FFF2-40B4-BE49-F238E27FC236}">
                <a16:creationId xmlns:a16="http://schemas.microsoft.com/office/drawing/2014/main" id="{121A6B4F-A759-9A3B-0BA2-F3A2F295B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64" y="3660144"/>
            <a:ext cx="1714179" cy="1790540"/>
          </a:xfrm>
          <a:prstGeom prst="rect">
            <a:avLst/>
          </a:prstGeom>
        </p:spPr>
      </p:pic>
      <p:pic>
        <p:nvPicPr>
          <p:cNvPr id="8" name="Picture 7" descr="A white line on a blue circle&#10;&#10;AI-generated content may be incorrect.">
            <a:extLst>
              <a:ext uri="{FF2B5EF4-FFF2-40B4-BE49-F238E27FC236}">
                <a16:creationId xmlns:a16="http://schemas.microsoft.com/office/drawing/2014/main" id="{F013F0D3-6481-E078-28AD-DA4A890D2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791" y="3666625"/>
            <a:ext cx="1685604" cy="17905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65D243-1D6D-3A8D-EDBB-1210EB1F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951" y="3989880"/>
            <a:ext cx="1671530" cy="2316448"/>
          </a:xfrm>
        </p:spPr>
        <p:txBody>
          <a:bodyPr vert="horz" lIns="144000" tIns="144000" rIns="144000" bIns="144000" rtlCol="0" anchor="t">
            <a:noAutofit/>
          </a:bodyPr>
          <a:lstStyle/>
          <a:p>
            <a:r>
              <a:rPr lang="en-US">
                <a:cs typeface="Arial"/>
              </a:rPr>
              <a:t>Affordable, sustainable, decent quality and inclusive housing and buildings</a:t>
            </a:r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8B5DDBE-4BAC-2CC2-5379-B42AC20F6A4B}"/>
              </a:ext>
            </a:extLst>
          </p:cNvPr>
          <p:cNvSpPr txBox="1">
            <a:spLocks/>
          </p:cNvSpPr>
          <p:nvPr/>
        </p:nvSpPr>
        <p:spPr>
          <a:xfrm>
            <a:off x="1493757" y="1940142"/>
            <a:ext cx="2361468" cy="2004305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Competitiveness,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digitalisation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innovation and investment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4D2FD037-89E8-43D2-BE84-A94CECFA34D0}"/>
              </a:ext>
            </a:extLst>
          </p:cNvPr>
          <p:cNvSpPr txBox="1">
            <a:spLocks/>
          </p:cNvSpPr>
          <p:nvPr/>
        </p:nvSpPr>
        <p:spPr>
          <a:xfrm>
            <a:off x="5217130" y="1961958"/>
            <a:ext cx="1426689" cy="1095413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Social inclusion and equality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980932-D8AF-17F6-BD3E-EBC8581093FC}"/>
              </a:ext>
            </a:extLst>
          </p:cNvPr>
          <p:cNvSpPr txBox="1">
            <a:spLocks/>
          </p:cNvSpPr>
          <p:nvPr/>
        </p:nvSpPr>
        <p:spPr>
          <a:xfrm>
            <a:off x="8035324" y="1970425"/>
            <a:ext cx="2217260" cy="1202266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Security, safety and preparedness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262D41B-E177-EC4F-473A-DA36E26EDFE5}"/>
              </a:ext>
            </a:extLst>
          </p:cNvPr>
          <p:cNvSpPr txBox="1">
            <a:spLocks/>
          </p:cNvSpPr>
          <p:nvPr/>
        </p:nvSpPr>
        <p:spPr>
          <a:xfrm>
            <a:off x="5265190" y="4001286"/>
            <a:ext cx="1685603" cy="1627895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Climate action, environment and clean energy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D186FF5E-8C11-BC52-0795-A9D486509424}"/>
              </a:ext>
            </a:extLst>
          </p:cNvPr>
          <p:cNvSpPr txBox="1">
            <a:spLocks/>
          </p:cNvSpPr>
          <p:nvPr/>
        </p:nvSpPr>
        <p:spPr>
          <a:xfrm>
            <a:off x="8215269" y="4128114"/>
            <a:ext cx="1206348" cy="590474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Mobility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1C3965FA-3E9F-38DD-6202-303C12C1D764}"/>
              </a:ext>
            </a:extLst>
          </p:cNvPr>
          <p:cNvSpPr txBox="1">
            <a:spLocks/>
          </p:cNvSpPr>
          <p:nvPr/>
        </p:nvSpPr>
        <p:spPr>
          <a:xfrm>
            <a:off x="10622208" y="4001286"/>
            <a:ext cx="1685603" cy="590474"/>
          </a:xfrm>
          <a:prstGeom prst="rect">
            <a:avLst/>
          </a:prstGeom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International cooperation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 descr="A blue circle with a white outline on it&#10;&#10;AI-generated content may be incorrect.">
            <a:extLst>
              <a:ext uri="{FF2B5EF4-FFF2-40B4-BE49-F238E27FC236}">
                <a16:creationId xmlns:a16="http://schemas.microsoft.com/office/drawing/2014/main" id="{2B663D06-C5C2-4C8E-4D44-8FD66F6C7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839" y="1736643"/>
            <a:ext cx="1669286" cy="1787372"/>
          </a:xfrm>
          <a:prstGeom prst="rect">
            <a:avLst/>
          </a:prstGeom>
        </p:spPr>
      </p:pic>
      <p:pic>
        <p:nvPicPr>
          <p:cNvPr id="18" name="Picture 17" descr="A circular yellow circle with white outline of hands and a couple of people&#10;&#10;AI-generated content may be incorrect.">
            <a:extLst>
              <a:ext uri="{FF2B5EF4-FFF2-40B4-BE49-F238E27FC236}">
                <a16:creationId xmlns:a16="http://schemas.microsoft.com/office/drawing/2014/main" id="{3ABE606B-A772-331D-AF5E-60AEF4D59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888" y="1723773"/>
            <a:ext cx="1724370" cy="1796554"/>
          </a:xfrm>
          <a:prstGeom prst="rect">
            <a:avLst/>
          </a:prstGeom>
        </p:spPr>
      </p:pic>
      <p:pic>
        <p:nvPicPr>
          <p:cNvPr id="19" name="Picture 18" descr="A blue circle with a white outline of a human head with a brain inside&#10;&#10;AI-generated content may be incorrect.">
            <a:extLst>
              <a:ext uri="{FF2B5EF4-FFF2-40B4-BE49-F238E27FC236}">
                <a16:creationId xmlns:a16="http://schemas.microsoft.com/office/drawing/2014/main" id="{AA74EE7F-DC05-1008-18B8-E6693BFCC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40709"/>
            <a:ext cx="1669285" cy="17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6C0A-3684-6411-213D-E995AB94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241551"/>
            <a:ext cx="10515600" cy="816904"/>
          </a:xfrm>
        </p:spPr>
        <p:txBody>
          <a:bodyPr>
            <a:normAutofit fontScale="90000"/>
          </a:bodyPr>
          <a:lstStyle/>
          <a:p>
            <a:r>
              <a:rPr lang="fr-BE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Agenda for Cities: </a:t>
            </a:r>
            <a:r>
              <a:rPr lang="fr-BE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lang="fr-BE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action </a:t>
            </a:r>
            <a:r>
              <a:rPr lang="fr-BE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endParaRPr lang="en-US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F9397-B6CC-7333-5AC1-0C027B789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955713"/>
            <a:ext cx="10317480" cy="3915721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lvl="0" algn="just">
              <a:spcAft>
                <a:spcPts val="5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</a:p>
          <a:p>
            <a:pPr marL="457200" lvl="0" indent="-457200" algn="just">
              <a:spcAft>
                <a:spcPts val="500"/>
              </a:spcAft>
              <a:buFont typeface="+mj-lt"/>
              <a:buAutoNum type="arabicPeriod"/>
            </a:pPr>
            <a:r>
              <a:rPr lang="en-US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multilevel governance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 cooperation by better integrating cities’ interests into EU policymaking</a:t>
            </a:r>
          </a:p>
          <a:p>
            <a:pPr marL="457200" indent="-457200" algn="just">
              <a:spcAft>
                <a:spcPts val="500"/>
              </a:spcAft>
              <a:buFont typeface="+mj-lt"/>
              <a:buAutoNum type="arabicPeriod"/>
            </a:pPr>
            <a:r>
              <a:rPr lang="en-US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Streamlining diverse EU-level support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available to cities and urban area.</a:t>
            </a:r>
          </a:p>
          <a:p>
            <a:pPr algn="just">
              <a:spcAft>
                <a:spcPts val="5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Action lines:</a:t>
            </a:r>
          </a:p>
          <a:p>
            <a:pPr marL="457200" indent="-457200" algn="just">
              <a:spcAft>
                <a:spcPts val="500"/>
              </a:spcAft>
              <a:buChar char="•"/>
            </a:pPr>
            <a:endParaRPr lang="en-US" sz="2800">
              <a:solidFill>
                <a:srgbClr val="0D0D0D"/>
              </a:solidFill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2F3A1F4-1321-4BF2-6107-142217E9EB73}"/>
              </a:ext>
            </a:extLst>
          </p:cNvPr>
          <p:cNvGraphicFramePr>
            <a:graphicFrameLocks/>
          </p:cNvGraphicFramePr>
          <p:nvPr/>
        </p:nvGraphicFramePr>
        <p:xfrm>
          <a:off x="838200" y="3441169"/>
          <a:ext cx="8727440" cy="286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54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3FDB-31CF-4A6C-FD8D-21A905F0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76" y="315769"/>
            <a:ext cx="10515600" cy="816904"/>
          </a:xfrm>
          <a:effectLst>
            <a:softEdge rad="0"/>
          </a:effectLst>
        </p:spPr>
        <p:txBody>
          <a:bodyPr/>
          <a:lstStyle/>
          <a:p>
            <a:r>
              <a:rPr lang="fr-BE">
                <a:cs typeface="Arial"/>
              </a:rPr>
              <a:t>EU Agenda for Cities : Action Plan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C3512-1AB5-8DEB-BBD1-D3B2D64F7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" r="403" b="628"/>
          <a:stretch/>
        </p:blipFill>
        <p:spPr>
          <a:xfrm>
            <a:off x="2514600" y="1185492"/>
            <a:ext cx="6476552" cy="535673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solidFill>
              <a:srgbClr val="000000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13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A42D-7003-22D5-2F2C-E615D1EE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034"/>
            <a:ext cx="10515600" cy="816904"/>
          </a:xfrm>
        </p:spPr>
        <p:txBody>
          <a:bodyPr/>
          <a:lstStyle/>
          <a:p>
            <a:r>
              <a:rPr lang="en-US"/>
              <a:t>EU Agenda for Cities in motion (1)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7D7640-7F2A-05C8-3465-ED401CEA99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84610"/>
          <a:ext cx="11079822" cy="507251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793319">
                  <a:extLst>
                    <a:ext uri="{9D8B030D-6E8A-4147-A177-3AD203B41FA5}">
                      <a16:colId xmlns:a16="http://schemas.microsoft.com/office/drawing/2014/main" val="1485108513"/>
                    </a:ext>
                  </a:extLst>
                </a:gridCol>
                <a:gridCol w="7286503">
                  <a:extLst>
                    <a:ext uri="{9D8B030D-6E8A-4147-A177-3AD203B41FA5}">
                      <a16:colId xmlns:a16="http://schemas.microsoft.com/office/drawing/2014/main" val="3397633275"/>
                    </a:ext>
                  </a:extLst>
                </a:gridCol>
              </a:tblGrid>
              <a:tr h="358610">
                <a:tc>
                  <a:txBody>
                    <a:bodyPr/>
                    <a:lstStyle/>
                    <a:p>
                      <a:r>
                        <a:rPr lang="en-US"/>
                        <a:t>Continuous dialogue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195602"/>
                  </a:ext>
                </a:extLst>
              </a:tr>
              <a:tr h="5250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noProof="0"/>
                        <a:t>High level political dialogues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Theme and date to be confirmed for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088873"/>
                  </a:ext>
                </a:extLst>
              </a:tr>
              <a:tr h="9868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noProof="0"/>
                        <a:t>Technical level dialogues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hlinkClick r:id="rId2"/>
                        </a:rPr>
                        <a:t>First pilot technical dialogue</a:t>
                      </a:r>
                      <a:r>
                        <a:rPr lang="en-GB"/>
                        <a:t> </a:t>
                      </a:r>
                      <a:r>
                        <a:rPr lang="en-US" err="1"/>
                        <a:t>organised</a:t>
                      </a:r>
                      <a:r>
                        <a:rPr lang="en-US"/>
                        <a:t> on 22 April 2026 in Copenhagen on balanced tourism management – DG </a:t>
                      </a:r>
                      <a:r>
                        <a:rPr lang="en-US" sz="1800" b="0" i="0" u="none" strike="noStrike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</a:rPr>
                        <a:t>REGIO Panorama news article on </a:t>
                      </a:r>
                      <a:r>
                        <a:rPr lang="en-US" sz="1800" b="0" i="0" u="sng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first</a:t>
                      </a:r>
                      <a:r>
                        <a:rPr lang="en-US" sz="1800" b="0" i="0" u="sng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pilot technical dialogue </a:t>
                      </a:r>
                      <a:endParaRPr lang="en-US"/>
                    </a:p>
                    <a:p>
                      <a:r>
                        <a:rPr lang="en-US">
                          <a:hlinkClick r:id="rId4"/>
                        </a:rPr>
                        <a:t>S</a:t>
                      </a:r>
                      <a:r>
                        <a:rPr lang="en-GB" err="1">
                          <a:hlinkClick r:id="rId4"/>
                        </a:rPr>
                        <a:t>econd</a:t>
                      </a:r>
                      <a:r>
                        <a:rPr lang="en-GB">
                          <a:hlinkClick r:id="rId4"/>
                        </a:rPr>
                        <a:t> pilot technical dialogue on district transformation</a:t>
                      </a:r>
                      <a:r>
                        <a:rPr lang="en-GB"/>
                        <a:t> </a:t>
                      </a:r>
                      <a:r>
                        <a:rPr lang="en-US"/>
                        <a:t>scheduled for 16 June 2026 in 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24263"/>
                  </a:ext>
                </a:extLst>
              </a:tr>
              <a:tr h="17370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baseline="0" noProof="0">
                          <a:solidFill>
                            <a:srgbClr val="000000"/>
                          </a:solidFill>
                        </a:rPr>
                        <a:t>Regular dialogue with EU institutions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hlinkClick r:id="rId5"/>
                        </a:rPr>
                        <a:t>Council Conclusions</a:t>
                      </a:r>
                      <a:r>
                        <a:rPr lang="en-US"/>
                        <a:t> adopted in February 2026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hlinkClick r:id="rId6"/>
                        </a:rPr>
                        <a:t>EU Policy agenda for </a:t>
                      </a:r>
                      <a:r>
                        <a:rPr lang="en-US" err="1">
                          <a:hlinkClick r:id="rId6"/>
                        </a:rPr>
                        <a:t>liveable</a:t>
                      </a:r>
                      <a:r>
                        <a:rPr lang="en-US">
                          <a:hlinkClick r:id="rId6"/>
                        </a:rPr>
                        <a:t> cities | EESC</a:t>
                      </a:r>
                      <a:r>
                        <a:rPr lang="en-US"/>
                        <a:t> opinion in April 2026</a:t>
                      </a:r>
                      <a:r>
                        <a:rPr lang="en-US" sz="1800" u="none" strike="noStrike" noProof="0">
                          <a:solidFill>
                            <a:srgbClr val="000000"/>
                          </a:solidFill>
                        </a:rPr>
                        <a:t> 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hlinkClick r:id="rId7"/>
                        </a:rPr>
                        <a:t>EU Agenda for Cities - European Committee of the Regions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opinion in preparation - planned for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adoption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 October 2026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noProof="0">
                          <a:solidFill>
                            <a:srgbClr val="000000"/>
                          </a:solidFill>
                        </a:rPr>
                        <a:t>EP to prepare own-initiative report on EU Agenda for Cities in 2026</a:t>
                      </a:r>
                    </a:p>
                    <a:p>
                      <a:pPr lvl="0">
                        <a:buNone/>
                      </a:pPr>
                      <a:r>
                        <a:rPr lang="en-US" sz="1800" u="none" strike="noStrike" noProof="0">
                          <a:solidFill>
                            <a:srgbClr val="000000"/>
                          </a:solidFill>
                        </a:rPr>
                        <a:t>Participation in several exchanges at EP REGI Committee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512333"/>
                  </a:ext>
                </a:extLst>
              </a:tr>
              <a:tr h="49845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baseline="0" noProof="0">
                          <a:solidFill>
                            <a:srgbClr val="000000"/>
                          </a:solidFill>
                        </a:rPr>
                        <a:t>Cities Forum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8"/>
                        </a:rPr>
                        <a:t>Next stop: Bilbao for the Cities Forum 2027</a:t>
                      </a:r>
                      <a:r>
                        <a:rPr lang="en-US"/>
                        <a:t> in Q2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31136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baseline="0" noProof="0">
                          <a:solidFill>
                            <a:srgbClr val="000000"/>
                          </a:solidFill>
                        </a:rPr>
                        <a:t>State of European Cities report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u="none" strike="noStrike" baseline="0" noProof="0">
                          <a:solidFill>
                            <a:srgbClr val="000000"/>
                          </a:solidFill>
                        </a:rPr>
                        <a:t>Planned for Q4 2026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915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2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74B9C-FC82-6C12-C0C1-BFB8BCB1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3CE25-B401-09BC-2D7E-11C991F7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97" y="365127"/>
            <a:ext cx="10515600" cy="816904"/>
          </a:xfrm>
        </p:spPr>
        <p:txBody>
          <a:bodyPr/>
          <a:lstStyle/>
          <a:p>
            <a:r>
              <a:rPr lang="en-US"/>
              <a:t>EU Agenda for Cities in motion (2)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ECF4DBC-4AE8-38A9-6949-194D024A61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6006" y="1572448"/>
          <a:ext cx="10515591" cy="421510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559215">
                  <a:extLst>
                    <a:ext uri="{9D8B030D-6E8A-4147-A177-3AD203B41FA5}">
                      <a16:colId xmlns:a16="http://schemas.microsoft.com/office/drawing/2014/main" val="985988240"/>
                    </a:ext>
                  </a:extLst>
                </a:gridCol>
                <a:gridCol w="6956376">
                  <a:extLst>
                    <a:ext uri="{9D8B030D-6E8A-4147-A177-3AD203B41FA5}">
                      <a16:colId xmlns:a16="http://schemas.microsoft.com/office/drawing/2014/main" val="2073800506"/>
                    </a:ext>
                  </a:extLst>
                </a:gridCol>
              </a:tblGrid>
              <a:tr h="870062">
                <a:tc>
                  <a:txBody>
                    <a:bodyPr/>
                    <a:lstStyle/>
                    <a:p>
                      <a:r>
                        <a:rPr lang="en-US"/>
                        <a:t>Simplification and capacity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14639"/>
                  </a:ext>
                </a:extLst>
              </a:tr>
              <a:tr h="45480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EU Cities web-Portal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hlinkClick r:id="rId2"/>
                        </a:rPr>
                        <a:t>Cities Portal</a:t>
                      </a: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 launched in December 2025 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Portal update planned for end of 2026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620698"/>
                  </a:ext>
                </a:extLst>
              </a:tr>
              <a:tr h="13062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Innovative Actions Call 4 - European Urban Initiative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Call 4 closing date 15 June 2026 </a:t>
                      </a:r>
                    </a:p>
                    <a:p>
                      <a:r>
                        <a:rPr lang="en-US"/>
                        <a:t>Provisional budget EUR 60 million from ERDF</a:t>
                      </a:r>
                    </a:p>
                    <a:p>
                      <a:r>
                        <a:rPr lang="en-US"/>
                        <a:t>Thematic policy areas of EU Agenda for Cities provide topics for 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510144"/>
                  </a:ext>
                </a:extLst>
              </a:tr>
              <a:tr h="98457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Cities Helpdesk - European Urban Initiative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One-to-one expert support for cities to navigate landscape of EU initiatives and </a:t>
                      </a:r>
                      <a:r>
                        <a:rPr lang="en-US" sz="1800" b="0" i="0" u="none" strike="noStrike" baseline="0" noProof="0" err="1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programmes</a:t>
                      </a:r>
                      <a:endParaRPr lang="en-US" sz="1800" b="0" i="0" u="none" strike="noStrike" baseline="0" noProof="0">
                        <a:solidFill>
                          <a:srgbClr val="000000"/>
                        </a:solidFill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Helpdesk operational in Q3 2026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373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EU Cities Platform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Desing work ongoing - launch planned for 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455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1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05E48-B1B3-F885-18DA-B15ACDBDC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8E22-C351-419D-7967-026BC4FE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 Agenda for Cities in motion (3)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ECCD7A-B616-D321-6120-0715A5B24C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5458" y="1743431"/>
          <a:ext cx="10515593" cy="443101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660493">
                  <a:extLst>
                    <a:ext uri="{9D8B030D-6E8A-4147-A177-3AD203B41FA5}">
                      <a16:colId xmlns:a16="http://schemas.microsoft.com/office/drawing/2014/main" val="3084488957"/>
                    </a:ext>
                  </a:extLst>
                </a:gridCol>
                <a:gridCol w="6855100">
                  <a:extLst>
                    <a:ext uri="{9D8B030D-6E8A-4147-A177-3AD203B41FA5}">
                      <a16:colId xmlns:a16="http://schemas.microsoft.com/office/drawing/2014/main" val="2990473057"/>
                    </a:ext>
                  </a:extLst>
                </a:gridCol>
              </a:tblGrid>
              <a:tr h="380132">
                <a:tc>
                  <a:txBody>
                    <a:bodyPr/>
                    <a:lstStyle/>
                    <a:p>
                      <a:r>
                        <a:rPr lang="en-US" err="1"/>
                        <a:t>Invesments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749813"/>
                  </a:ext>
                </a:extLst>
              </a:tr>
              <a:tr h="11988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baseline="0" noProof="0">
                          <a:solidFill>
                            <a:srgbClr val="000000"/>
                          </a:solidFill>
                        </a:rPr>
                        <a:t>Support under current multiannual financial framework 2021-2027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u="none" strike="noStrike" noProof="0"/>
                        <a:t>Implementation of Cohesion policy </a:t>
                      </a:r>
                      <a:r>
                        <a:rPr lang="en-US" sz="1800" u="none" strike="noStrike" noProof="0" err="1"/>
                        <a:t>programmes</a:t>
                      </a:r>
                      <a:r>
                        <a:rPr lang="en-US" sz="1800" u="none" strike="noStrike" noProof="0"/>
                        <a:t> ongoing for 2021-2027 period, with estimates indicating more than EUR 24 billion planned by Member States to support sustainable urban development ('urban earmarking')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800" u="none" strike="noStrike" noProof="0"/>
                        <a:t>Other instruments are in full implementation stage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500001"/>
                  </a:ext>
                </a:extLst>
              </a:tr>
              <a:tr h="2587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baseline="0" noProof="0">
                          <a:solidFill>
                            <a:srgbClr val="000000"/>
                          </a:solidFill>
                        </a:rPr>
                        <a:t>Support under next multiannual financial framework 2028-2034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u="none" strike="noStrike" baseline="0" noProof="0">
                          <a:solidFill>
                            <a:srgbClr val="000000"/>
                          </a:solidFill>
                        </a:rPr>
                        <a:t>EU Agenda for Cities is reference document when engaging in discussions at national level on future investment and funding in view of next MFF (in complementarity with other territorial strategies) as </a:t>
                      </a:r>
                      <a:r>
                        <a:rPr lang="en-US" sz="1800" b="1" u="none" strike="noStrike" baseline="0" noProof="0">
                          <a:solidFill>
                            <a:srgbClr val="000000"/>
                          </a:solidFill>
                        </a:rPr>
                        <a:t>it encourages Member States and regions to step up their ambition in resourcing of their urban strategies</a:t>
                      </a:r>
                    </a:p>
                    <a:p>
                      <a:pPr lvl="0">
                        <a:buNone/>
                      </a:pPr>
                      <a:r>
                        <a:rPr lang="en-US" sz="1800" u="none" strike="noStrike" baseline="0" noProof="0">
                          <a:solidFill>
                            <a:srgbClr val="000000"/>
                          </a:solidFill>
                        </a:rPr>
                        <a:t>Cities may benefit from EU Facility (annex XV)</a:t>
                      </a:r>
                    </a:p>
                    <a:p>
                      <a:pPr lvl="0">
                        <a:buNone/>
                      </a:pPr>
                      <a:r>
                        <a:rPr lang="en-US" sz="1800" u="none" strike="noStrike" baseline="0" noProof="0">
                          <a:solidFill>
                            <a:srgbClr val="000000"/>
                          </a:solidFill>
                        </a:rPr>
                        <a:t>Cities may benefit from European Competitiveness Fund under clean transition and </a:t>
                      </a:r>
                      <a:r>
                        <a:rPr lang="en-US" sz="1800" u="none" strike="noStrike" baseline="0" noProof="0" err="1">
                          <a:solidFill>
                            <a:srgbClr val="000000"/>
                          </a:solidFill>
                        </a:rPr>
                        <a:t>decarbonisation</a:t>
                      </a:r>
                      <a:r>
                        <a:rPr lang="en-US" sz="1800" u="none" strike="noStrike" baseline="0" noProof="0">
                          <a:solidFill>
                            <a:srgbClr val="000000"/>
                          </a:solidFill>
                        </a:rPr>
                        <a:t> part and under resilience and security, </a:t>
                      </a:r>
                      <a:r>
                        <a:rPr lang="en-US" sz="1800" u="none" strike="noStrike" baseline="0" noProof="0" err="1">
                          <a:solidFill>
                            <a:srgbClr val="000000"/>
                          </a:solidFill>
                        </a:rPr>
                        <a:t>defence</a:t>
                      </a:r>
                      <a:r>
                        <a:rPr lang="en-US" sz="1800" u="none" strike="noStrike" baseline="0" noProof="0">
                          <a:solidFill>
                            <a:srgbClr val="000000"/>
                          </a:solidFill>
                        </a:rPr>
                        <a:t> and space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50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4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5A66F-3AF9-AC6D-E19F-0E398BB1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369" y="4394353"/>
            <a:ext cx="2359631" cy="2379683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3F0D4-81B4-732A-33E5-434A77C8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10730501" cy="717240"/>
          </a:xfrm>
        </p:spPr>
        <p:txBody>
          <a:bodyPr anchor="ctr">
            <a:noAutofit/>
          </a:bodyPr>
          <a:lstStyle/>
          <a:p>
            <a:r>
              <a:rPr lang="en-IE" sz="4000"/>
              <a:t>EU Agenda for Cities and Urban Agenda for EU - mutual reinforcement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EB1EAD-AE02-CDC5-6AD4-523C29AACB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788648" y="1833753"/>
            <a:ext cx="3862115" cy="4563180"/>
          </a:xfrm>
        </p:spPr>
        <p:txBody>
          <a:bodyPr vert="horz" lIns="144000" tIns="144000" rIns="144000" bIns="144000" rtlCol="0">
            <a:normAutofit lnSpcReduction="10000"/>
          </a:bodyPr>
          <a:lstStyle/>
          <a:p>
            <a:r>
              <a:rPr lang="en-IE" b="1" u="sng"/>
              <a:t>EU Agenda for Cities:</a:t>
            </a:r>
          </a:p>
          <a:p>
            <a:r>
              <a:rPr lang="en-IE"/>
              <a:t>Framework to strengthen territorial and urban dimension of EU policies </a:t>
            </a:r>
          </a:p>
          <a:p>
            <a:r>
              <a:rPr lang="en-IE"/>
              <a:t>Multi-level governance to make EU policies more coherent and impactful at local level</a:t>
            </a:r>
          </a:p>
          <a:p>
            <a:r>
              <a:rPr lang="en-IE"/>
              <a:t>Three lines of action:</a:t>
            </a:r>
          </a:p>
          <a:p>
            <a:pPr marL="342900" indent="-342900">
              <a:buChar char="•"/>
            </a:pPr>
            <a:r>
              <a:rPr lang="en-IE"/>
              <a:t>Continuous dialogue </a:t>
            </a:r>
            <a:endParaRPr lang="en-IE" strike="sngStrike"/>
          </a:p>
          <a:p>
            <a:pPr marL="342900" indent="-342900">
              <a:buChar char="•"/>
            </a:pPr>
            <a:r>
              <a:rPr lang="en-IE"/>
              <a:t>Simplification and capacity building </a:t>
            </a:r>
          </a:p>
          <a:p>
            <a:pPr marL="342900" indent="-342900">
              <a:buChar char="•"/>
            </a:pPr>
            <a:r>
              <a:rPr lang="en-IE"/>
              <a:t>Investments (cities to be involved in NRPPs)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DD16F-AAFF-B2DD-F3B9-4E46E6A74C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855624" y="1777788"/>
            <a:ext cx="3662972" cy="4675110"/>
          </a:xfrm>
        </p:spPr>
        <p:txBody>
          <a:bodyPr vert="horz" lIns="144000" tIns="144000" rIns="144000" bIns="144000" rtlCol="0">
            <a:normAutofit/>
          </a:bodyPr>
          <a:lstStyle/>
          <a:p>
            <a:r>
              <a:rPr lang="en-IE" b="1" u="sng"/>
              <a:t>Urban Agenda for EU:</a:t>
            </a:r>
          </a:p>
          <a:p>
            <a:r>
              <a:rPr lang="en-IE"/>
              <a:t>Intergovernmental cooperation</a:t>
            </a:r>
          </a:p>
          <a:p>
            <a:r>
              <a:rPr lang="en-IE"/>
              <a:t>Multilevel governance, stakeholders directly involved</a:t>
            </a:r>
          </a:p>
          <a:p>
            <a:r>
              <a:rPr lang="en-IE"/>
              <a:t>20+ Thematic Partnerships </a:t>
            </a:r>
          </a:p>
          <a:p>
            <a:r>
              <a:rPr lang="en-IE"/>
              <a:t>Three pillars of action: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/>
              <a:t>Regulation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/>
              <a:t>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/>
              <a:t>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1600" b="1"/>
          </a:p>
        </p:txBody>
      </p:sp>
      <p:pic>
        <p:nvPicPr>
          <p:cNvPr id="1026" name="Picture 2" descr="A city with many people and a bridge&#10;&#10;AI-generated content may be incorrect.">
            <a:extLst>
              <a:ext uri="{FF2B5EF4-FFF2-40B4-BE49-F238E27FC236}">
                <a16:creationId xmlns:a16="http://schemas.microsoft.com/office/drawing/2014/main" id="{A0D60502-8152-3AFF-CAA0-0F5ED1B6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2144"/>
            <a:ext cx="2860990" cy="19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TP://WWW.FORGETDATA.COM/SLIDES/4" val="&lt;?xml version=&quot;1.0&quot; encoding=&quot;utf-16&quot;?&gt;&lt;ShapeLink xmlns:i=&quot;http://www.w3.org/2001/XMLSchema-instance&quot; xmlns=&quot;http://www.forgetdata.com/Slides&quot;&gt;&lt;FillerProperties i:type=&quot;GenericChartFillerSettings&quot;&gt;&lt;CreateDataSeries&gt;true&lt;/CreateDataSeries&gt;&lt;DataItem&gt;0&lt;/DataItem&gt;&lt;HeaderLabelDepth&gt;1&lt;/HeaderLabelDepth&gt;&lt;IncludeColumnGroupHeadings&gt;false&lt;/IncludeColumnGroupHeadings&gt;&lt;IncludeRowGroupHeadings&gt;false&lt;/IncludeRowGroupHeadings&gt;&lt;RowLabelDepth&gt;1&lt;/RowLabelDepth&gt;&lt;TTestResultSettings&gt;&lt;HeadingPrefix&gt;&lt;/HeadingPrefix&gt;&lt;HeadingSuffix&gt;&lt;/HeadingSuffix&gt;&lt;ResultPrefix&gt;&lt;/ResultPrefix&gt;&lt;ResultSuffix&gt;&lt;/ResultSuffix&gt;&lt;/TTestResultSettings&gt;&lt;/FillerProperties&gt;&lt;Query xmlns:d2p1=&quot;http://www.forgetdata.com/ReportingSuite&quot;&gt;&lt;d2p1:ColumnCombinationSettings&gt;&lt;d2p1:IgnoredTypes xmlns:d4p1=&quot;http://schemas.microsoft.com/2003/10/Serialization/Arrays&quot;&gt;&lt;d4p1:string&gt;Base&lt;/d4p1:string&gt;&lt;d4p1:string&gt;UnweightedBase&lt;/d4p1:string&gt;&lt;d4p1:string&gt;TableStatistic&lt;/d4p1:string&gt;&lt;d4p1:string&gt;SumWeightsSquared&lt;/d4p1:string&gt;&lt;d4p1:string&gt;SumN&lt;/d4p1:string&gt;&lt;d4p1:string&gt;SumX&lt;/d4p1:string&gt;&lt;d4p1:string&gt;SumXSquared&lt;/d4p1:string&gt;&lt;d4p1:string&gt;SumUnweightedN&lt;/d4p1:string&gt;&lt;d4p1:string&gt;StdDev&lt;/d4p1:string&gt;&lt;d4p1:string&gt;StdErr&lt;/d4p1:string&gt;&lt;d4p1:string&gt;SampleVar&lt;/d4p1:string&gt;&lt;d4p1:string&gt;Total&lt;/d4p1:string&gt;&lt;d4p1:string&gt;SubTotal&lt;/d4p1:string&gt;&lt;d4p1:string&gt;Text&lt;/d4p1:string&gt;&lt;d4p1:string&gt;NetDiffs&lt;/d4p1:string&gt;&lt;d4p1:string&gt;PairedPref&lt;/d4p1:string&gt;&lt;d4p1:string&gt;Profile&lt;/d4p1:string&gt;&lt;d4p1:string&gt;ProfileResult&lt;/d4p1:string&gt;&lt;d4p1:string&gt;TValue&lt;/d4p1:string&gt;&lt;d4p1:string&gt;TProb&lt;/d4p1:string&gt;&lt;d4p1:string&gt;Base unweighted&lt;/d4p1:string&gt;&lt;d4p1:string&gt;Base weighted&lt;/d4p1:string&gt;&lt;/d2p1:IgnoredTypes&gt;&lt;/d2p1:ColumnCombinationSettings&gt;&lt;d2p1:Items&gt;&lt;d2p1:DataQueryItem&gt;&lt;d2p1:ColumnSelection&gt;/&lt;/d2p1:ColumnSelection&gt;&lt;d2p1:ConnectionName&gt;Item0&lt;/d2p1:ConnectionName&gt;&lt;d2p1:DataQueryType&gt;SelectMatrix&lt;/d2p1:DataQueryType&gt;&lt;d2p1:RowSelection&gt;/&lt;/d2p1:RowSelection&gt;&lt;d2p1:TableName&gt;XXXXX&lt;/d2p1:TableName&gt;&lt;/d2p1:DataQueryItem&gt;&lt;/d2p1:Items&gt;&lt;d2p1:RowCombinationSettings&gt;&lt;d2p1:IgnoredTypes xmlns:d4p1=&quot;http://schemas.microsoft.com/2003/10/Serialization/Arrays&quot;&gt;&lt;d4p1:string&gt;Base&lt;/d4p1:string&gt;&lt;d4p1:string&gt;UnweightedBase&lt;/d4p1:string&gt;&lt;d4p1:string&gt;TableStatistic&lt;/d4p1:string&gt;&lt;d4p1:string&gt;SumWeightsSquared&lt;/d4p1:string&gt;&lt;d4p1:string&gt;SumN&lt;/d4p1:string&gt;&lt;d4p1:string&gt;SumX&lt;/d4p1:string&gt;&lt;d4p1:string&gt;SumXSquared&lt;/d4p1:string&gt;&lt;d4p1:string&gt;SumUnweightedN&lt;/d4p1:string&gt;&lt;d4p1:string&gt;StdDev&lt;/d4p1:string&gt;&lt;d4p1:string&gt;StdErr&lt;/d4p1:string&gt;&lt;d4p1:string&gt;SampleVar&lt;/d4p1:string&gt;&lt;d4p1:string&gt;Total&lt;/d4p1:string&gt;&lt;d4p1:string&gt;SubTotal&lt;/d4p1:string&gt;&lt;d4p1:string&gt;Text&lt;/d4p1:string&gt;&lt;d4p1:string&gt;NetDiffs&lt;/d4p1:string&gt;&lt;d4p1:string&gt;PairedPref&lt;/d4p1:string&gt;&lt;d4p1:string&gt;Profile&lt;/d4p1:string&gt;&lt;d4p1:string&gt;ProfileResult&lt;/d4p1:string&gt;&lt;d4p1:string&gt;TValue&lt;/d4p1:string&gt;&lt;d4p1:string&gt;TProb&lt;/d4p1:string&gt;&lt;d4p1:string&gt;Base unweighted&lt;/d4p1:string&gt;&lt;d4p1:string&gt;Base weighted&lt;/d4p1:string&gt;&lt;/d2p1:IgnoredTypes&gt;&lt;d2p1:MergeGroupsByName&gt;true&lt;/d2p1:MergeGroupsByName&gt;&lt;d2p1:MergeMembersByName&gt;true&lt;/d2p1:MergeMembersByName&gt;&lt;/d2p1:RowCombinationSettings&gt;&lt;/Query&gt;&lt;Version&gt;4.2.0.0&lt;/Version&gt;&lt;/ShapeLink&gt;"/>
  <p:tag name="PPOBJECTNAME" val="KAPEE_KT4 6 os + ka 5-1+eos"/>
  <p:tag name="PPDESC" val=""/>
  <p:tag name="PPACTIONCOUNT" val="1"/>
  <p:tag name="PPACTIONTYPE1" val="Data"/>
  <p:tag name="PPDATASOURCE1" val="0"/>
  <p:tag name="PPDATATABLE1" val="0"/>
  <p:tag name="PPFILTERSTRING1" val="TBR:0|TBC:0|NDFR:0|NDFC:0|NDTR:0|NDTC:0|QT:0|BNR:1|STB:1|DA:1|DSC:1|SST:1|SSV:0|SBV:1|OSC:1|OBR:0|RSV:1|RBV:0|PRF:0|PSF:0|IB:0|SLM:0|BS:F|RH:0|TC:1|DP:-1|NIP:0|NID:0|IP:0|SP:1|MN:0|PF:0|SS:::|RF:00000000000000000000000000|XPR:|XPC:|LDR:|LDC:|BAR:|STC:|SA:0,0,0,0|SI:|IER:|IEC:|SR:|SC:|SXT:|SXB:"/>
  <p:tag name="PPSELECTEDAREA1" val="SC:2-12|SR:5-11|DL:3"/>
  <p:tag name="PPADDMETHOD1" val="AM:5|TM:0|TC:1|TR:1"/>
  <p:tag name="PPGRIDAREAS1" val="DH:3|DC:3|DA:4|PF:12|ST:1|FC:2|LC:12|OC:11|OR: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DESC" val=""/>
  <p:tag name="PPOBJECTNAME" val="KAPEE_KT1"/>
</p:tagLst>
</file>

<file path=ppt/theme/theme1.xml><?xml version="1.0" encoding="utf-8"?>
<a:theme xmlns:a="http://schemas.openxmlformats.org/drawingml/2006/main" name="innokaupungit">
  <a:themeElements>
    <a:clrScheme name="innokaupungi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F759"/>
      </a:accent1>
      <a:accent2>
        <a:srgbClr val="368D5A"/>
      </a:accent2>
      <a:accent3>
        <a:srgbClr val="B7D4ED"/>
      </a:accent3>
      <a:accent4>
        <a:srgbClr val="FE9128"/>
      </a:accent4>
      <a:accent5>
        <a:srgbClr val="F3F5F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2" id="{79807C5E-1185-465F-812F-27DCEB1681D4}" vid="{588D570B-D66B-4B66-A40E-69AFE8AD8C23}"/>
    </a:ext>
  </a:extLst>
</a:theme>
</file>

<file path=ppt/theme/theme2.xml><?xml version="1.0" encoding="utf-8"?>
<a:theme xmlns:a="http://schemas.openxmlformats.org/drawingml/2006/main" name="1_innokaupungit">
  <a:themeElements>
    <a:clrScheme name="innokaupungi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F75A"/>
      </a:accent1>
      <a:accent2>
        <a:srgbClr val="368D5A"/>
      </a:accent2>
      <a:accent3>
        <a:srgbClr val="B7D4ED"/>
      </a:accent3>
      <a:accent4>
        <a:srgbClr val="FE9128"/>
      </a:accent4>
      <a:accent5>
        <a:srgbClr val="F3F5F4"/>
      </a:accent5>
      <a:accent6>
        <a:srgbClr val="212121"/>
      </a:accent6>
      <a:hlink>
        <a:srgbClr val="0563C1"/>
      </a:hlink>
      <a:folHlink>
        <a:srgbClr val="954F72"/>
      </a:folHlink>
    </a:clrScheme>
    <a:fontScheme name="Outfit">
      <a:majorFont>
        <a:latin typeface="Outfit Ligh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0F72AA2-657D-CC47-83A8-B990E0A4E604}" vid="{DB98C161-E470-7147-9B4C-183EC4576FC6}"/>
    </a:ext>
  </a:extLst>
</a:theme>
</file>

<file path=ppt/theme/theme3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 2.pptx" id="{82638BCC-62B9-435A-B3D4-91B8F41A0F82}" vid="{331CF50E-8039-4F5B-9C47-F59CDFBC175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.pptx  -  Read-Only" id="{A476E394-1417-47A8-998E-FFB3C413DF64}" vid="{1C6DC389-8EFF-4C14-8109-DFBA60FF7BAF}"/>
    </a:ext>
  </a:extLst>
</a:theme>
</file>

<file path=ppt/theme/theme6.xml><?xml version="1.0" encoding="utf-8"?>
<a:theme xmlns:a="http://schemas.openxmlformats.org/drawingml/2006/main" name="2024 kalvo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94182C2-2C46-4B34-B361-4537B7C23B62}" vid="{E8B78696-AF4F-4FE0-8B62-0682FC3A5C04}"/>
    </a:ext>
  </a:extLst>
</a:theme>
</file>

<file path=ppt/theme/theme7.xml><?xml version="1.0" encoding="utf-8"?>
<a:theme xmlns:a="http://schemas.openxmlformats.org/drawingml/2006/main" name="1_2024 kalvo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 kalvopohjat 2024" id="{73DAAA74-BDE0-4DB6-9537-1420F61BE0E7}" vid="{2CA73EF7-75B9-4DCE-BBCF-4A93E9C416DD}"/>
    </a:ext>
  </a:extLst>
</a:theme>
</file>

<file path=ppt/theme/theme8.xml><?xml version="1.0" encoding="utf-8"?>
<a:theme xmlns:a="http://schemas.openxmlformats.org/drawingml/2006/main" name="kalvopohjat SAAVUTETTAVA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8553FE0-499F-6E42-B400-2031FE322CCF}" vid="{210B6FD3-2EDD-7140-AD63-37BEBAC8F1C9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d931ed-8519-4ae0-a05e-6e45f4b1e4e5">
      <Terms xmlns="http://schemas.microsoft.com/office/infopath/2007/PartnerControls"/>
    </lcf76f155ced4ddcb4097134ff3c332f>
    <TaxCatchAll xmlns="c1cd1aab-1ff0-4c11-9e5a-33f362c1c6f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9C26DB422D094F9FAB2FA33F2B77EC" ma:contentTypeVersion="19" ma:contentTypeDescription="Luo uusi asiakirja." ma:contentTypeScope="" ma:versionID="7fa70472d6d3e26e01fac4b8ed0501fa">
  <xsd:schema xmlns:xsd="http://www.w3.org/2001/XMLSchema" xmlns:xs="http://www.w3.org/2001/XMLSchema" xmlns:p="http://schemas.microsoft.com/office/2006/metadata/properties" xmlns:ns2="e0d931ed-8519-4ae0-a05e-6e45f4b1e4e5" xmlns:ns3="c1cd1aab-1ff0-4c11-9e5a-33f362c1c6f9" targetNamespace="http://schemas.microsoft.com/office/2006/metadata/properties" ma:root="true" ma:fieldsID="82713144d53f8ca6f4c95f6ff33a06fc" ns2:_="" ns3:_="">
    <xsd:import namespace="e0d931ed-8519-4ae0-a05e-6e45f4b1e4e5"/>
    <xsd:import namespace="c1cd1aab-1ff0-4c11-9e5a-33f362c1c6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931ed-8519-4ae0-a05e-6e45f4b1e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33a2e6a4-faca-4678-bb7c-541088fe42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d1aab-1ff0-4c11-9e5a-33f362c1c6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1835c11-6435-4108-8712-5cc3cf73fb85}" ma:internalName="TaxCatchAll" ma:showField="CatchAllData" ma:web="c1cd1aab-1ff0-4c11-9e5a-33f362c1c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A622EB-102F-4F5C-8AEA-7A979D02F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132720-E710-49D3-8EE9-195B565522EE}">
  <ds:schemaRefs>
    <ds:schemaRef ds:uri="http://schemas.microsoft.com/office/2006/documentManagement/types"/>
    <ds:schemaRef ds:uri="c1cd1aab-1ff0-4c11-9e5a-33f362c1c6f9"/>
    <ds:schemaRef ds:uri="http://schemas.microsoft.com/office/2006/metadata/properties"/>
    <ds:schemaRef ds:uri="http://purl.org/dc/elements/1.1/"/>
    <ds:schemaRef ds:uri="e0d931ed-8519-4ae0-a05e-6e45f4b1e4e5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FDF523-7A61-4392-ACD5-383219821C63}">
  <ds:schemaRefs>
    <ds:schemaRef ds:uri="c1cd1aab-1ff0-4c11-9e5a-33f362c1c6f9"/>
    <ds:schemaRef ds:uri="e0d931ed-8519-4ae0-a05e-6e45f4b1e4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Innokaupungit malli</Template>
  <TotalTime>1</TotalTime>
  <Words>1421</Words>
  <Application>Microsoft Office PowerPoint</Application>
  <PresentationFormat>Laajakuva</PresentationFormat>
  <Paragraphs>255</Paragraphs>
  <Slides>22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22</vt:i4>
      </vt:variant>
    </vt:vector>
  </HeadingPairs>
  <TitlesOfParts>
    <vt:vector size="43" baseType="lpstr">
      <vt:lpstr>Courier New</vt:lpstr>
      <vt:lpstr>Arial Black</vt:lpstr>
      <vt:lpstr>Wingdings</vt:lpstr>
      <vt:lpstr>Lucida Grande</vt:lpstr>
      <vt:lpstr>Arial</vt:lpstr>
      <vt:lpstr>Calibri</vt:lpstr>
      <vt:lpstr>Aptos</vt:lpstr>
      <vt:lpstr>Outfit Light</vt:lpstr>
      <vt:lpstr>Outfit SemiBold</vt:lpstr>
      <vt:lpstr>Georgia</vt:lpstr>
      <vt:lpstr>Outfit</vt:lpstr>
      <vt:lpstr>Century Gothic</vt:lpstr>
      <vt:lpstr>Aptos Display</vt:lpstr>
      <vt:lpstr>innokaupungit</vt:lpstr>
      <vt:lpstr>1_innokaupungit</vt:lpstr>
      <vt:lpstr>colour palette new PPT</vt:lpstr>
      <vt:lpstr>Office Theme</vt:lpstr>
      <vt:lpstr>1_colour palette new PPT</vt:lpstr>
      <vt:lpstr>2024 kalvopohjat</vt:lpstr>
      <vt:lpstr>1_2024 kalvopohjat</vt:lpstr>
      <vt:lpstr>kalvopohjat SAAVUTETTAVA</vt:lpstr>
      <vt:lpstr>PowerPoint-esitys</vt:lpstr>
      <vt:lpstr>EU Agenda for Cities: Mandate</vt:lpstr>
      <vt:lpstr>EU Agenda for Cities: Key areas of action</vt:lpstr>
      <vt:lpstr>EU Agenda for Cities: aims and action lines</vt:lpstr>
      <vt:lpstr>EU Agenda for Cities : Action Plan </vt:lpstr>
      <vt:lpstr>EU Agenda for Cities in motion (1)</vt:lpstr>
      <vt:lpstr>EU Agenda for Cities in motion (2)</vt:lpstr>
      <vt:lpstr>EU Agenda for Cities in motion (3)</vt:lpstr>
      <vt:lpstr>EU Agenda for Cities and Urban Agenda for EU - mutual reinforcement</vt:lpstr>
      <vt:lpstr>Communication material  </vt:lpstr>
      <vt:lpstr>Thank you for your attention! </vt:lpstr>
      <vt:lpstr>TKI-yhteistyön näkymät Innokaupungeissa</vt:lpstr>
      <vt:lpstr>Esityksen sisältö</vt:lpstr>
      <vt:lpstr>Sitra tukee TKI-järjestelmän kehittämistä kansallisella ja alueellisella tasolla</vt:lpstr>
      <vt:lpstr>Lisäisivätkö seuraavat tekijät yrityksesi T&amp;K-toimintaa Suomessa?</vt:lpstr>
      <vt:lpstr>PowerPoint-esitys</vt:lpstr>
      <vt:lpstr>Kestävän kasvun innovaatiot- projekti - Kohti tuottavuuden ja talouden kasvua TKI- järjestelmän kehittämisellä</vt:lpstr>
      <vt:lpstr>TKI-yhteistyön näkymän aineisto</vt:lpstr>
      <vt:lpstr>PowerPoint-esitys</vt:lpstr>
      <vt:lpstr>TKI-yhteistyön haasteet ja juurisyyt</vt:lpstr>
      <vt:lpstr>10.6 julkaistaan koko selvitys, jossa huomio kiinnittyy erityisesti  kahdeksaan juurisyyhyn haasteiden taustalla  -&gt; edellyttävät systeemistä ja pitkäjänteistä lähestymistapaa</vt:lpstr>
      <vt:lpstr>Kiitos!</vt:lpstr>
    </vt:vector>
  </TitlesOfParts>
  <Company>Pirkanmaan liitto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Kesatapahtuma-Laurila-Mustikainen-diat</dc:title>
  <dc:creator>Riina Niemi</dc:creator>
  <cp:lastModifiedBy>Milja Mansukoski</cp:lastModifiedBy>
  <cp:revision>3</cp:revision>
  <dcterms:created xsi:type="dcterms:W3CDTF">2024-10-01T10:08:14Z</dcterms:created>
  <dcterms:modified xsi:type="dcterms:W3CDTF">2026-06-08T04:48:55Z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0x010100F39C26DB422D094F9FAB2FA33F2B77EC</vt:lpwstr>
  </property>
  <property fmtid="{D5CDD505-2E9C-101B-9397-08002B2CF9AE}" pid="3" name="MediaServiceImageTags">
    <vt:lpwstr/>
  </property>
</Properties>
</file>