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4" r:id="rId5"/>
  </p:sldMasterIdLst>
  <p:notesMasterIdLst>
    <p:notesMasterId r:id="rId16"/>
  </p:notesMasterIdLst>
  <p:sldIdLst>
    <p:sldId id="261" r:id="rId6"/>
    <p:sldId id="270" r:id="rId7"/>
    <p:sldId id="291" r:id="rId8"/>
    <p:sldId id="295" r:id="rId9"/>
    <p:sldId id="309" r:id="rId10"/>
    <p:sldId id="292" r:id="rId11"/>
    <p:sldId id="293" r:id="rId12"/>
    <p:sldId id="294" r:id="rId13"/>
    <p:sldId id="297" r:id="rId14"/>
    <p:sldId id="282" r:id="rId15"/>
  </p:sldIdLst>
  <p:sldSz cx="12192000" cy="6858000"/>
  <p:notesSz cx="6858000" cy="9144000"/>
  <p:embeddedFontLst>
    <p:embeddedFont>
      <p:font typeface="Outfit" pitchFamily="2" charset="0"/>
      <p:regular r:id="rId17"/>
      <p:bold r:id="rId18"/>
    </p:embeddedFont>
    <p:embeddedFont>
      <p:font typeface="Outfit Light" pitchFamily="2" charset="0"/>
      <p:regular r:id="rId19"/>
    </p:embeddedFont>
    <p:embeddedFont>
      <p:font typeface="Outfit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F52C05-B79B-F6ED-7D87-FDBBD73FCA3A}" name="Riina Niemi" initials="RN" userId="S::riina.niemi@pirkanmaa.fi::26569a64-0280-4d6e-826d-08fb876f305b" providerId="AD"/>
  <p188:author id="{4976CE99-EC7B-8897-2B9A-06BBD2819263}" name="Milja Mansukoski" initials="" userId="S::milja.mansukoski@pirkanmaa.fi::22e714ab-aeae-46f9-a966-7bc688c09d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4"/>
    <a:srgbClr val="FEF75A"/>
    <a:srgbClr val="FDF759"/>
    <a:srgbClr val="454545"/>
    <a:srgbClr val="292929"/>
    <a:srgbClr val="B0B0B0"/>
    <a:srgbClr val="FE9128"/>
    <a:srgbClr val="B7D4ED"/>
    <a:srgbClr val="368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6327" autoAdjust="0"/>
  </p:normalViewPr>
  <p:slideViewPr>
    <p:cSldViewPr snapToGrid="0">
      <p:cViewPr varScale="1">
        <p:scale>
          <a:sx n="104" d="100"/>
          <a:sy n="104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0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5_EB90367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A-4260-96EE-5DBEAD7D6F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9A-4260-96EE-5DBEAD7D6F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9A-4260-96EE-5DBEAD7D6F1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885BB513-9C97-4774-8E14-1941760E6267}" type="CATEGORYNAME">
                      <a:rPr lang="en-US"/>
                      <a:pPr/>
                      <a:t>[LUOKAN NIMI]</a:t>
                    </a:fld>
                    <a:r>
                      <a:rPr lang="en-US" baseline="0"/>
                      <a:t>
25</a:t>
                    </a:r>
                    <a:r>
                      <a:rPr lang="en-US" sz="1197" b="0" i="0" u="none" strike="noStrike" baseline="0">
                        <a:effectLst/>
                      </a:rPr>
                      <a:t>–40 %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9A-4260-96EE-5DBEAD7D6F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E82983-7A1D-4224-B5FB-AC7C80E684A7}" type="CATEGORYNAME">
                      <a:rPr lang="en-US"/>
                      <a:pPr/>
                      <a:t>[LUOKAN NIMI]</a:t>
                    </a:fld>
                    <a:r>
                      <a:rPr lang="en-US" baseline="0"/>
                      <a:t>
0</a:t>
                    </a:r>
                    <a:r>
                      <a:rPr lang="en-US" sz="1197" b="0" i="0" u="none" strike="noStrike" baseline="0">
                        <a:effectLst/>
                      </a:rPr>
                      <a:t>–15 %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9A-4260-96EE-5DBEAD7D6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Taul1!$A$2:$A$4</c:f>
              <c:strCache>
                <c:ptCount val="3"/>
                <c:pt idx="0">
                  <c:v>EU ja valtio</c:v>
                </c:pt>
                <c:pt idx="1">
                  <c:v>Kaupungit</c:v>
                </c:pt>
                <c:pt idx="2">
                  <c:v>Muu julkinen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60</c:v>
                </c:pt>
                <c:pt idx="1">
                  <c:v>25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9-4F85-A592-557E748EA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FA9C-64CE-4D4F-B0F5-AFA78A8EB314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2939-C6D5-4A3D-A2DC-403EE2F68C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B2939-C6D5-4A3D-A2DC-403EE2F68CF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1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B2939-C6D5-4A3D-A2DC-403EE2F68CF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15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B2939-C6D5-4A3D-A2DC-403EE2F68CF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05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2F46D1B2-F7E9-9F18-5182-85D9A8450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 descr="innokaupungit logo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82" y="885825"/>
            <a:ext cx="2038346" cy="319834"/>
          </a:xfrm>
          <a:prstGeom prst="rect">
            <a:avLst/>
          </a:prstGeom>
        </p:spPr>
      </p:pic>
      <p:pic>
        <p:nvPicPr>
          <p:cNvPr id="15" name="Kuva 14" descr="lippu Euroopan unionin osarahoittama">
            <a:extLst>
              <a:ext uri="{FF2B5EF4-FFF2-40B4-BE49-F238E27FC236}">
                <a16:creationId xmlns:a16="http://schemas.microsoft.com/office/drawing/2014/main" id="{BD985083-843E-111E-2D56-80F6D41B81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v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81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 dirty="0"/>
              <a:t>XXX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727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 dirty="0"/>
              <a:t>XXX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8973" y="1367028"/>
            <a:ext cx="3272119" cy="1226058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10000">
                <a:latin typeface="+mj-lt"/>
              </a:defRPr>
            </a:lvl1pPr>
          </a:lstStyle>
          <a:p>
            <a:pPr lvl="0"/>
            <a:r>
              <a:rPr lang="fi-FI" dirty="0"/>
              <a:t>XXX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31CED44C-30C0-AF5B-D843-B97071B06A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6481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E0A60571-511B-69AA-D1F4-71545249D4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72727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C940F6F8-2124-99CA-6E5F-26703BB54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973" y="2702052"/>
            <a:ext cx="3272119" cy="2907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215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nnokaupungit logo">
            <a:extLst>
              <a:ext uri="{FF2B5EF4-FFF2-40B4-BE49-F238E27FC236}">
                <a16:creationId xmlns:a16="http://schemas.microsoft.com/office/drawing/2014/main" id="{77B62EE7-0CA6-8550-B636-FD25FDE4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04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2400" y="6228000"/>
            <a:ext cx="1900800" cy="399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748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093" y="979207"/>
            <a:ext cx="49841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516" y="1825625"/>
            <a:ext cx="49841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9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6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nnokaupungit logo">
            <a:extLst>
              <a:ext uri="{FF2B5EF4-FFF2-40B4-BE49-F238E27FC236}">
                <a16:creationId xmlns:a16="http://schemas.microsoft.com/office/drawing/2014/main" id="{77B62EE7-0CA6-8550-B636-FD25FDE4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23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D1934CF-39B8-305B-4B23-7E430D7A05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104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5766451E-DB5C-7666-7CEC-632402A024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2857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4337FA2-9815-A2E2-F0EE-C41EDA660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58665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2A269B1-E69F-77FD-BC73-BD56C592AA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66761" y="763524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62325F87-D67D-8CE2-A2BB-0FD164E9FD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569" y="2870835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9D6C3F-37CF-721A-E437-4F869DBEB5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523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0E22C75-6D76-5129-399F-8EEE2D7716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104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A1A7311-3989-0F23-0F2F-E1F4F8976D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62857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F4339A79-742E-386A-C2D7-013E0CA4C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58665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F4B83B9-684B-4E8B-46B9-D3115B565B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366761" y="3433572"/>
            <a:ext cx="3067812" cy="190195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50F2F023-0068-C06A-6E39-4FE4E29EF9C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2569" y="5540883"/>
            <a:ext cx="3067812" cy="352425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331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B62EE7-0CA6-8550-B636-FD25FDE4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07F505-1DDE-99DF-5D95-9CB7AEBCB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0400" y="6512400"/>
            <a:ext cx="968400" cy="15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30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lyh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79207"/>
            <a:ext cx="5425439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B44D570-2BF8-38CD-3656-93D2A69C6B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1" y="2651125"/>
            <a:ext cx="5423802" cy="35353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rgbClr val="F3F5F4"/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798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ma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64907"/>
            <a:ext cx="5425439" cy="524981"/>
          </a:xfrm>
        </p:spPr>
        <p:txBody>
          <a:bodyPr/>
          <a:lstStyle>
            <a:lvl1pPr>
              <a:defRPr sz="300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06789F3-151D-4A78-8134-2617E04A6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5" y="749808"/>
            <a:ext cx="4576573" cy="535838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1A3B99-99A4-B46C-5682-3F9EEB6D32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9" y="1531938"/>
            <a:ext cx="5425439" cy="46545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864D02-53F0-4486-B049-31DC6463E2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DB47B6-BF84-4E39-AA00-9C0461835F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4E2ED4-F2BA-451D-9887-4EFA690716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73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EBA2959-2915-2AE1-8183-B12DD053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46236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C0B659-1CE0-80A3-7DEA-7C518F6D9C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2" y="2692908"/>
            <a:ext cx="4623625" cy="34846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32358" y="979206"/>
            <a:ext cx="5007954" cy="5198393"/>
          </a:xfrm>
        </p:spPr>
        <p:txBody>
          <a:bodyPr anchor="ctr" anchorCtr="0"/>
          <a:lstStyle>
            <a:lvl1pPr marL="0" indent="0" algn="ctr">
              <a:buFont typeface="+mj-lt"/>
              <a:buNone/>
              <a:defRPr sz="2500"/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</p:spTree>
    <p:extLst>
      <p:ext uri="{BB962C8B-B14F-4D97-AF65-F5344CB8AC3E}">
        <p14:creationId xmlns:p14="http://schemas.microsoft.com/office/powerpoint/2010/main" val="287296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979207"/>
            <a:ext cx="5060578" cy="7420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1922929"/>
            <a:ext cx="5060578" cy="3873034"/>
          </a:xfrm>
        </p:spPr>
        <p:txBody>
          <a:bodyPr/>
          <a:lstStyle>
            <a:lvl1pPr marL="358775" indent="-358775">
              <a:buFont typeface="+mj-lt"/>
              <a:buAutoNum type="arabicPeriod"/>
              <a:defRPr sz="2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45A29D8-3876-A989-F99C-0AF0CF7BE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8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 descr="innokaupungit logo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82" y="885825"/>
            <a:ext cx="2038346" cy="319834"/>
          </a:xfrm>
          <a:prstGeom prst="rect">
            <a:avLst/>
          </a:prstGeom>
        </p:spPr>
      </p:pic>
      <p:pic>
        <p:nvPicPr>
          <p:cNvPr id="4" name="Kuva 3" descr="lippu Euroopan unionin osarahoittama">
            <a:extLst>
              <a:ext uri="{FF2B5EF4-FFF2-40B4-BE49-F238E27FC236}">
                <a16:creationId xmlns:a16="http://schemas.microsoft.com/office/drawing/2014/main" id="{8D366156-1052-C22C-CBEB-38F4FB4F33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2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435608"/>
            <a:ext cx="9185148" cy="3328415"/>
          </a:xfrm>
        </p:spPr>
        <p:txBody>
          <a:bodyPr anchor="ctr" anchorCtr="0"/>
          <a:lstStyle>
            <a:lvl1pPr>
              <a:defRPr sz="4500" spc="-70" baseline="0"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55E66E0-8A7C-0D59-515F-6CE73B9CCC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188" y="4764023"/>
            <a:ext cx="9191625" cy="411353"/>
          </a:xfrm>
        </p:spPr>
        <p:txBody>
          <a:bodyPr/>
          <a:lstStyle>
            <a:lvl1pPr marL="0" indent="0">
              <a:buNone/>
              <a:defRPr sz="1500">
                <a:latin typeface="Outfit SemiBold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Etunimi Sukunimi</a:t>
            </a:r>
          </a:p>
        </p:txBody>
      </p:sp>
      <p:pic>
        <p:nvPicPr>
          <p:cNvPr id="11" name="Kuva 10" descr="innokaupungit logo">
            <a:extLst>
              <a:ext uri="{FF2B5EF4-FFF2-40B4-BE49-F238E27FC236}">
                <a16:creationId xmlns:a16="http://schemas.microsoft.com/office/drawing/2014/main" id="{2D2699C6-9D50-EC4C-0EBE-6A04D5EE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4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1">
    <p:bg>
      <p:bgPr>
        <a:solidFill>
          <a:srgbClr val="368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72F2E25-DD16-16F2-4AD2-B8E8A5063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8601" y="6513948"/>
            <a:ext cx="966785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B7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FE91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61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F3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05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 descr="innokaupungit logo">
            <a:extLst>
              <a:ext uri="{FF2B5EF4-FFF2-40B4-BE49-F238E27FC236}">
                <a16:creationId xmlns:a16="http://schemas.microsoft.com/office/drawing/2014/main" id="{228FBA97-576A-3D51-4B93-A2AF55415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1">
    <p:bg>
      <p:bgPr>
        <a:solidFill>
          <a:srgbClr val="FEF7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3D5A852-39AD-EFA2-D48D-DECED01E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6D96C58-5437-F76A-B2F8-1936F8956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0572" y="2837102"/>
            <a:ext cx="7612380" cy="11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7A4029F-B7AE-D3AC-22B7-AF1E74C6A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3D5A852-39AD-EFA2-D48D-DECED01EE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66A2253-740A-89C3-AE60-6ADCF1E08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439" y="5024628"/>
            <a:ext cx="5762561" cy="1509078"/>
          </a:xfrm>
        </p:spPr>
        <p:txBody>
          <a:bodyPr anchor="b" anchorCtr="0"/>
          <a:lstStyle>
            <a:lvl1pPr marL="0" indent="0">
              <a:buNone/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6D96C58-5437-F76A-B2F8-1936F8956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0572" y="2837102"/>
            <a:ext cx="7612380" cy="11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0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B7D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0844"/>
            <a:ext cx="10515600" cy="2506641"/>
          </a:xfrm>
        </p:spPr>
        <p:txBody>
          <a:bodyPr anchor="t" anchorCtr="0"/>
          <a:lstStyle>
            <a:lvl1pPr>
              <a:defRPr sz="9500" spc="-70" baseline="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35891"/>
            <a:ext cx="10515600" cy="10537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9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15C6263-B763-500F-3560-FBBB6CEEB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7000">
                <a:srgbClr val="454545">
                  <a:alpha val="34000"/>
                </a:srgbClr>
              </a:gs>
              <a:gs pos="84000">
                <a:schemeClr val="bg1">
                  <a:alpha val="0"/>
                  <a:lumMod val="19000"/>
                </a:schemeClr>
              </a:gs>
              <a:gs pos="0">
                <a:srgbClr val="292929">
                  <a:alpha val="64000"/>
                  <a:lumMod val="29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894" y="1888844"/>
            <a:ext cx="10632141" cy="3230003"/>
          </a:xfrm>
        </p:spPr>
        <p:txBody>
          <a:bodyPr anchor="t" anchorCtr="0"/>
          <a:lstStyle>
            <a:lvl1pPr algn="l">
              <a:lnSpc>
                <a:spcPct val="70000"/>
              </a:lnSpc>
              <a:defRPr sz="14500" spc="-450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otsikko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93" y="5154705"/>
            <a:ext cx="10632141" cy="829236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1AE180D-72E9-04CF-64E1-9DFBB1B1A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91882" y="885825"/>
            <a:ext cx="2038345" cy="319834"/>
          </a:xfrm>
          <a:prstGeom prst="rect">
            <a:avLst/>
          </a:prstGeom>
        </p:spPr>
      </p:pic>
      <p:pic>
        <p:nvPicPr>
          <p:cNvPr id="6" name="Kuva 5" descr="Kuva, joka sisältää kohteen teksti, Fontti, kuvakaappaus, Grafiikka&#10;&#10;Tekoälyn generoima sisältö voi olla virheellistä.">
            <a:extLst>
              <a:ext uri="{FF2B5EF4-FFF2-40B4-BE49-F238E27FC236}">
                <a16:creationId xmlns:a16="http://schemas.microsoft.com/office/drawing/2014/main" id="{1E258CC8-61EC-6F7F-910E-5F5EFFC69D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5" y="6226017"/>
            <a:ext cx="1858513" cy="38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1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Kuva 9" descr="innokaupungit logo">
            <a:extLst>
              <a:ext uri="{FF2B5EF4-FFF2-40B4-BE49-F238E27FC236}">
                <a16:creationId xmlns:a16="http://schemas.microsoft.com/office/drawing/2014/main" id="{0EBD9A0E-6454-C2AB-B1CD-5664221B2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innokaupungit logo">
            <a:extLst>
              <a:ext uri="{FF2B5EF4-FFF2-40B4-BE49-F238E27FC236}">
                <a16:creationId xmlns:a16="http://schemas.microsoft.com/office/drawing/2014/main" id="{1C4B7EFF-218B-2294-87E4-425A38EE0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2303929"/>
            <a:ext cx="4671793" cy="38730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pic>
        <p:nvPicPr>
          <p:cNvPr id="10" name="Kuva 9" descr="innokaupungit logo">
            <a:extLst>
              <a:ext uri="{FF2B5EF4-FFF2-40B4-BE49-F238E27FC236}">
                <a16:creationId xmlns:a16="http://schemas.microsoft.com/office/drawing/2014/main" id="{0EBD9A0E-6454-C2AB-B1CD-5664221B2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2DBFBD3-69C2-523F-CF9D-92FB74B77FE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57518" y="2372868"/>
            <a:ext cx="468750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9F1EB3B-6D75-B7A9-4A27-36C6E1371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372868"/>
            <a:ext cx="4665045" cy="530352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0DF35B-997F-61FE-E5A0-E4E1169875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89252" y="3063240"/>
            <a:ext cx="4671793" cy="31137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F12C67D-2F6B-6709-68BA-C74B0BF2E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 dirty="0"/>
              <a:t>X.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 dirty="0"/>
              <a:t>X.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3800"/>
            </a:lvl1pPr>
          </a:lstStyle>
          <a:p>
            <a:pPr lvl="0"/>
            <a:r>
              <a:rPr lang="fi-FI" dirty="0"/>
              <a:t>X.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32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7CD2357-F3BC-B30C-E989-B4785701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95EE4A3-1EEE-DAF6-CB3F-EF13A66E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009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8A90B2B5-3A1E-6A4B-B7F6-A1A4B5C4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9255" y="2660650"/>
            <a:ext cx="764858" cy="768350"/>
          </a:xfrm>
          <a:prstGeom prst="ellipse">
            <a:avLst/>
          </a:prstGeom>
          <a:solidFill>
            <a:srgbClr val="FEF75A"/>
          </a:solidFill>
        </p:spPr>
        <p:txBody>
          <a:bodyPr anchor="ctr" anchorCtr="0"/>
          <a:lstStyle>
            <a:lvl1pPr marL="0" indent="0" algn="ctr">
              <a:buNone/>
              <a:defRPr sz="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E0E44AC-C7EE-0E9B-F304-10FB85EA0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860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23AC6F0-DEC1-82CC-13B8-B445DC271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908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1472F50-A7BB-ECFA-2923-51C8E4598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06384" y="2684945"/>
            <a:ext cx="720000" cy="720000"/>
          </a:xfrm>
          <a:noFill/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8CBE3CD3-0396-60DE-2309-57D4C27B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9636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1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5EE85B7-5683-122A-43EC-24064A955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5882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62D980-0BEC-2EEC-7572-D51C0B6CD2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727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D044B92-25FB-D138-2343-061E47E4E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72128" y="2761488"/>
            <a:ext cx="2378964" cy="686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836D97-6B80-B98A-A122-4F02F8802E0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8973" y="3817619"/>
            <a:ext cx="3272119" cy="235934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4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lippu Euroopan unionin osarahoittama">
            <a:extLst>
              <a:ext uri="{FF2B5EF4-FFF2-40B4-BE49-F238E27FC236}">
                <a16:creationId xmlns:a16="http://schemas.microsoft.com/office/drawing/2014/main" id="{6F920573-31FD-3124-5E92-1893E16DB47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84" y="6227637"/>
            <a:ext cx="1900516" cy="39871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106680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81" y="2303929"/>
            <a:ext cx="10668001" cy="3873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innokaupungit logo">
            <a:extLst>
              <a:ext uri="{FF2B5EF4-FFF2-40B4-BE49-F238E27FC236}">
                <a16:creationId xmlns:a16="http://schemas.microsoft.com/office/drawing/2014/main" id="{0B4D7588-2C7C-D79E-8B4B-DE80B950787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28600" y="6513948"/>
            <a:ext cx="966787" cy="1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50" r:id="rId4"/>
    <p:sldLayoutId id="2147483669" r:id="rId5"/>
    <p:sldLayoutId id="2147483667" r:id="rId6"/>
    <p:sldLayoutId id="2147483668" r:id="rId7"/>
    <p:sldLayoutId id="2147483670" r:id="rId8"/>
    <p:sldLayoutId id="2147483672" r:id="rId9"/>
    <p:sldLayoutId id="2147483673" r:id="rId10"/>
    <p:sldLayoutId id="2147483660" r:id="rId11"/>
    <p:sldLayoutId id="2147483661" r:id="rId12"/>
    <p:sldLayoutId id="2147483674" r:id="rId13"/>
    <p:sldLayoutId id="2147483678" r:id="rId14"/>
    <p:sldLayoutId id="2147483681" r:id="rId15"/>
    <p:sldLayoutId id="2147483675" r:id="rId16"/>
    <p:sldLayoutId id="2147483677" r:id="rId17"/>
    <p:sldLayoutId id="2147483679" r:id="rId18"/>
    <p:sldLayoutId id="2147483671" r:id="rId19"/>
    <p:sldLayoutId id="2147483680" r:id="rId20"/>
    <p:sldLayoutId id="2147483663" r:id="rId21"/>
    <p:sldLayoutId id="2147483651" r:id="rId22"/>
    <p:sldLayoutId id="2147483664" r:id="rId23"/>
    <p:sldLayoutId id="2147483665" r:id="rId24"/>
    <p:sldLayoutId id="2147483654" r:id="rId25"/>
    <p:sldLayoutId id="2147483655" r:id="rId26"/>
    <p:sldLayoutId id="2147483682" r:id="rId27"/>
    <p:sldLayoutId id="2147483683" r:id="rId2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1" y="979207"/>
            <a:ext cx="10668001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481" y="2303929"/>
            <a:ext cx="10668001" cy="38730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3996" y="6436659"/>
            <a:ext cx="93026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6.5.2025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40" y="6436659"/>
            <a:ext cx="2366772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0741" y="6436659"/>
            <a:ext cx="456303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F0D0109-7832-C158-5536-64D1C4D8FF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6" y="6320228"/>
            <a:ext cx="1047543" cy="413458"/>
          </a:xfrm>
          <a:prstGeom prst="rect">
            <a:avLst/>
          </a:prstGeom>
        </p:spPr>
      </p:pic>
      <p:pic>
        <p:nvPicPr>
          <p:cNvPr id="5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B173F3-43B5-5AE9-54A9-93A641A81C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67" y="6180722"/>
            <a:ext cx="1900515" cy="3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kaupungit.fi/wp-content/uploads/2025/04/Innokaupungit_ytimekkaasti.pdf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nokaupungit.fi/wp-content/uploads/2025/04/Innokaupungit_ytimekkaasti.pdf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innokaupungit.fi/valtioneuvosto-paatti-142-miljoonan-euron-jakamisesta-ekosysteemisopimusten-toteuttamiseen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kaupungit.fi/tietoa-meista/vaikuttavuu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nnokaupungit.fi/oulun-uusi-h2koulu-valmistaa-osaajia-alalle-joka-on-vasta-syntymassa/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innokaupungit.fi/jyvaskyla-auttaa-yrityksia-murtautumaan-kansainvalisille-urheiluliiketoiminnan-markkinoille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innokaupungit.fi/paakaupunkiseudun-kaupungit-auttavat-ulkomaisia-yrityksia-kotiutumaan-laskeutuneita-yrityksia-on-liki-50/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hyperlink" Target="https://innokaupungit.fi/rovaniemi-haluaa-tasata-matkailupiikkeja-joulupukille-etsitaan-vertaista-luonnosta-ja-hyvinvoinnis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353B8-F501-3085-E7E8-F0F6A7C38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84" y="2244437"/>
            <a:ext cx="11403107" cy="3400000"/>
          </a:xfrm>
        </p:spPr>
        <p:txBody>
          <a:bodyPr/>
          <a:lstStyle/>
          <a:p>
            <a:r>
              <a:rPr lang="fi-FI" sz="9600" dirty="0"/>
              <a:t>Tietopaketti </a:t>
            </a:r>
            <a:r>
              <a:rPr lang="fi-FI" sz="9600"/>
              <a:t>Innokaupungeista</a:t>
            </a:r>
            <a:endParaRPr lang="fi-FI" sz="96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FA8FE4C-3FB9-0CAA-5B81-415C1D17E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929" y="4323433"/>
            <a:ext cx="10632141" cy="829236"/>
          </a:xfrm>
        </p:spPr>
        <p:txBody>
          <a:bodyPr/>
          <a:lstStyle/>
          <a:p>
            <a:r>
              <a:rPr lang="fi-FI" dirty="0"/>
              <a:t>4/2025</a:t>
            </a:r>
          </a:p>
        </p:txBody>
      </p:sp>
    </p:spTree>
    <p:extLst>
      <p:ext uri="{BB962C8B-B14F-4D97-AF65-F5344CB8AC3E}">
        <p14:creationId xmlns:p14="http://schemas.microsoft.com/office/powerpoint/2010/main" val="67813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723858B-B453-BE10-4978-25C4D740B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891" y="6115665"/>
            <a:ext cx="5762561" cy="339383"/>
          </a:xfrm>
        </p:spPr>
        <p:txBody>
          <a:bodyPr/>
          <a:lstStyle/>
          <a:p>
            <a:r>
              <a:rPr lang="fi-FI" sz="2400" dirty="0">
                <a:hlinkClick r:id="rId2"/>
              </a:rPr>
              <a:t>Innokaupungit.fi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0717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268A-755A-B072-4F1E-77BFC114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ACFDCE-A19E-343A-DE6A-2980EF9F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2116893"/>
            <a:ext cx="5060578" cy="3873034"/>
          </a:xfrm>
        </p:spPr>
        <p:txBody>
          <a:bodyPr/>
          <a:lstStyle/>
          <a:p>
            <a:r>
              <a:rPr lang="fi-FI" dirty="0"/>
              <a:t>Miksi </a:t>
            </a:r>
            <a:r>
              <a:rPr lang="fi-FI" dirty="0" err="1"/>
              <a:t>Innokaupunkeja</a:t>
            </a:r>
            <a:r>
              <a:rPr lang="fi-FI" dirty="0"/>
              <a:t> tehdään?</a:t>
            </a:r>
          </a:p>
          <a:p>
            <a:r>
              <a:rPr lang="fi-FI" dirty="0"/>
              <a:t>Ekosysteemisopimusten kaupungit</a:t>
            </a:r>
          </a:p>
          <a:p>
            <a:r>
              <a:rPr lang="fi-FI" dirty="0"/>
              <a:t>EU:n ja valtion rahoitus </a:t>
            </a:r>
            <a:r>
              <a:rPr lang="fi-FI" dirty="0" err="1"/>
              <a:t>Innokaupungeille</a:t>
            </a:r>
            <a:r>
              <a:rPr lang="fi-FI" dirty="0"/>
              <a:t> 2025</a:t>
            </a:r>
          </a:p>
          <a:p>
            <a:r>
              <a:rPr lang="fi-FI" dirty="0"/>
              <a:t>Ekosysteemisopimusten painopisteet</a:t>
            </a:r>
          </a:p>
          <a:p>
            <a:r>
              <a:rPr lang="fi-FI" dirty="0"/>
              <a:t>Tilannekuva</a:t>
            </a:r>
          </a:p>
          <a:p>
            <a:r>
              <a:rPr lang="fi-FI" dirty="0"/>
              <a:t>Vaikuttavuustarinoita</a:t>
            </a:r>
          </a:p>
        </p:txBody>
      </p:sp>
    </p:spTree>
    <p:extLst>
      <p:ext uri="{BB962C8B-B14F-4D97-AF65-F5344CB8AC3E}">
        <p14:creationId xmlns:p14="http://schemas.microsoft.com/office/powerpoint/2010/main" val="31356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7CE828-DC2F-EC65-4520-7C9F66A9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49436"/>
            <a:ext cx="10668001" cy="1325563"/>
          </a:xfrm>
        </p:spPr>
        <p:txBody>
          <a:bodyPr/>
          <a:lstStyle/>
          <a:p>
            <a:r>
              <a:rPr lang="fi-FI" dirty="0"/>
              <a:t>Miksi </a:t>
            </a:r>
            <a:r>
              <a:rPr lang="fi-FI" dirty="0" err="1"/>
              <a:t>Innokaupunkeja</a:t>
            </a:r>
            <a:r>
              <a:rPr lang="fi-FI" dirty="0"/>
              <a:t> tehdään?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F534D5-EDAD-19E0-1368-DD9277E31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281" y="1674161"/>
            <a:ext cx="764858" cy="76835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D89CF85-26A2-5CE9-B98E-4DE70633A2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527" y="1674161"/>
            <a:ext cx="764858" cy="76835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8497842-2D97-C667-D6DF-53102B6AE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4773" y="1674161"/>
            <a:ext cx="764858" cy="768350"/>
          </a:xfrm>
        </p:spPr>
        <p:txBody>
          <a:bodyPr/>
          <a:lstStyle/>
          <a:p>
            <a:endParaRPr lang="fi-FI"/>
          </a:p>
        </p:txBody>
      </p:sp>
      <p:pic>
        <p:nvPicPr>
          <p:cNvPr id="22" name="Kuvan paikkamerkki 21">
            <a:extLst>
              <a:ext uri="{FF2B5EF4-FFF2-40B4-BE49-F238E27FC236}">
                <a16:creationId xmlns:a16="http://schemas.microsoft.com/office/drawing/2014/main" id="{262A15C5-017F-84B1-3D3F-FC11885DF5D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80557" y="1785587"/>
            <a:ext cx="545738" cy="545738"/>
          </a:xfrm>
        </p:spPr>
      </p:pic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8B8A92DD-13F9-ED93-CF53-D2B08638DDF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527534" y="1824088"/>
            <a:ext cx="468736" cy="468736"/>
          </a:xfr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2A805D7-7C44-D27A-0700-D6BA56D833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5154" y="1785159"/>
            <a:ext cx="2561844" cy="66624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EU:n kestävä kaupunkikehittäminen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E7579-EE37-C912-4F9A-3166C3C7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650564"/>
            <a:ext cx="3272119" cy="2539910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Kaupungit ovat alustoja eurooppalaiselle innovaatiotoiminnalle. Samalla kaupungit ovat paikkoja, joissa erilaiset kestävyyshaasteet tulevat ilmi ja ratkaistaviksi.</a:t>
            </a:r>
            <a:endParaRPr lang="fi-FI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fi-FI" dirty="0" err="1">
                <a:solidFill>
                  <a:srgbClr val="000000"/>
                </a:solidFill>
                <a:ea typeface="+mn-lt"/>
                <a:cs typeface="+mn-lt"/>
              </a:rPr>
              <a:t>Innokaupungit</a:t>
            </a:r>
            <a:r>
              <a:rPr lang="fi-FI" dirty="0">
                <a:solidFill>
                  <a:srgbClr val="000000"/>
                </a:solidFill>
                <a:ea typeface="+mn-lt"/>
                <a:cs typeface="+mn-lt"/>
              </a:rPr>
              <a:t> ovat </a:t>
            </a:r>
            <a:r>
              <a:rPr lang="fi-FI" dirty="0">
                <a:ea typeface="+mn-lt"/>
                <a:cs typeface="+mn-lt"/>
              </a:rPr>
              <a:t>Suomen tapa toteuttaa EU:n kestävää kaupunkikehittämistä, jonka ytimessä on digitaalinen ja vihreä siirtymä.</a:t>
            </a:r>
          </a:p>
          <a:p>
            <a:pPr marL="0" indent="0">
              <a:buNone/>
            </a:pPr>
            <a:endParaRPr lang="fi-FI" dirty="0">
              <a:ea typeface="Calibri"/>
              <a:cs typeface="Calibri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FFF29E-97FD-268D-E89C-4A9FD154E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1400" y="1774999"/>
            <a:ext cx="2378964" cy="6865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/>
              <a:t>Ekosysteemisopimus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0124E6D-6661-ECAB-193A-F0336A10096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68245" y="2650564"/>
            <a:ext cx="3272119" cy="2539909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i-FI" b="0" i="0" dirty="0">
                <a:solidFill>
                  <a:srgbClr val="000000"/>
                </a:solidFill>
                <a:effectLst/>
                <a:latin typeface="Outfit" pitchFamily="2" charset="0"/>
              </a:rPr>
              <a:t>Sopimus vuosille 2021-2027 kaupungin ja työ- ja elinkeinoministeriön välillä valittujen ekosysteemien kehittämisestä yhteisesti rahoittamalla.</a:t>
            </a:r>
          </a:p>
          <a:p>
            <a:pPr>
              <a:spcAft>
                <a:spcPts val="600"/>
              </a:spcAft>
            </a:pPr>
            <a:r>
              <a:rPr lang="fi-FI" dirty="0">
                <a:ea typeface="+mn-lt"/>
                <a:cs typeface="+mn-lt"/>
              </a:rPr>
              <a:t>Mukana on 16 suomalaisen TKI-toiminnan tärkeää elinkeinoelämän kehitysaluetta; yliopisto- ja yliopistokeskuskaupungit.</a:t>
            </a:r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DCD96A4-06BF-05E3-E9AC-C608B3DC7A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67646" y="1774999"/>
            <a:ext cx="2378964" cy="6865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/>
              <a:t>TKI-investoinnit </a:t>
            </a:r>
            <a:br>
              <a:rPr lang="fi-FI"/>
            </a:br>
            <a:r>
              <a:rPr lang="fi-FI"/>
              <a:t>ja yhteistyö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62DD5460-0D1D-6A27-D642-BCE8698DA8F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374491" y="2831130"/>
            <a:ext cx="3272119" cy="23593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ea typeface="+mn-lt"/>
                <a:cs typeface="+mn-lt"/>
              </a:rPr>
              <a:t>4% TKI-</a:t>
            </a:r>
            <a:r>
              <a:rPr lang="en-US" err="1">
                <a:ea typeface="+mn-lt"/>
                <a:cs typeface="+mn-lt"/>
              </a:rPr>
              <a:t>investointien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tavoite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edellyttää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että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parannamme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kasvun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edellytyksiä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kehitysympäristöjä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sekä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alueiden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innovaatiokykyä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fi-FI">
                <a:ea typeface="+mn-lt"/>
                <a:cs typeface="+mn-lt"/>
              </a:rPr>
              <a:t>Investoimalla innovaatiotyöhön kaupungit tukevat korkeakouluja ja yrityksiä ja luovat edellytyksiä alueensa tuottavuuden ja elinvoiman kasvulle.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fi-FI"/>
          </a:p>
        </p:txBody>
      </p:sp>
      <p:pic>
        <p:nvPicPr>
          <p:cNvPr id="20" name="Kuvan paikkamerkki 19" descr="Kuva, joka sisältää kohteen kuvakaappaus, musta&#10;&#10;Kuvaus luotu automaattisesti">
            <a:extLst>
              <a:ext uri="{FF2B5EF4-FFF2-40B4-BE49-F238E27FC236}">
                <a16:creationId xmlns:a16="http://schemas.microsoft.com/office/drawing/2014/main" id="{09B4BBF3-041D-6294-7FDD-C3DAB3FDE633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0142" r="75769" b="9118"/>
          <a:stretch/>
        </p:blipFill>
        <p:spPr>
          <a:xfrm>
            <a:off x="812219" y="1713696"/>
            <a:ext cx="720000" cy="720000"/>
          </a:xfr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63ABE1EB-2312-8BFA-4BCC-8404C54D6436}"/>
              </a:ext>
            </a:extLst>
          </p:cNvPr>
          <p:cNvSpPr txBox="1"/>
          <p:nvPr/>
        </p:nvSpPr>
        <p:spPr>
          <a:xfrm>
            <a:off x="893841" y="5594555"/>
            <a:ext cx="478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8"/>
              </a:rPr>
              <a:t>Lue tiivis esitys </a:t>
            </a:r>
            <a:r>
              <a:rPr lang="fi-FI" dirty="0" err="1">
                <a:hlinkClick r:id="rId8"/>
              </a:rPr>
              <a:t>Innokaupungeista</a:t>
            </a:r>
            <a:r>
              <a:rPr lang="fi-FI" dirty="0">
                <a:hlinkClick r:id="rId8"/>
              </a:rPr>
              <a:t> (pdf)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26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3779-BB8A-7696-11AD-AE02FBB3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85" y="2013484"/>
            <a:ext cx="7779495" cy="638556"/>
          </a:xfrm>
        </p:spPr>
        <p:txBody>
          <a:bodyPr/>
          <a:lstStyle/>
          <a:p>
            <a:r>
              <a:rPr lang="fi-FI" sz="4000">
                <a:solidFill>
                  <a:srgbClr val="212121"/>
                </a:solidFill>
              </a:rPr>
              <a:t>Ekosysteemisopimusten kaupungit </a:t>
            </a:r>
            <a:endParaRPr lang="fi-FI" sz="400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5555E930-05C3-0CFE-64E0-92719C6525F2}"/>
              </a:ext>
            </a:extLst>
          </p:cNvPr>
          <p:cNvGrpSpPr/>
          <p:nvPr/>
        </p:nvGrpSpPr>
        <p:grpSpPr>
          <a:xfrm>
            <a:off x="7071737" y="666970"/>
            <a:ext cx="3752036" cy="5524059"/>
            <a:chOff x="8119487" y="752375"/>
            <a:chExt cx="3752036" cy="5524059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8ED66679-9FF2-7759-1328-E6435AC5E500}"/>
                </a:ext>
              </a:extLst>
            </p:cNvPr>
            <p:cNvSpPr/>
            <p:nvPr/>
          </p:nvSpPr>
          <p:spPr>
            <a:xfrm>
              <a:off x="8119487" y="2519821"/>
              <a:ext cx="3752036" cy="3756613"/>
            </a:xfrm>
            <a:prstGeom prst="ellipse">
              <a:avLst/>
            </a:prstGeom>
            <a:solidFill>
              <a:srgbClr val="FEF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/>
                <a:ea typeface="+mn-ea"/>
                <a:cs typeface="+mn-cs"/>
              </a:endParaRPr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499765FE-F126-3396-ADD5-27990D5469C5}"/>
                </a:ext>
              </a:extLst>
            </p:cNvPr>
            <p:cNvGrpSpPr/>
            <p:nvPr/>
          </p:nvGrpSpPr>
          <p:grpSpPr>
            <a:xfrm>
              <a:off x="8268887" y="752375"/>
              <a:ext cx="3250986" cy="5353250"/>
              <a:chOff x="7722291" y="504211"/>
              <a:chExt cx="2811701" cy="4867868"/>
            </a:xfrm>
          </p:grpSpPr>
          <p:pic>
            <p:nvPicPr>
              <p:cNvPr id="7" name="Kuva 6" descr="Kuva, joka sisältää kohteen tumma, tähti, yötaivas&#10;&#10;Kuvaus luotu automaattisesti">
                <a:extLst>
                  <a:ext uri="{FF2B5EF4-FFF2-40B4-BE49-F238E27FC236}">
                    <a16:creationId xmlns:a16="http://schemas.microsoft.com/office/drawing/2014/main" id="{14CDC121-15DC-F924-D94C-4937B6227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3079">
                <a:off x="7722291" y="504211"/>
                <a:ext cx="2811701" cy="4867868"/>
              </a:xfrm>
              <a:prstGeom prst="rect">
                <a:avLst/>
              </a:prstGeom>
            </p:spPr>
          </p:pic>
          <p:grpSp>
            <p:nvGrpSpPr>
              <p:cNvPr id="8" name="Group 34">
                <a:extLst>
                  <a:ext uri="{FF2B5EF4-FFF2-40B4-BE49-F238E27FC236}">
                    <a16:creationId xmlns:a16="http://schemas.microsoft.com/office/drawing/2014/main" id="{93B56D07-CD00-177B-801A-BCF5164C2879}"/>
                  </a:ext>
                </a:extLst>
              </p:cNvPr>
              <p:cNvGrpSpPr/>
              <p:nvPr/>
            </p:nvGrpSpPr>
            <p:grpSpPr>
              <a:xfrm>
                <a:off x="8268887" y="2124788"/>
                <a:ext cx="2111853" cy="3234744"/>
                <a:chOff x="8268887" y="2124788"/>
                <a:chExt cx="2111853" cy="3234744"/>
              </a:xfrm>
            </p:grpSpPr>
            <p:sp>
              <p:nvSpPr>
                <p:cNvPr id="9" name="Oval 9">
                  <a:extLst>
                    <a:ext uri="{FF2B5EF4-FFF2-40B4-BE49-F238E27FC236}">
                      <a16:creationId xmlns:a16="http://schemas.microsoft.com/office/drawing/2014/main" id="{8B12FB1E-CD04-9F10-112B-48B03A2237F5}"/>
                    </a:ext>
                  </a:extLst>
                </p:cNvPr>
                <p:cNvSpPr/>
                <p:nvPr/>
              </p:nvSpPr>
              <p:spPr>
                <a:xfrm>
                  <a:off x="9142604" y="21247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Oval 10">
                  <a:extLst>
                    <a:ext uri="{FF2B5EF4-FFF2-40B4-BE49-F238E27FC236}">
                      <a16:creationId xmlns:a16="http://schemas.microsoft.com/office/drawing/2014/main" id="{F4F8784A-54C9-DD66-0E31-21B7AE56FD3D}"/>
                    </a:ext>
                  </a:extLst>
                </p:cNvPr>
                <p:cNvSpPr/>
                <p:nvPr/>
              </p:nvSpPr>
              <p:spPr>
                <a:xfrm>
                  <a:off x="9129398" y="276253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A94CE2A7-F438-1B56-413C-1038C8989027}"/>
                    </a:ext>
                  </a:extLst>
                </p:cNvPr>
                <p:cNvSpPr/>
                <p:nvPr/>
              </p:nvSpPr>
              <p:spPr>
                <a:xfrm>
                  <a:off x="8666012" y="337098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Oval 12">
                  <a:extLst>
                    <a:ext uri="{FF2B5EF4-FFF2-40B4-BE49-F238E27FC236}">
                      <a16:creationId xmlns:a16="http://schemas.microsoft.com/office/drawing/2014/main" id="{89FB4343-F63B-7FB3-8FA5-B81EA43786E6}"/>
                    </a:ext>
                  </a:extLst>
                </p:cNvPr>
                <p:cNvSpPr/>
                <p:nvPr/>
              </p:nvSpPr>
              <p:spPr>
                <a:xfrm>
                  <a:off x="8268887" y="373427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264109AB-4F0B-7124-9FD5-4C6AE08CFE28}"/>
                    </a:ext>
                  </a:extLst>
                </p:cNvPr>
                <p:cNvSpPr/>
                <p:nvPr/>
              </p:nvSpPr>
              <p:spPr>
                <a:xfrm>
                  <a:off x="8519797" y="3920288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600F7EAE-1554-6E4F-B8F1-9CB5A42318B1}"/>
                    </a:ext>
                  </a:extLst>
                </p:cNvPr>
                <p:cNvSpPr/>
                <p:nvPr/>
              </p:nvSpPr>
              <p:spPr>
                <a:xfrm>
                  <a:off x="8725647" y="4453383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Oval 15">
                  <a:extLst>
                    <a:ext uri="{FF2B5EF4-FFF2-40B4-BE49-F238E27FC236}">
                      <a16:creationId xmlns:a16="http://schemas.microsoft.com/office/drawing/2014/main" id="{6E727ABA-FE64-8308-73B6-1D4E5B6C4559}"/>
                    </a:ext>
                  </a:extLst>
                </p:cNvPr>
                <p:cNvSpPr/>
                <p:nvPr/>
              </p:nvSpPr>
              <p:spPr>
                <a:xfrm>
                  <a:off x="8281876" y="447613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6">
                  <a:extLst>
                    <a:ext uri="{FF2B5EF4-FFF2-40B4-BE49-F238E27FC236}">
                      <a16:creationId xmlns:a16="http://schemas.microsoft.com/office/drawing/2014/main" id="{95D22618-A99F-8F5B-C4A0-E871BAE2E62D}"/>
                    </a:ext>
                  </a:extLst>
                </p:cNvPr>
                <p:cNvSpPr/>
                <p:nvPr/>
              </p:nvSpPr>
              <p:spPr>
                <a:xfrm>
                  <a:off x="8308693" y="4989141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Oval 17">
                  <a:extLst>
                    <a:ext uri="{FF2B5EF4-FFF2-40B4-BE49-F238E27FC236}">
                      <a16:creationId xmlns:a16="http://schemas.microsoft.com/office/drawing/2014/main" id="{15A3222F-6823-DB0D-C83C-E3AE94A08DAD}"/>
                    </a:ext>
                  </a:extLst>
                </p:cNvPr>
                <p:cNvSpPr/>
                <p:nvPr/>
              </p:nvSpPr>
              <p:spPr>
                <a:xfrm>
                  <a:off x="8924649" y="5150358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 18">
                  <a:extLst>
                    <a:ext uri="{FF2B5EF4-FFF2-40B4-BE49-F238E27FC236}">
                      <a16:creationId xmlns:a16="http://schemas.microsoft.com/office/drawing/2014/main" id="{690F8D9A-3F83-BD84-3A6A-02DAFEDD2890}"/>
                    </a:ext>
                  </a:extLst>
                </p:cNvPr>
                <p:cNvSpPr/>
                <p:nvPr/>
              </p:nvSpPr>
              <p:spPr>
                <a:xfrm>
                  <a:off x="9142604" y="474581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19">
                  <a:extLst>
                    <a:ext uri="{FF2B5EF4-FFF2-40B4-BE49-F238E27FC236}">
                      <a16:creationId xmlns:a16="http://schemas.microsoft.com/office/drawing/2014/main" id="{F69F15A0-4F2D-F9BD-8FA0-7E736B02FD66}"/>
                    </a:ext>
                  </a:extLst>
                </p:cNvPr>
                <p:cNvSpPr/>
                <p:nvPr/>
              </p:nvSpPr>
              <p:spPr>
                <a:xfrm>
                  <a:off x="9111014" y="4251110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 20">
                  <a:extLst>
                    <a:ext uri="{FF2B5EF4-FFF2-40B4-BE49-F238E27FC236}">
                      <a16:creationId xmlns:a16="http://schemas.microsoft.com/office/drawing/2014/main" id="{8355A5B3-0058-1075-1049-C4EC6A54E585}"/>
                    </a:ext>
                  </a:extLst>
                </p:cNvPr>
                <p:cNvSpPr/>
                <p:nvPr/>
              </p:nvSpPr>
              <p:spPr>
                <a:xfrm>
                  <a:off x="9490934" y="326639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val 21">
                  <a:extLst>
                    <a:ext uri="{FF2B5EF4-FFF2-40B4-BE49-F238E27FC236}">
                      <a16:creationId xmlns:a16="http://schemas.microsoft.com/office/drawing/2014/main" id="{F3C108E7-6F4E-A635-8137-DE9AECA14B07}"/>
                    </a:ext>
                  </a:extLst>
                </p:cNvPr>
                <p:cNvSpPr/>
                <p:nvPr/>
              </p:nvSpPr>
              <p:spPr>
                <a:xfrm>
                  <a:off x="9580347" y="3819402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 22">
                  <a:extLst>
                    <a:ext uri="{FF2B5EF4-FFF2-40B4-BE49-F238E27FC236}">
                      <a16:creationId xmlns:a16="http://schemas.microsoft.com/office/drawing/2014/main" id="{DD5624C4-7F62-734D-332D-E454C5C31C4F}"/>
                    </a:ext>
                  </a:extLst>
                </p:cNvPr>
                <p:cNvSpPr/>
                <p:nvPr/>
              </p:nvSpPr>
              <p:spPr>
                <a:xfrm>
                  <a:off x="10171564" y="3965616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 23">
                  <a:extLst>
                    <a:ext uri="{FF2B5EF4-FFF2-40B4-BE49-F238E27FC236}">
                      <a16:creationId xmlns:a16="http://schemas.microsoft.com/office/drawing/2014/main" id="{05248297-9309-2364-D0FA-5612B6C15E4A}"/>
                    </a:ext>
                  </a:extLst>
                </p:cNvPr>
                <p:cNvSpPr/>
                <p:nvPr/>
              </p:nvSpPr>
              <p:spPr>
                <a:xfrm>
                  <a:off x="9482944" y="4453383"/>
                  <a:ext cx="209176" cy="209174"/>
                </a:xfrm>
                <a:prstGeom prst="ellipse">
                  <a:avLst/>
                </a:prstGeom>
                <a:solidFill>
                  <a:srgbClr val="212121">
                    <a:alpha val="9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 24">
                  <a:extLst>
                    <a:ext uri="{FF2B5EF4-FFF2-40B4-BE49-F238E27FC236}">
                      <a16:creationId xmlns:a16="http://schemas.microsoft.com/office/drawing/2014/main" id="{A8105D45-F04D-E7A1-A78B-E69A85435127}"/>
                    </a:ext>
                  </a:extLst>
                </p:cNvPr>
                <p:cNvSpPr/>
                <p:nvPr/>
              </p:nvSpPr>
              <p:spPr>
                <a:xfrm>
                  <a:off x="9735326" y="4768565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 25">
                  <a:extLst>
                    <a:ext uri="{FF2B5EF4-FFF2-40B4-BE49-F238E27FC236}">
                      <a16:creationId xmlns:a16="http://schemas.microsoft.com/office/drawing/2014/main" id="{CC05B2B0-9723-3255-3DC6-B8C2A793BB39}"/>
                    </a:ext>
                  </a:extLst>
                </p:cNvPr>
                <p:cNvSpPr/>
                <p:nvPr/>
              </p:nvSpPr>
              <p:spPr>
                <a:xfrm>
                  <a:off x="9023554" y="5107307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6">
                  <a:extLst>
                    <a:ext uri="{FF2B5EF4-FFF2-40B4-BE49-F238E27FC236}">
                      <a16:creationId xmlns:a16="http://schemas.microsoft.com/office/drawing/2014/main" id="{C8F69514-7E46-F85B-9771-E762BF8D5D9C}"/>
                    </a:ext>
                  </a:extLst>
                </p:cNvPr>
                <p:cNvSpPr/>
                <p:nvPr/>
              </p:nvSpPr>
              <p:spPr>
                <a:xfrm>
                  <a:off x="8934823" y="5070754"/>
                  <a:ext cx="209176" cy="209174"/>
                </a:xfrm>
                <a:prstGeom prst="ellipse">
                  <a:avLst/>
                </a:prstGeom>
                <a:solidFill>
                  <a:srgbClr val="2121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i-FI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utfi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C6F6B897-6CBC-B020-D3FB-8F1C1639BFA9}"/>
              </a:ext>
            </a:extLst>
          </p:cNvPr>
          <p:cNvSpPr txBox="1"/>
          <p:nvPr/>
        </p:nvSpPr>
        <p:spPr>
          <a:xfrm>
            <a:off x="735720" y="2857087"/>
            <a:ext cx="7410365" cy="3754874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Espoo, Helsinki ja Vantaa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Joensuu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Jyväskylä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Kokkola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Kuopio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Lahti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Lappeenranta (+Imatra)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Mikkeli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Oulu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Pori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Kajaani (+Sotkamo)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Rovaniemi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Seinäjoki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Tampere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Turku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+mn-ea"/>
                <a:cs typeface="+mn-cs"/>
              </a:rPr>
              <a:t>Vaasa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utfi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24325FE-EA65-C149-F9D0-8354ABE8F7DE}"/>
              </a:ext>
            </a:extLst>
          </p:cNvPr>
          <p:cNvSpPr/>
          <p:nvPr/>
        </p:nvSpPr>
        <p:spPr>
          <a:xfrm>
            <a:off x="-198474" y="-5030"/>
            <a:ext cx="6294474" cy="70969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A43B9-CEDF-9174-32F6-77594EDC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19" y="1816176"/>
            <a:ext cx="5272177" cy="3214357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fi-FI" sz="1800">
                <a:solidFill>
                  <a:schemeClr val="bg1"/>
                </a:solidFill>
              </a:rPr>
              <a:t>Vuosien 21-27 aikana EU, valtio, kaupungit ja muut julkiset satsaavat yhdessä liki 200 miljoonaa euroa  innovaatioekosysteemien kehittämiseen.</a:t>
            </a:r>
            <a:endParaRPr lang="en-US" sz="18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fi-FI" sz="1800">
                <a:solidFill>
                  <a:schemeClr val="bg1"/>
                </a:solidFill>
              </a:rPr>
              <a:t>Kaupungit osallistuvat kokonaisuuteen 25–40% osuudella. </a:t>
            </a:r>
          </a:p>
          <a:p>
            <a:pPr>
              <a:spcAft>
                <a:spcPts val="600"/>
              </a:spcAft>
            </a:pPr>
            <a:r>
              <a:rPr lang="fi-FI" sz="1800">
                <a:solidFill>
                  <a:schemeClr val="bg1"/>
                </a:solidFill>
              </a:rPr>
              <a:t>Juuri nyt hankkeita on käynnissä 79 miljoonan euron edestä, josta kaupunkien suoraa rahoitusta on 22 miljoonaa euroa. </a:t>
            </a:r>
          </a:p>
          <a:p>
            <a:pPr>
              <a:spcAft>
                <a:spcPts val="600"/>
              </a:spcAft>
            </a:pPr>
            <a:r>
              <a:rPr lang="fi-FI" sz="1800">
                <a:solidFill>
                  <a:schemeClr val="bg1"/>
                </a:solidFill>
              </a:rPr>
              <a:t>Rahoitus vaihtelee kaupungeittain noin neljännesmiljoonasta liki viiteen miljoonaan euroon (huhtikuu 2025).</a:t>
            </a:r>
          </a:p>
          <a:p>
            <a:pPr>
              <a:spcAft>
                <a:spcPts val="600"/>
              </a:spcAft>
            </a:pPr>
            <a:r>
              <a:rPr lang="fi-FI" sz="1800">
                <a:solidFill>
                  <a:schemeClr val="bg1"/>
                </a:solidFill>
              </a:rPr>
              <a:t>EU:n ja valtion EAKR-rahoitusta hallinnoivat maakuntien liitot yhteistyössä kaupunkien kanssa. 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0F4F4E8B-012E-B1E8-9F68-A1DA32924FE4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6027916" y="952763"/>
          <a:ext cx="6273885" cy="495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3399D3D6-0326-2743-6269-ADFA05A07864}"/>
              </a:ext>
            </a:extLst>
          </p:cNvPr>
          <p:cNvSpPr txBox="1"/>
          <p:nvPr/>
        </p:nvSpPr>
        <p:spPr>
          <a:xfrm>
            <a:off x="406919" y="478758"/>
            <a:ext cx="56890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200" dirty="0" err="1">
                <a:solidFill>
                  <a:schemeClr val="bg1"/>
                </a:solidFill>
                <a:latin typeface="Outfit Light"/>
              </a:rPr>
              <a:t>Innokaupungit</a:t>
            </a:r>
            <a:r>
              <a:rPr lang="fi-FI" sz="3200" dirty="0">
                <a:solidFill>
                  <a:schemeClr val="bg1"/>
                </a:solidFill>
                <a:latin typeface="Outfit Light"/>
              </a:rPr>
              <a:t> osallistuvat hankerahoitukseen</a:t>
            </a:r>
          </a:p>
        </p:txBody>
      </p:sp>
    </p:spTree>
    <p:extLst>
      <p:ext uri="{BB962C8B-B14F-4D97-AF65-F5344CB8AC3E}">
        <p14:creationId xmlns:p14="http://schemas.microsoft.com/office/powerpoint/2010/main" val="350421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i-FI" sz="5100" dirty="0" err="1"/>
              <a:t>Innokaupunkien</a:t>
            </a:r>
            <a:r>
              <a:rPr lang="fi-FI" sz="5100" dirty="0"/>
              <a:t> saama EU:n ja valtion rahoitus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E87C8AD-7764-0622-FEB8-86A92FF7F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04" y="2814319"/>
            <a:ext cx="4984100" cy="336264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fi-FI" b="0" i="0"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b="0" i="0">
                <a:effectLst/>
              </a:rPr>
              <a:t>Lue uutinen ja katso myönnetty valtion ja EU:n rahoitus vuosina 21-25: </a:t>
            </a:r>
            <a:r>
              <a:rPr lang="fi-FI">
                <a:hlinkClick r:id="rId2"/>
              </a:rPr>
              <a:t>Valtioneuvosto päätti 14,2 miljoonan euron jakamisesta ekosysteemisopimusten toteuttamiseen - </a:t>
            </a:r>
            <a:r>
              <a:rPr lang="fi-FI" err="1">
                <a:hlinkClick r:id="rId2"/>
              </a:rPr>
              <a:t>Innokaupungit</a:t>
            </a:r>
            <a:endParaRPr lang="fi-FI" b="0" i="0">
              <a:effectLst/>
            </a:endParaRPr>
          </a:p>
          <a:p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6759BCEF-BD76-81C0-05B7-400EA8DD3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B8E219-7879-101A-F1C9-09B2BF4BD3B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8" r="57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6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445807"/>
            <a:ext cx="3241964" cy="1586193"/>
          </a:xfrm>
        </p:spPr>
        <p:txBody>
          <a:bodyPr/>
          <a:lstStyle/>
          <a:p>
            <a:r>
              <a:rPr lang="fi-FI" sz="4000" dirty="0"/>
              <a:t>Ekosysteemi-sopimusten painopisteet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B2B5964-C303-FF7B-1E67-27C7A5408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355409"/>
              </p:ext>
            </p:extLst>
          </p:nvPr>
        </p:nvGraphicFramePr>
        <p:xfrm>
          <a:off x="4285674" y="156484"/>
          <a:ext cx="7745558" cy="6511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46540">
                  <a:extLst>
                    <a:ext uri="{9D8B030D-6E8A-4147-A177-3AD203B41FA5}">
                      <a16:colId xmlns:a16="http://schemas.microsoft.com/office/drawing/2014/main" val="4171183177"/>
                    </a:ext>
                  </a:extLst>
                </a:gridCol>
                <a:gridCol w="5599018">
                  <a:extLst>
                    <a:ext uri="{9D8B030D-6E8A-4147-A177-3AD203B41FA5}">
                      <a16:colId xmlns:a16="http://schemas.microsoft.com/office/drawing/2014/main" val="1643283443"/>
                    </a:ext>
                  </a:extLst>
                </a:gridCol>
              </a:tblGrid>
              <a:tr h="284262">
                <a:tc>
                  <a:txBody>
                    <a:bodyPr/>
                    <a:lstStyle/>
                    <a:p>
                      <a:r>
                        <a:rPr lang="fi-FI" sz="1100"/>
                        <a:t>Joensuu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Fotoniikka, Metsäbiotalous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2930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Jyväskylä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Liikunta, Terveyden edistäminen ja hyvinvointi</a:t>
                      </a:r>
                      <a:br>
                        <a:rPr lang="fi-FI" sz="1100"/>
                      </a:br>
                      <a:r>
                        <a:rPr lang="fi-FI" sz="1100"/>
                        <a:t>Uudistuva teollisuus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6189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Pk-seutu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Älykkäät ja kestävät kaupunkiratkaisut, Hyvinvointi ja terveysteknologia, Uudet oppimisympäristöt ja Osaamisen digitaaliset ratkaisut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636358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Kajaani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Mittaustekniikka ja mittaukset</a:t>
                      </a:r>
                      <a:br>
                        <a:rPr lang="fi-FI" sz="1100"/>
                      </a:br>
                      <a:r>
                        <a:rPr lang="fi-FI" sz="1100"/>
                        <a:t>Suurteholaskenta, Tekoäly ja Datakeskukset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005924"/>
                  </a:ext>
                </a:extLst>
              </a:tr>
              <a:tr h="287375">
                <a:tc>
                  <a:txBody>
                    <a:bodyPr/>
                    <a:lstStyle/>
                    <a:p>
                      <a:r>
                        <a:rPr lang="fi-FI" sz="1100"/>
                        <a:t>Kokkola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Akkukemia sekä Kiertotalous ja Teollisuuden älykkäät ratkaisut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20063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Kuopio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/>
                        <a:t>Terveys- ja hyvinvointiteknologia, </a:t>
                      </a:r>
                      <a:br>
                        <a:rPr lang="fi-FI" sz="1100"/>
                      </a:br>
                      <a:r>
                        <a:rPr lang="fi-FI" sz="1100"/>
                        <a:t>Vesiosaaminen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801309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Lahti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Kansainvälinen urheiluliiketoiminta, Kaupunkien hiilineutraali kiertotalous ja elintarvikeinnovaatiot, Sähköinen liikenne ja liikkumisen edelläkävijäratkaisut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391280"/>
                  </a:ext>
                </a:extLst>
              </a:tr>
              <a:tr h="250386">
                <a:tc>
                  <a:txBody>
                    <a:bodyPr/>
                    <a:lstStyle/>
                    <a:p>
                      <a:r>
                        <a:rPr lang="fi-FI" sz="1100"/>
                        <a:t>Lappeenranta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Puhdas sähköistäminen, Biotuotteet ja –materiaalit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378641"/>
                  </a:ext>
                </a:extLst>
              </a:tr>
              <a:tr h="301600">
                <a:tc>
                  <a:txBody>
                    <a:bodyPr/>
                    <a:lstStyle/>
                    <a:p>
                      <a:r>
                        <a:rPr lang="fi-FI" sz="1100"/>
                        <a:t>Mikkeli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Yhdyskuntavesien kiertotalous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06885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Oulu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Digitalisaatio kaupunkiympäristön muutoksessa, Kestävä kiertotalous ja puhtaat ratkaisut, OuluHealth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357846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Pori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Automaatio ja robotiikka</a:t>
                      </a:r>
                      <a:br>
                        <a:rPr lang="fi-FI" sz="1100"/>
                      </a:br>
                      <a:r>
                        <a:rPr lang="fi-FI" sz="1100"/>
                        <a:t>Teknologiametallit ja kiertotalous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634377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Rovaniemi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Arktinen matkailu</a:t>
                      </a:r>
                      <a:br>
                        <a:rPr lang="fi-FI" sz="1100"/>
                      </a:br>
                      <a:r>
                        <a:rPr lang="fi-FI" sz="1100"/>
                        <a:t>Tulevaisuuden hyvinvointi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49096"/>
                  </a:ext>
                </a:extLst>
              </a:tr>
              <a:tr h="406877">
                <a:tc>
                  <a:txBody>
                    <a:bodyPr/>
                    <a:lstStyle/>
                    <a:p>
                      <a:r>
                        <a:rPr lang="fi-FI" sz="1100"/>
                        <a:t>Seinäjoki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Ruokaekosysteemin kestävä kehitys</a:t>
                      </a:r>
                      <a:br>
                        <a:rPr lang="fi-FI" sz="1100"/>
                      </a:br>
                      <a:r>
                        <a:rPr lang="fi-FI" sz="1100"/>
                        <a:t>Älykkäästi uudistuva teollisuus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91478"/>
                  </a:ext>
                </a:extLst>
              </a:tr>
              <a:tr h="563368">
                <a:tc>
                  <a:txBody>
                    <a:bodyPr/>
                    <a:lstStyle/>
                    <a:p>
                      <a:r>
                        <a:rPr lang="fi-FI" sz="1100"/>
                        <a:t>Tampere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Digitaaliset terveysratkaisut</a:t>
                      </a:r>
                      <a:br>
                        <a:rPr lang="fi-FI" sz="1100"/>
                      </a:br>
                      <a:r>
                        <a:rPr lang="fi-FI" sz="1100"/>
                        <a:t>Rakennukset, Energia ja infrastruktuuri</a:t>
                      </a:r>
                      <a:br>
                        <a:rPr lang="fi-FI" sz="1100"/>
                      </a:br>
                      <a:r>
                        <a:rPr lang="fi-FI" sz="1100"/>
                        <a:t>Sustainable Industry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410320"/>
                  </a:ext>
                </a:extLst>
              </a:tr>
              <a:tr h="563368">
                <a:tc>
                  <a:txBody>
                    <a:bodyPr/>
                    <a:lstStyle/>
                    <a:p>
                      <a:r>
                        <a:rPr lang="fi-FI" sz="1100"/>
                        <a:t>Turku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Kiertotalous, Resurssiviisaus ja Biotalous</a:t>
                      </a:r>
                      <a:br>
                        <a:rPr lang="fi-FI" sz="1100"/>
                      </a:br>
                      <a:r>
                        <a:rPr lang="fi-FI" sz="1100"/>
                        <a:t>Terveys- ja hyvinvointiteknologia</a:t>
                      </a:r>
                      <a:br>
                        <a:rPr lang="fi-FI" sz="1100"/>
                      </a:br>
                      <a:r>
                        <a:rPr lang="fi-FI" sz="1100"/>
                        <a:t>Uudistuva teollisuus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91055"/>
                  </a:ext>
                </a:extLst>
              </a:tr>
              <a:tr h="349838">
                <a:tc>
                  <a:txBody>
                    <a:bodyPr/>
                    <a:lstStyle/>
                    <a:p>
                      <a:r>
                        <a:rPr lang="fi-FI" sz="1100"/>
                        <a:t>Vaasa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/>
                        <a:t>Kestävät ja älykkäät energiajärjestelmät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81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5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6D1E2D9-60EF-330E-7039-F64699E2C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26" y="1579417"/>
            <a:ext cx="8025474" cy="4193309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2A4B28B-5856-D241-8FC3-8118C626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02" y="681037"/>
            <a:ext cx="9101533" cy="1325563"/>
          </a:xfrm>
        </p:spPr>
        <p:txBody>
          <a:bodyPr anchor="t">
            <a:normAutofit fontScale="90000"/>
          </a:bodyPr>
          <a:lstStyle/>
          <a:p>
            <a:r>
              <a:rPr lang="fi-FI" dirty="0" err="1"/>
              <a:t>Innokaupunkien</a:t>
            </a:r>
            <a:r>
              <a:rPr lang="fi-FI" dirty="0"/>
              <a:t> tilannekuva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F229EC-4600-6DB3-BE6F-3BFC3A13C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04" y="1825625"/>
            <a:ext cx="381802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i-FI" sz="1600" b="0" i="0" dirty="0" err="1">
                <a:effectLst/>
              </a:rPr>
              <a:t>Innokaupunkien</a:t>
            </a:r>
            <a:r>
              <a:rPr lang="fi-FI" sz="1600" b="0" i="0" dirty="0">
                <a:effectLst/>
              </a:rPr>
              <a:t> tilannekuva seuraa ekosysteemisopimusten toteuttamisen etenemistä. </a:t>
            </a:r>
            <a:br>
              <a:rPr lang="fi-FI" sz="1600" b="0" i="0" dirty="0">
                <a:effectLst/>
              </a:rPr>
            </a:br>
            <a:br>
              <a:rPr lang="fi-FI" sz="1600" b="0" i="0" dirty="0">
                <a:effectLst/>
              </a:rPr>
            </a:br>
            <a:r>
              <a:rPr lang="fi-FI" sz="1600" b="0" i="0" dirty="0">
                <a:effectLst/>
              </a:rPr>
              <a:t>Tietonäkymät kuvaavat mm. kestävän kaupunkikehittämisen hankehakujen etenemistä, käynnistyneitä hankkeita ja ekosysteemitoiminnan kokonaisuutta.</a:t>
            </a:r>
            <a:br>
              <a:rPr lang="fi-FI" sz="1600" b="0" i="0" dirty="0">
                <a:effectLst/>
              </a:rPr>
            </a:br>
            <a:endParaRPr lang="fi-FI" sz="1600" dirty="0">
              <a:hlinkClick r:id="rId3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1600" b="0" i="0" dirty="0">
                <a:effectLst/>
              </a:rPr>
              <a:t>Vaikuttavuus-sivultamme löydät sekä </a:t>
            </a:r>
            <a:r>
              <a:rPr lang="fi-FI" sz="1600" b="0" i="0" dirty="0" err="1">
                <a:effectLst/>
              </a:rPr>
              <a:t>Innokaupunkien</a:t>
            </a:r>
            <a:r>
              <a:rPr lang="fi-FI" sz="1600" b="0" i="0" dirty="0">
                <a:effectLst/>
              </a:rPr>
              <a:t> vaikuttavuusmallin että tilannekuvan.</a:t>
            </a:r>
            <a:endParaRPr lang="fi-FI" sz="1600" dirty="0">
              <a:hlinkClick r:id="rId3"/>
            </a:endParaRPr>
          </a:p>
          <a:p>
            <a:pPr marL="0" indent="0">
              <a:spcAft>
                <a:spcPts val="600"/>
              </a:spcAft>
              <a:buNone/>
            </a:pPr>
            <a:endParaRPr lang="fi-FI" sz="1600" dirty="0">
              <a:hlinkClick r:id="rId3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fi-FI" sz="1600" dirty="0">
                <a:hlinkClick r:id="rId3"/>
              </a:rPr>
              <a:t>Vaikuttavuus - </a:t>
            </a:r>
            <a:r>
              <a:rPr lang="fi-FI" sz="1600" dirty="0" err="1">
                <a:hlinkClick r:id="rId3"/>
              </a:rPr>
              <a:t>Innokaupungit</a:t>
            </a:r>
            <a:endParaRPr lang="fi-FI" sz="1600" b="0" i="0" dirty="0">
              <a:effectLst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57B537-7816-B166-0FBC-A7AF839E52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92400" y="6228000"/>
            <a:ext cx="1900800" cy="39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7763732-C8C8-2667-590B-746947F9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506641"/>
          </a:xfrm>
        </p:spPr>
        <p:txBody>
          <a:bodyPr/>
          <a:lstStyle/>
          <a:p>
            <a:r>
              <a:rPr lang="fi-FI" sz="7200" dirty="0" err="1"/>
              <a:t>Innokaupunkien</a:t>
            </a:r>
            <a:r>
              <a:rPr lang="fi-FI" sz="7200" dirty="0"/>
              <a:t> vaikuttavuustarinoita</a:t>
            </a:r>
          </a:p>
        </p:txBody>
      </p:sp>
      <p:pic>
        <p:nvPicPr>
          <p:cNvPr id="7" name="Kuva 6" descr="Kuva, joka sisältää kohteen vaate, henkilö, konsertti, rakennus&#10;&#10;Tekoälyn generoima sisältö voi olla virheellistä.">
            <a:extLst>
              <a:ext uri="{FF2B5EF4-FFF2-40B4-BE49-F238E27FC236}">
                <a16:creationId xmlns:a16="http://schemas.microsoft.com/office/drawing/2014/main" id="{91123AEE-C610-572F-EC5D-BFE59D821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42" y="3073942"/>
            <a:ext cx="2318885" cy="1546696"/>
          </a:xfrm>
          <a:prstGeom prst="rect">
            <a:avLst/>
          </a:prstGeom>
        </p:spPr>
      </p:pic>
      <p:pic>
        <p:nvPicPr>
          <p:cNvPr id="9" name="Kuva 8" descr="Kuva, joka sisältää kohteen henkilö, vaate, pöytä, orvokki&#10;&#10;Tekoälyn generoima sisältö voi olla virheellistä.">
            <a:extLst>
              <a:ext uri="{FF2B5EF4-FFF2-40B4-BE49-F238E27FC236}">
                <a16:creationId xmlns:a16="http://schemas.microsoft.com/office/drawing/2014/main" id="{1EE5D3FB-9F70-1531-3FEA-CB6BDED8A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33" y="3073940"/>
            <a:ext cx="2319272" cy="1546696"/>
          </a:xfrm>
          <a:prstGeom prst="rect">
            <a:avLst/>
          </a:prstGeom>
        </p:spPr>
      </p:pic>
      <p:pic>
        <p:nvPicPr>
          <p:cNvPr id="11" name="Kuva 10" descr="Kuva, joka sisältää kohteen sisä-, huonekalu, henkilö, vaate&#10;&#10;Tekoälyn generoima sisältö voi olla virheellistä.">
            <a:extLst>
              <a:ext uri="{FF2B5EF4-FFF2-40B4-BE49-F238E27FC236}">
                <a16:creationId xmlns:a16="http://schemas.microsoft.com/office/drawing/2014/main" id="{78FDC005-F843-591C-CD14-F4FB12D8F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69" y="3073941"/>
            <a:ext cx="2320046" cy="1546697"/>
          </a:xfrm>
          <a:prstGeom prst="rect">
            <a:avLst/>
          </a:prstGeom>
        </p:spPr>
      </p:pic>
      <p:pic>
        <p:nvPicPr>
          <p:cNvPr id="13" name="Kuva 12" descr="Kuva, joka sisältää kohteen vaate, henkilö, mies, sisä-&#10;&#10;Tekoälyn generoima sisältö voi olla virheellistä.">
            <a:extLst>
              <a:ext uri="{FF2B5EF4-FFF2-40B4-BE49-F238E27FC236}">
                <a16:creationId xmlns:a16="http://schemas.microsoft.com/office/drawing/2014/main" id="{2AEFDAD5-0C44-20E8-1D1D-6B2AA2D05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19" y="3073940"/>
            <a:ext cx="2318888" cy="154669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F08C8F1-5287-69B1-9B04-0D98A8813EAA}"/>
              </a:ext>
            </a:extLst>
          </p:cNvPr>
          <p:cNvSpPr txBox="1"/>
          <p:nvPr/>
        </p:nvSpPr>
        <p:spPr>
          <a:xfrm>
            <a:off x="5894869" y="4888086"/>
            <a:ext cx="1813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Pääkaupunkiseudun kaupungit auttavat ulkomaisia yrityksiä kotiutumaan – laskeutuneita yrityksiä on liki 50 -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E9FAB44-9BFF-324C-8E1B-C6C45B565E73}"/>
              </a:ext>
            </a:extLst>
          </p:cNvPr>
          <p:cNvSpPr txBox="1"/>
          <p:nvPr/>
        </p:nvSpPr>
        <p:spPr>
          <a:xfrm>
            <a:off x="3194093" y="4888086"/>
            <a:ext cx="2051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Jyväskylä auttaa yrityksiä murtautumaan kansainvälisille urheiluliiketoiminnan markkinoille -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CCF3C17-EE83-B72F-6617-7DF88BC2C996}"/>
              </a:ext>
            </a:extLst>
          </p:cNvPr>
          <p:cNvSpPr txBox="1"/>
          <p:nvPr/>
        </p:nvSpPr>
        <p:spPr>
          <a:xfrm>
            <a:off x="8523718" y="4910474"/>
            <a:ext cx="239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Oulun uusi H2Koulu valmistaa osaajia alalle, joka on vasta syntymässä -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F3769A5-1A07-7389-720B-C842B2A78CC3}"/>
              </a:ext>
            </a:extLst>
          </p:cNvPr>
          <p:cNvSpPr txBox="1"/>
          <p:nvPr/>
        </p:nvSpPr>
        <p:spPr>
          <a:xfrm>
            <a:off x="544342" y="4910474"/>
            <a:ext cx="2134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Rovaniemi haluaa tasata matkailupiikkejä – joulupukille etsitään vertaista luonnosta ja hyvinvoinnista -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19891"/>
      </p:ext>
    </p:extLst>
  </p:cSld>
  <p:clrMapOvr>
    <a:masterClrMapping/>
  </p:clrMapOvr>
</p:sld>
</file>

<file path=ppt/theme/theme1.xml><?xml version="1.0" encoding="utf-8"?>
<a:theme xmlns:a="http://schemas.openxmlformats.org/drawingml/2006/main" name="innokaupungit">
  <a:themeElements>
    <a:clrScheme name="innokaupun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F75A"/>
      </a:accent1>
      <a:accent2>
        <a:srgbClr val="368D5A"/>
      </a:accent2>
      <a:accent3>
        <a:srgbClr val="B7D4ED"/>
      </a:accent3>
      <a:accent4>
        <a:srgbClr val="FE9128"/>
      </a:accent4>
      <a:accent5>
        <a:srgbClr val="F3F5F4"/>
      </a:accent5>
      <a:accent6>
        <a:srgbClr val="212121"/>
      </a:accent6>
      <a:hlink>
        <a:srgbClr val="0563C1"/>
      </a:hlink>
      <a:folHlink>
        <a:srgbClr val="954F72"/>
      </a:folHlink>
    </a:clrScheme>
    <a:fontScheme name="Outfit">
      <a:majorFont>
        <a:latin typeface="Outfit Ligh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F72AA2-657D-CC47-83A8-B990E0A4E604}" vid="{DB98C161-E470-7147-9B4C-183EC4576FC6}"/>
    </a:ext>
  </a:extLst>
</a:theme>
</file>

<file path=ppt/theme/theme2.xml><?xml version="1.0" encoding="utf-8"?>
<a:theme xmlns:a="http://schemas.openxmlformats.org/drawingml/2006/main" name="1_innokaupungit">
  <a:themeElements>
    <a:clrScheme name="innokaupun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F75A"/>
      </a:accent1>
      <a:accent2>
        <a:srgbClr val="368D5A"/>
      </a:accent2>
      <a:accent3>
        <a:srgbClr val="B7D4ED"/>
      </a:accent3>
      <a:accent4>
        <a:srgbClr val="FE9128"/>
      </a:accent4>
      <a:accent5>
        <a:srgbClr val="F3F5F4"/>
      </a:accent5>
      <a:accent6>
        <a:srgbClr val="212121"/>
      </a:accent6>
      <a:hlink>
        <a:srgbClr val="0563C1"/>
      </a:hlink>
      <a:folHlink>
        <a:srgbClr val="954F72"/>
      </a:folHlink>
    </a:clrScheme>
    <a:fontScheme name="Outfit">
      <a:majorFont>
        <a:latin typeface="Outfit Ligh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F72AA2-657D-CC47-83A8-B990E0A4E604}" vid="{DB98C161-E470-7147-9B4C-183EC4576FC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39C26DB422D094F9FAB2FA33F2B77EC" ma:contentTypeVersion="19" ma:contentTypeDescription="Luo uusi asiakirja." ma:contentTypeScope="" ma:versionID="b412a4e5a57290ed79d8d32a006e6801">
  <xsd:schema xmlns:xsd="http://www.w3.org/2001/XMLSchema" xmlns:xs="http://www.w3.org/2001/XMLSchema" xmlns:p="http://schemas.microsoft.com/office/2006/metadata/properties" xmlns:ns2="e0d931ed-8519-4ae0-a05e-6e45f4b1e4e5" xmlns:ns3="c1cd1aab-1ff0-4c11-9e5a-33f362c1c6f9" targetNamespace="http://schemas.microsoft.com/office/2006/metadata/properties" ma:root="true" ma:fieldsID="7916e4b01b7a9e46600a358f812ae667" ns2:_="" ns3:_="">
    <xsd:import namespace="e0d931ed-8519-4ae0-a05e-6e45f4b1e4e5"/>
    <xsd:import namespace="c1cd1aab-1ff0-4c11-9e5a-33f362c1c6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931ed-8519-4ae0-a05e-6e45f4b1e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3a2e6a4-faca-4678-bb7c-541088fe42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d1aab-1ff0-4c11-9e5a-33f362c1c6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835c11-6435-4108-8712-5cc3cf73fb85}" ma:internalName="TaxCatchAll" ma:showField="CatchAllData" ma:web="c1cd1aab-1ff0-4c11-9e5a-33f362c1c6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931ed-8519-4ae0-a05e-6e45f4b1e4e5">
      <Terms xmlns="http://schemas.microsoft.com/office/infopath/2007/PartnerControls"/>
    </lcf76f155ced4ddcb4097134ff3c332f>
    <TaxCatchAll xmlns="c1cd1aab-1ff0-4c11-9e5a-33f362c1c6f9" xsi:nil="true"/>
  </documentManagement>
</p:properties>
</file>

<file path=customXml/itemProps1.xml><?xml version="1.0" encoding="utf-8"?>
<ds:datastoreItem xmlns:ds="http://schemas.openxmlformats.org/officeDocument/2006/customXml" ds:itemID="{15916702-A236-4401-8403-2696929E2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d931ed-8519-4ae0-a05e-6e45f4b1e4e5"/>
    <ds:schemaRef ds:uri="c1cd1aab-1ff0-4c11-9e5a-33f362c1c6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3E4FE7-3D1E-4E7C-9E33-E7EDE4F69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FBF82-A2E1-49D4-B75A-47ABA99D0944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e0d931ed-8519-4ae0-a05e-6e45f4b1e4e5"/>
    <ds:schemaRef ds:uri="c1cd1aab-1ff0-4c11-9e5a-33f362c1c6f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Innokaupungit_Powerpoint_Template_v03</Template>
  <TotalTime>1575</TotalTime>
  <Words>524</Words>
  <Application>Microsoft Office PowerPoint</Application>
  <PresentationFormat>Laajakuva</PresentationFormat>
  <Paragraphs>99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Outfit SemiBold</vt:lpstr>
      <vt:lpstr>Calibri</vt:lpstr>
      <vt:lpstr>Outfit Light</vt:lpstr>
      <vt:lpstr>Outfit</vt:lpstr>
      <vt:lpstr>innokaupungit</vt:lpstr>
      <vt:lpstr>1_innokaupungit</vt:lpstr>
      <vt:lpstr>Tietopaketti Innokaupungeista</vt:lpstr>
      <vt:lpstr>Sisältö</vt:lpstr>
      <vt:lpstr>Miksi Innokaupunkeja tehdään? </vt:lpstr>
      <vt:lpstr>Ekosysteemisopimusten kaupungit </vt:lpstr>
      <vt:lpstr>PowerPoint-esitys</vt:lpstr>
      <vt:lpstr>Innokaupunkien saama EU:n ja valtion rahoitus</vt:lpstr>
      <vt:lpstr>Ekosysteemi-sopimusten painopisteet</vt:lpstr>
      <vt:lpstr>Innokaupunkien tilannekuva</vt:lpstr>
      <vt:lpstr>Innokaupunkien vaikuttavuustarinoita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Tietopaketti-Innokaupungit-2025</dc:title>
  <dc:creator>Milja Mansukoski</dc:creator>
  <cp:lastModifiedBy>Milja Mansukoski</cp:lastModifiedBy>
  <cp:revision>6</cp:revision>
  <dcterms:created xsi:type="dcterms:W3CDTF">2025-04-15T07:09:18Z</dcterms:created>
  <dcterms:modified xsi:type="dcterms:W3CDTF">2025-05-06T11:38:17Z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0x010100F39C26DB422D094F9FAB2FA33F2B77EC</vt:lpwstr>
  </property>
  <property fmtid="{D5CDD505-2E9C-101B-9397-08002B2CF9AE}" pid="3" name="MediaServiceImageTags">
    <vt:lpwstr/>
  </property>
</Properties>
</file>