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291" r:id="rId5"/>
    <p:sldId id="315" r:id="rId6"/>
    <p:sldId id="307" r:id="rId7"/>
    <p:sldId id="311" r:id="rId8"/>
    <p:sldId id="309" r:id="rId9"/>
    <p:sldId id="312" r:id="rId10"/>
    <p:sldId id="313" r:id="rId11"/>
    <p:sldId id="310" r:id="rId12"/>
    <p:sldId id="314" r:id="rId13"/>
  </p:sldIdLst>
  <p:sldSz cx="12192000" cy="6858000"/>
  <p:notesSz cx="6858000" cy="9144000"/>
  <p:embeddedFontLst>
    <p:embeddedFont>
      <p:font typeface="Outfit" pitchFamily="2" charset="0"/>
      <p:regular r:id="rId15"/>
      <p:bold r:id="rId16"/>
    </p:embeddedFont>
    <p:embeddedFont>
      <p:font typeface="Outfit Light" pitchFamily="2" charset="0"/>
      <p:regular r:id="rId17"/>
    </p:embeddedFont>
    <p:embeddedFont>
      <p:font typeface="Outfit medium" pitchFamily="2" charset="0"/>
      <p:regular r:id="rId18"/>
    </p:embeddedFont>
    <p:embeddedFont>
      <p:font typeface="Outfit SemiBold" pitchFamily="2" charset="0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5F4"/>
    <a:srgbClr val="FEF75A"/>
    <a:srgbClr val="FDF759"/>
    <a:srgbClr val="454545"/>
    <a:srgbClr val="292929"/>
    <a:srgbClr val="B0B0B0"/>
    <a:srgbClr val="FE9128"/>
    <a:srgbClr val="B7D4ED"/>
    <a:srgbClr val="368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807C35-2D82-41F9-97D3-A74B633882AA}" v="1" dt="2024-11-21T08:02:11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9A-4260-96EE-5DBEAD7D6F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9A-4260-96EE-5DBEAD7D6F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9A-4260-96EE-5DBEAD7D6F1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EU and the state</a:t>
                    </a:r>
                    <a:r>
                      <a:rPr lang="en-US" baseline="0" dirty="0"/>
                      <a:t>
</a:t>
                    </a:r>
                    <a:fld id="{EAA77B77-2340-4BD1-B43B-CB0B5162E9BF}" type="PERCENTAGE">
                      <a:rPr lang="en-US" baseline="0"/>
                      <a:pPr/>
                      <a:t>[PROSENTTI]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69A-4260-96EE-5DBEAD7D6F1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Cities</a:t>
                    </a:r>
                    <a:r>
                      <a:rPr lang="en-US" baseline="0" dirty="0"/>
                      <a:t>
25</a:t>
                    </a:r>
                    <a:r>
                      <a:rPr lang="en-US" sz="1197" b="0" i="0" u="none" strike="noStrike" baseline="0" dirty="0">
                        <a:effectLst/>
                      </a:rPr>
                      <a:t>–40 %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69A-4260-96EE-5DBEAD7D6F1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Other public</a:t>
                    </a:r>
                    <a:r>
                      <a:rPr lang="en-US" baseline="0" dirty="0"/>
                      <a:t> funding
0</a:t>
                    </a:r>
                    <a:r>
                      <a:rPr lang="en-US" sz="1197" b="0" i="0" u="none" strike="noStrike" baseline="0" dirty="0">
                        <a:effectLst/>
                      </a:rPr>
                      <a:t>–15 %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69A-4260-96EE-5DBEAD7D6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 rtl="0"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Taul1!$A$2:$A$4</c:f>
              <c:strCache>
                <c:ptCount val="3"/>
                <c:pt idx="0">
                  <c:v>EU ja valtio</c:v>
                </c:pt>
                <c:pt idx="1">
                  <c:v>Kaupungit</c:v>
                </c:pt>
                <c:pt idx="2">
                  <c:v>Muu julkinen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60</c:v>
                </c:pt>
                <c:pt idx="1">
                  <c:v>25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69-4F85-A592-557E748EA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8FA9C-64CE-4D4F-B0F5-AFA78A8EB314}" type="datetimeFigureOut">
              <a:rPr lang="fi-FI" smtClean="0"/>
              <a:t>21.11.2024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B2939-C6D5-4A3D-A2DC-403EE2F68C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443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gb" b="0" i="0" u="none" baseline="0">
                <a:ea typeface="Calibri"/>
                <a:cs typeface="+mn-lt"/>
              </a:rPr>
              <a:t>InnoCities - basic slides for the presentation of the concept, e.g. for decision-makers</a:t>
            </a:r>
            <a:br>
              <a:rPr lang="en-gb">
                <a:ea typeface="Calibri"/>
                <a:cs typeface="+mn-lt"/>
              </a:rPr>
            </a:br>
            <a:br>
              <a:rPr lang="en-gb">
                <a:ea typeface="Calibri"/>
                <a:cs typeface="+mn-lt"/>
              </a:rPr>
            </a:br>
            <a:r>
              <a:rPr lang="en-gb" b="0" i="0" u="none" baseline="0">
                <a:ea typeface="Calibri"/>
                <a:cs typeface="Calibri"/>
              </a:rPr>
              <a:t>Ecosystems innovation policy sustainable urban development</a:t>
            </a:r>
            <a:br>
              <a:rPr lang="en-gb">
                <a:ea typeface="Calibri"/>
                <a:cs typeface="+mn-lt"/>
              </a:rPr>
            </a:br>
            <a:r>
              <a:rPr lang="en-gb" b="0" i="0" u="none" baseline="0">
                <a:ea typeface="Calibri"/>
                <a:cs typeface="Calibri"/>
              </a:rPr>
              <a:t>need-cost-benefit</a:t>
            </a:r>
            <a:br>
              <a:rPr lang="en-gb">
                <a:ea typeface="Calibri"/>
                <a:cs typeface="+mn-lt"/>
              </a:rPr>
            </a:br>
            <a:r>
              <a:rPr lang="en-gb" b="0" i="0" u="none" baseline="0">
                <a:ea typeface="Calibri"/>
                <a:cs typeface="+mn-lt"/>
              </a:rPr>
              <a:t>-problems and solutions in the cities</a:t>
            </a:r>
            <a:br>
              <a:rPr lang="en-gb">
                <a:cs typeface="+mn-lt"/>
              </a:rPr>
            </a:br>
            <a:r>
              <a:rPr lang="en-gb" b="0" i="0" u="none" baseline="0">
                <a:ea typeface="Calibri"/>
                <a:cs typeface="Calibri"/>
              </a:rPr>
              <a:t>-contribution of only 25%!</a:t>
            </a:r>
            <a:br>
              <a:rPr lang="en-gb">
                <a:ea typeface="Calibri"/>
                <a:cs typeface="+mn-lt"/>
              </a:rPr>
            </a:br>
            <a:r>
              <a:rPr lang="en-gb" b="0" i="0" u="none" baseline="0">
                <a:ea typeface="Calibri"/>
                <a:cs typeface="Calibri"/>
              </a:rPr>
              <a:t>-benefit: the city can set its agenda, highlight its important matters, partnership with TEM and 15 other cities</a:t>
            </a:r>
            <a:br>
              <a:rPr lang="en-gb">
                <a:cs typeface="+mn-lt"/>
              </a:rPr>
            </a:br>
            <a:r>
              <a:rPr lang="en-gb" b="0" i="0" u="none" baseline="0">
                <a:ea typeface="Calibri"/>
                <a:cs typeface="Calibri"/>
              </a:rPr>
              <a:t>-The EUR 150 million of the InnoCities isn’t included in R&amp;D funds.   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04B2939-C6D5-4A3D-A2DC-403EE2F68CFB}" type="slidenum">
              <a:r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35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04B2939-C6D5-4A3D-A2DC-403EE2F68CFB}" type="slidenum">
              <a:r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125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gb" b="0" i="0" u="none" baseline="0" dirty="0">
                <a:ea typeface="Calibri"/>
                <a:cs typeface="Calibri"/>
              </a:rPr>
              <a:t>What type of projects are there? Action.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04B2939-C6D5-4A3D-A2DC-403EE2F68CFB}" type="slidenum">
              <a:r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059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baseline="0"/>
              <a:t>Setting goals and direction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baseline="0"/>
              <a:t>Cities are supported in strengthening their vitality and implementing the green and digital transitions.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baseline="0"/>
              <a:t>By smart action, it’s also possible to combine other financial instruments for the development of the city’s key ecosystems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04B2939-C6D5-4A3D-A2DC-403EE2F68CFB}" type="slidenum">
              <a:r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56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2F46D1B2-F7E9-9F18-5182-85D9A8450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8894" y="1888844"/>
            <a:ext cx="10632141" cy="3230003"/>
          </a:xfrm>
        </p:spPr>
        <p:txBody>
          <a:bodyPr anchor="t" anchorCtr="0"/>
          <a:lstStyle>
            <a:lvl1pPr algn="l">
              <a:lnSpc>
                <a:spcPct val="70000"/>
              </a:lnSpc>
              <a:defRPr sz="14500" spc="-450" baseline="0"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otsikko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893" y="5154705"/>
            <a:ext cx="10632141" cy="829236"/>
          </a:xfr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F455639-8AC0-B76B-5760-912C5906F0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219" y="6219730"/>
            <a:ext cx="1918443" cy="402480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A47A52AF-10DC-29C3-51F8-8262633B36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0" y="648741"/>
            <a:ext cx="1854829" cy="73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v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8CBE3CD3-0396-60DE-2309-57D4C27B00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81" y="1367028"/>
            <a:ext cx="3272119" cy="1226058"/>
          </a:xfrm>
        </p:spPr>
        <p:txBody>
          <a:bodyPr anchor="ctr" anchorCtr="0"/>
          <a:lstStyle>
            <a:lvl1pPr marL="0" indent="0">
              <a:lnSpc>
                <a:spcPct val="80000"/>
              </a:lnSpc>
              <a:buNone/>
              <a:defRPr sz="10000">
                <a:latin typeface="+mj-lt"/>
              </a:defRPr>
            </a:lvl1pPr>
          </a:lstStyle>
          <a:p>
            <a:pPr lvl="0"/>
            <a:r>
              <a:rPr lang="fi-FI"/>
              <a:t>XXX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E5EE85B7-5683-122A-43EC-24064A9553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727" y="1367028"/>
            <a:ext cx="3272119" cy="1226058"/>
          </a:xfrm>
        </p:spPr>
        <p:txBody>
          <a:bodyPr anchor="ctr" anchorCtr="0"/>
          <a:lstStyle>
            <a:lvl1pPr marL="0" indent="0">
              <a:lnSpc>
                <a:spcPct val="80000"/>
              </a:lnSpc>
              <a:buNone/>
              <a:defRPr sz="10000">
                <a:latin typeface="+mj-lt"/>
              </a:defRPr>
            </a:lvl1pPr>
          </a:lstStyle>
          <a:p>
            <a:pPr lvl="0"/>
            <a:r>
              <a:rPr lang="fi-FI"/>
              <a:t>XXX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0D044B92-25FB-D138-2343-061E47E4E1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78973" y="1367028"/>
            <a:ext cx="3272119" cy="1226058"/>
          </a:xfrm>
        </p:spPr>
        <p:txBody>
          <a:bodyPr anchor="ctr" anchorCtr="0"/>
          <a:lstStyle>
            <a:lvl1pPr marL="0" indent="0">
              <a:lnSpc>
                <a:spcPct val="80000"/>
              </a:lnSpc>
              <a:buNone/>
              <a:defRPr sz="10000">
                <a:latin typeface="+mj-lt"/>
              </a:defRPr>
            </a:lvl1pPr>
          </a:lstStyle>
          <a:p>
            <a:pPr lvl="0"/>
            <a:r>
              <a:rPr lang="fi-FI"/>
              <a:t>XXX</a:t>
            </a:r>
          </a:p>
        </p:txBody>
      </p:sp>
      <p:sp>
        <p:nvSpPr>
          <p:cNvPr id="4" name="Tekstin paikkamerkki 10">
            <a:extLst>
              <a:ext uri="{FF2B5EF4-FFF2-40B4-BE49-F238E27FC236}">
                <a16:creationId xmlns:a16="http://schemas.microsoft.com/office/drawing/2014/main" id="{31CED44C-30C0-AF5B-D843-B97071B06AF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6481" y="2702052"/>
            <a:ext cx="3272119" cy="29077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000"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E0A60571-511B-69AA-D1F4-71545249D4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72727" y="2702052"/>
            <a:ext cx="3272119" cy="29077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000"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kstin paikkamerkki 10">
            <a:extLst>
              <a:ext uri="{FF2B5EF4-FFF2-40B4-BE49-F238E27FC236}">
                <a16:creationId xmlns:a16="http://schemas.microsoft.com/office/drawing/2014/main" id="{C940F6F8-2124-99CA-6E5F-26703BB540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8973" y="2702052"/>
            <a:ext cx="3272119" cy="29077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000"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2155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00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E0ED81-E7C8-4A75-9BCA-70A65F807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4025" y="1828800"/>
            <a:ext cx="4549775" cy="43529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663B313-AEF2-4DAF-B694-6807ECE8833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253996" y="6436659"/>
            <a:ext cx="930266" cy="284816"/>
          </a:xfrm>
          <a:prstGeom prst="rect">
            <a:avLst/>
          </a:prstGeom>
        </p:spPr>
        <p:txBody>
          <a:bodyPr/>
          <a:lstStyle/>
          <a:p>
            <a:fld id="{BF408733-3F8E-45BE-8526-0E0F500B8042}" type="datetimeFigureOut">
              <a:rPr lang="fi-FI" smtClean="0"/>
              <a:t>21.11.2024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2E532A-E658-4132-885B-3E30693521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15640" y="6436659"/>
            <a:ext cx="2366772" cy="284816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08A7A2-9B6B-4C01-8A53-3BAE37D710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10741" y="6436659"/>
            <a:ext cx="456303" cy="284816"/>
          </a:xfrm>
          <a:prstGeom prst="rect">
            <a:avLst/>
          </a:prstGeom>
        </p:spPr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2382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06789F3-151D-4A78-8134-2617E04A6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rgbClr val="F3F5F4"/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1" y="979207"/>
            <a:ext cx="49841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904" y="1825625"/>
            <a:ext cx="49841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B864D02-53F0-4486-B049-31DC6463E28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253996" y="6436659"/>
            <a:ext cx="930266" cy="284816"/>
          </a:xfrm>
          <a:prstGeom prst="rect">
            <a:avLst/>
          </a:prstGeom>
        </p:spPr>
        <p:txBody>
          <a:bodyPr/>
          <a:lstStyle/>
          <a:p>
            <a:fld id="{BF408733-3F8E-45BE-8526-0E0F500B8042}" type="datetimeFigureOut">
              <a:rPr lang="fi-FI" smtClean="0"/>
              <a:t>21.11.2024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DB47B6-BF84-4E39-AA00-9C0461835F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215640" y="6436659"/>
            <a:ext cx="2366772" cy="284816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14E2ED4-F2BA-451D-9887-4EFA69071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610741" y="6436659"/>
            <a:ext cx="456303" cy="284816"/>
          </a:xfrm>
          <a:prstGeom prst="rect">
            <a:avLst/>
          </a:prstGeom>
        </p:spPr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87C6576-C0C0-9884-B062-D3DF42BC52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2" y="6414403"/>
            <a:ext cx="819997" cy="32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48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093" y="979207"/>
            <a:ext cx="49841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516" y="1825625"/>
            <a:ext cx="49841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7B62EE7-0CA6-8550-B636-FD25FDE4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6513948"/>
            <a:ext cx="966787" cy="151697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06789F3-151D-4A78-8134-2617E04A6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9" cy="6858000"/>
          </a:xfrm>
          <a:solidFill>
            <a:srgbClr val="F3F5F4"/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B864D02-53F0-4486-B049-31DC6463E28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253996" y="6436659"/>
            <a:ext cx="930266" cy="284816"/>
          </a:xfrm>
          <a:prstGeom prst="rect">
            <a:avLst/>
          </a:prstGeom>
        </p:spPr>
        <p:txBody>
          <a:bodyPr/>
          <a:lstStyle/>
          <a:p>
            <a:fld id="{BF408733-3F8E-45BE-8526-0E0F500B8042}" type="datetimeFigureOut">
              <a:rPr lang="fi-FI" smtClean="0"/>
              <a:t>21.11.2024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DB47B6-BF84-4E39-AA00-9C0461835F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215640" y="6436659"/>
            <a:ext cx="2366772" cy="284816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14E2ED4-F2BA-451D-9887-4EFA69071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610741" y="6436659"/>
            <a:ext cx="456303" cy="284816"/>
          </a:xfrm>
          <a:prstGeom prst="rect">
            <a:avLst/>
          </a:prstGeom>
        </p:spPr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7341B1A-C33D-D4E2-E9FC-4DC861F080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2" y="6414403"/>
            <a:ext cx="819997" cy="32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60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06789F3-151D-4A78-8134-2617E04A6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237" y="763524"/>
            <a:ext cx="3067812" cy="190195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ED1934CF-39B8-305B-4B23-7E430D7A05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045" y="2870835"/>
            <a:ext cx="3067812" cy="352425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5766451E-DB5C-7666-7CEC-632402A0245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62857" y="763524"/>
            <a:ext cx="3067812" cy="190195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C4337FA2-9815-A2E2-F0EE-C41EDA660A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58665" y="2870835"/>
            <a:ext cx="3067812" cy="352425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22A269B1-E69F-77FD-BC73-BD56C592AAC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66761" y="763524"/>
            <a:ext cx="3067812" cy="190195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62325F87-D67D-8CE2-A2BB-0FD164E9FD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2569" y="2870835"/>
            <a:ext cx="3067812" cy="352425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BE9D6C3F-37CF-721A-E437-4F869DBEB5B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45237" y="3433572"/>
            <a:ext cx="3067812" cy="190195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0E22C75-6D76-5129-399F-8EEE2D7716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1045" y="5540883"/>
            <a:ext cx="3067812" cy="352425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0A1A7311-3989-0F23-0F2F-E1F4F8976D6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62857" y="3433572"/>
            <a:ext cx="3067812" cy="190195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F4339A79-742E-386A-C2D7-013E0CA4C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58665" y="5540883"/>
            <a:ext cx="3067812" cy="352425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BF4B83B9-684B-4E8B-46B9-D3115B565BC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66761" y="3433572"/>
            <a:ext cx="3067812" cy="190195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3" name="Tekstin paikkamerkki 10">
            <a:extLst>
              <a:ext uri="{FF2B5EF4-FFF2-40B4-BE49-F238E27FC236}">
                <a16:creationId xmlns:a16="http://schemas.microsoft.com/office/drawing/2014/main" id="{50F2F023-0068-C06A-6E39-4FE4E29EF9C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62569" y="5540883"/>
            <a:ext cx="3067812" cy="352425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33310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B62EE7-0CA6-8550-B636-FD25FDE4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6513948"/>
            <a:ext cx="966787" cy="151697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06789F3-151D-4A78-8134-2617E04A6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rgbClr val="F3F5F4"/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BDFE2DC-4954-57AE-F59F-7C4BF3C567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2" y="6414403"/>
            <a:ext cx="819997" cy="32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00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ma lyhy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979207"/>
            <a:ext cx="5425439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6B44D570-2BF8-38CD-3656-93D2A69C6B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1" y="2651125"/>
            <a:ext cx="5423802" cy="35353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06789F3-151D-4A78-8134-2617E04A6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95" y="749808"/>
            <a:ext cx="4576573" cy="5358384"/>
          </a:xfrm>
          <a:solidFill>
            <a:srgbClr val="F3F5F4"/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B864D02-53F0-4486-B049-31DC6463E28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253996" y="6436659"/>
            <a:ext cx="930266" cy="284816"/>
          </a:xfrm>
          <a:prstGeom prst="rect">
            <a:avLst/>
          </a:prstGeom>
        </p:spPr>
        <p:txBody>
          <a:bodyPr/>
          <a:lstStyle/>
          <a:p>
            <a:fld id="{BF408733-3F8E-45BE-8526-0E0F500B8042}" type="datetimeFigureOut">
              <a:rPr lang="fi-FI" smtClean="0"/>
              <a:t>21.11.2024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DB47B6-BF84-4E39-AA00-9C0461835F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215640" y="6436659"/>
            <a:ext cx="2366772" cy="284816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14E2ED4-F2BA-451D-9887-4EFA69071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610741" y="6436659"/>
            <a:ext cx="456303" cy="284816"/>
          </a:xfrm>
          <a:prstGeom prst="rect">
            <a:avLst/>
          </a:prstGeom>
        </p:spPr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1798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ma pitk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64907"/>
            <a:ext cx="5425439" cy="524981"/>
          </a:xfrm>
        </p:spPr>
        <p:txBody>
          <a:bodyPr/>
          <a:lstStyle>
            <a:lvl1pPr>
              <a:defRPr sz="3000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06789F3-151D-4A78-8134-2617E04A6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95" y="749808"/>
            <a:ext cx="4576573" cy="535838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C1A3B99-99A4-B46C-5682-3F9EEB6D32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9" y="1531938"/>
            <a:ext cx="5425439" cy="46545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B864D02-53F0-4486-B049-31DC6463E28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253996" y="6436659"/>
            <a:ext cx="930266" cy="284816"/>
          </a:xfrm>
          <a:prstGeom prst="rect">
            <a:avLst/>
          </a:prstGeom>
        </p:spPr>
        <p:txBody>
          <a:bodyPr/>
          <a:lstStyle/>
          <a:p>
            <a:fld id="{BF408733-3F8E-45BE-8526-0E0F500B8042}" type="datetimeFigureOut">
              <a:rPr lang="fi-FI" smtClean="0"/>
              <a:t>21.11.2024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DB47B6-BF84-4E39-AA00-9C0461835F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215640" y="6436659"/>
            <a:ext cx="2366772" cy="284816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14E2ED4-F2BA-451D-9887-4EFA69071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610741" y="6436659"/>
            <a:ext cx="456303" cy="284816"/>
          </a:xfrm>
          <a:prstGeom prst="rect">
            <a:avLst/>
          </a:prstGeom>
        </p:spPr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6739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6EBA2959-2915-2AE1-8183-B12DD053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1" y="979207"/>
            <a:ext cx="46236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3C0B659-1CE0-80A3-7DEA-7C518F6D9C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2" y="2692908"/>
            <a:ext cx="4623625" cy="34846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32358" y="979206"/>
            <a:ext cx="5007954" cy="5198393"/>
          </a:xfrm>
        </p:spPr>
        <p:txBody>
          <a:bodyPr anchor="ctr" anchorCtr="0"/>
          <a:lstStyle>
            <a:lvl1pPr marL="0" indent="0" algn="ctr">
              <a:buFont typeface="+mj-lt"/>
              <a:buNone/>
              <a:defRPr sz="2500"/>
            </a:lvl1pPr>
          </a:lstStyle>
          <a:p>
            <a:pPr lvl="0"/>
            <a:r>
              <a:rPr lang="fi-FI"/>
              <a:t>Lisää kaavio tai taulukko</a:t>
            </a:r>
          </a:p>
        </p:txBody>
      </p:sp>
    </p:spTree>
    <p:extLst>
      <p:ext uri="{BB962C8B-B14F-4D97-AF65-F5344CB8AC3E}">
        <p14:creationId xmlns:p14="http://schemas.microsoft.com/office/powerpoint/2010/main" val="2872960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2" y="979207"/>
            <a:ext cx="5060578" cy="742017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2" y="1922929"/>
            <a:ext cx="5060578" cy="3873034"/>
          </a:xfrm>
        </p:spPr>
        <p:txBody>
          <a:bodyPr/>
          <a:lstStyle>
            <a:lvl1pPr marL="358775" indent="-358775">
              <a:buFont typeface="+mj-lt"/>
              <a:buAutoNum type="arabicPeriod"/>
              <a:defRPr sz="25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45A29D8-3876-A989-F99C-0AF0CF7BE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81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1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rgbClr val="FEF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8894" y="1888844"/>
            <a:ext cx="10632141" cy="3230003"/>
          </a:xfrm>
        </p:spPr>
        <p:txBody>
          <a:bodyPr anchor="t" anchorCtr="0"/>
          <a:lstStyle>
            <a:lvl1pPr algn="l">
              <a:lnSpc>
                <a:spcPct val="70000"/>
              </a:lnSpc>
              <a:defRPr sz="14500" spc="-450" baseline="0"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otsikko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893" y="5154705"/>
            <a:ext cx="10632141" cy="829236"/>
          </a:xfr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5166C96-02FF-EF14-C4A0-BDAF6D6EF1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219" y="6219730"/>
            <a:ext cx="1918443" cy="40248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656F323-28CA-B53B-92CB-56A8EF5A48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0" y="648741"/>
            <a:ext cx="1854829" cy="73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2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">
    <p:bg>
      <p:bgPr>
        <a:solidFill>
          <a:srgbClr val="FEF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435608"/>
            <a:ext cx="9185148" cy="3328415"/>
          </a:xfrm>
        </p:spPr>
        <p:txBody>
          <a:bodyPr anchor="ctr" anchorCtr="0"/>
          <a:lstStyle>
            <a:lvl1pPr>
              <a:defRPr sz="4500" spc="-70" baseline="0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655E66E0-8A7C-0D59-515F-6CE73B9CC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0188" y="4764023"/>
            <a:ext cx="9191625" cy="411353"/>
          </a:xfrm>
        </p:spPr>
        <p:txBody>
          <a:bodyPr/>
          <a:lstStyle>
            <a:lvl1pPr marL="0" indent="0">
              <a:buNone/>
              <a:defRPr sz="1500">
                <a:latin typeface="Outfit SemiBold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Etunimi Sukunimi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2898E08-294C-A1FB-20E4-EA565D0A9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2" y="6414403"/>
            <a:ext cx="819997" cy="32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46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1">
    <p:bg>
      <p:bgPr>
        <a:solidFill>
          <a:srgbClr val="368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80844"/>
            <a:ext cx="10515600" cy="2506641"/>
          </a:xfrm>
        </p:spPr>
        <p:txBody>
          <a:bodyPr anchor="t" anchorCtr="0"/>
          <a:lstStyle>
            <a:lvl1pPr>
              <a:defRPr sz="9500" spc="-7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035891"/>
            <a:ext cx="10515600" cy="105375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53996" y="6436659"/>
            <a:ext cx="930266" cy="2848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40" y="6436659"/>
            <a:ext cx="2366772" cy="2848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0741" y="6436659"/>
            <a:ext cx="456303" cy="2848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4" name="Kuva 1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C3D07D9-9322-8643-203F-21F187965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277" y="6326942"/>
            <a:ext cx="1918443" cy="402480"/>
          </a:xfrm>
          <a:prstGeom prst="rect">
            <a:avLst/>
          </a:prstGeom>
        </p:spPr>
      </p:pic>
      <p:pic>
        <p:nvPicPr>
          <p:cNvPr id="15" name="Kuva 14" descr="Kuva, joka sisältää kohteen logo&#10;&#10;Kuvaus luotu automaattisesti">
            <a:extLst>
              <a:ext uri="{FF2B5EF4-FFF2-40B4-BE49-F238E27FC236}">
                <a16:creationId xmlns:a16="http://schemas.microsoft.com/office/drawing/2014/main" id="{908D6856-7FC4-CE67-FB42-2044777693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8" y="6406015"/>
            <a:ext cx="864524" cy="34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5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B7D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80844"/>
            <a:ext cx="10515600" cy="2506641"/>
          </a:xfrm>
        </p:spPr>
        <p:txBody>
          <a:bodyPr anchor="t" anchorCtr="0"/>
          <a:lstStyle>
            <a:lvl1pPr>
              <a:defRPr sz="9500" spc="-70" baseline="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035891"/>
            <a:ext cx="10515600" cy="105375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53996" y="6436659"/>
            <a:ext cx="930266" cy="284816"/>
          </a:xfrm>
          <a:prstGeom prst="rect">
            <a:avLst/>
          </a:prstGeom>
        </p:spPr>
        <p:txBody>
          <a:bodyPr/>
          <a:lstStyle/>
          <a:p>
            <a:fld id="{BF408733-3F8E-45BE-8526-0E0F500B8042}" type="datetimeFigureOut">
              <a:rPr lang="fi-FI" smtClean="0"/>
              <a:t>21.11.2024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40" y="6436659"/>
            <a:ext cx="2366772" cy="284816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0741" y="6436659"/>
            <a:ext cx="456303" cy="284816"/>
          </a:xfrm>
          <a:prstGeom prst="rect">
            <a:avLst/>
          </a:prstGeom>
        </p:spPr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FE91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80844"/>
            <a:ext cx="10515600" cy="2506641"/>
          </a:xfrm>
        </p:spPr>
        <p:txBody>
          <a:bodyPr anchor="t" anchorCtr="0"/>
          <a:lstStyle>
            <a:lvl1pPr>
              <a:defRPr sz="9500" spc="-70" baseline="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035891"/>
            <a:ext cx="10515600" cy="105375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53996" y="6436659"/>
            <a:ext cx="930266" cy="284816"/>
          </a:xfrm>
          <a:prstGeom prst="rect">
            <a:avLst/>
          </a:prstGeom>
        </p:spPr>
        <p:txBody>
          <a:bodyPr/>
          <a:lstStyle/>
          <a:p>
            <a:fld id="{BF408733-3F8E-45BE-8526-0E0F500B8042}" type="datetimeFigureOut">
              <a:rPr lang="fi-FI" smtClean="0"/>
              <a:t>21.11.2024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40" y="6436659"/>
            <a:ext cx="2366772" cy="284816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0741" y="6436659"/>
            <a:ext cx="456303" cy="284816"/>
          </a:xfrm>
          <a:prstGeom prst="rect">
            <a:avLst/>
          </a:prstGeom>
        </p:spPr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1617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F3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80844"/>
            <a:ext cx="10515600" cy="2506641"/>
          </a:xfrm>
        </p:spPr>
        <p:txBody>
          <a:bodyPr anchor="t" anchorCtr="0"/>
          <a:lstStyle>
            <a:lvl1pPr>
              <a:defRPr sz="9500" spc="-70" baseline="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035891"/>
            <a:ext cx="10515600" cy="105375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53996" y="6436659"/>
            <a:ext cx="930266" cy="284816"/>
          </a:xfrm>
          <a:prstGeom prst="rect">
            <a:avLst/>
          </a:prstGeom>
        </p:spPr>
        <p:txBody>
          <a:bodyPr/>
          <a:lstStyle/>
          <a:p>
            <a:fld id="{BF408733-3F8E-45BE-8526-0E0F500B8042}" type="datetimeFigureOut">
              <a:rPr lang="fi-FI" smtClean="0"/>
              <a:t>21.11.2024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40" y="6436659"/>
            <a:ext cx="2366772" cy="284816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0741" y="6436659"/>
            <a:ext cx="456303" cy="284816"/>
          </a:xfrm>
          <a:prstGeom prst="rect">
            <a:avLst/>
          </a:prstGeom>
        </p:spPr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7051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53996" y="6436659"/>
            <a:ext cx="930266" cy="284816"/>
          </a:xfrm>
          <a:prstGeom prst="rect">
            <a:avLst/>
          </a:prstGeom>
        </p:spPr>
        <p:txBody>
          <a:bodyPr/>
          <a:lstStyle/>
          <a:p>
            <a:fld id="{BF408733-3F8E-45BE-8526-0E0F500B8042}" type="datetimeFigureOut">
              <a:rPr lang="fi-FI" smtClean="0"/>
              <a:t>21.11.2024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40" y="6436659"/>
            <a:ext cx="2366772" cy="284816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0741" y="6436659"/>
            <a:ext cx="456303" cy="284816"/>
          </a:xfrm>
          <a:prstGeom prst="rect">
            <a:avLst/>
          </a:prstGeom>
        </p:spPr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5FE23CC-3BB0-C2F1-27D4-6A2416A626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2" y="6414403"/>
            <a:ext cx="819997" cy="32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hteystiedot 1">
    <p:bg>
      <p:bgPr>
        <a:solidFill>
          <a:srgbClr val="FEF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466A2253-740A-89C3-AE60-6ADCF1E087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439" y="5024628"/>
            <a:ext cx="5762561" cy="1509078"/>
          </a:xfrm>
        </p:spPr>
        <p:txBody>
          <a:bodyPr anchor="b" anchorCtr="0"/>
          <a:lstStyle>
            <a:lvl1pPr marL="0" indent="0">
              <a:buNone/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6A1E5D5-7418-229B-043D-33ED9BDA1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219" y="6219730"/>
            <a:ext cx="1918443" cy="40248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B6496F4-49FF-44AE-D247-50FE59E8ED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29" y="1833372"/>
            <a:ext cx="7196914" cy="284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65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hteystiedo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7A4029F-B7AE-D3AC-22B7-AF1E74C6A8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466A2253-740A-89C3-AE60-6ADCF1E087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439" y="5024628"/>
            <a:ext cx="5762561" cy="1509078"/>
          </a:xfrm>
        </p:spPr>
        <p:txBody>
          <a:bodyPr anchor="b" anchorCtr="0"/>
          <a:lstStyle>
            <a:lvl1pPr marL="0" indent="0">
              <a:buNone/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708C07C-41EA-CDAD-F2FD-97EE47BC85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219" y="6219730"/>
            <a:ext cx="1918443" cy="40248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F8379DB-9858-BA5C-A6E9-F41ABC4AE0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34" y="1820189"/>
            <a:ext cx="7196914" cy="284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40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uva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06789F3-151D-4A78-8134-2617E04A6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237" y="763524"/>
            <a:ext cx="3067812" cy="1901952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B864D02-53F0-4486-B049-31DC6463E2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21.11.2024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DB47B6-BF84-4E39-AA00-9C0461835F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14E2ED4-F2BA-451D-9887-4EFA69071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ED1934CF-39B8-305B-4B23-7E430D7A05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045" y="2870835"/>
            <a:ext cx="3067812" cy="352425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5766451E-DB5C-7666-7CEC-632402A0245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62857" y="763524"/>
            <a:ext cx="3067812" cy="1901952"/>
          </a:xfr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C4337FA2-9815-A2E2-F0EE-C41EDA660A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58665" y="2870835"/>
            <a:ext cx="3067812" cy="352425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22A269B1-E69F-77FD-BC73-BD56C592AAC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66761" y="763524"/>
            <a:ext cx="3067812" cy="1901952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62325F87-D67D-8CE2-A2BB-0FD164E9FD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2569" y="2870835"/>
            <a:ext cx="3067812" cy="352425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BE9D6C3F-37CF-721A-E437-4F869DBEB5B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45237" y="3433572"/>
            <a:ext cx="3067812" cy="1901952"/>
          </a:xfr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0E22C75-6D76-5129-399F-8EEE2D7716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1045" y="5540883"/>
            <a:ext cx="3067812" cy="352425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0A1A7311-3989-0F23-0F2F-E1F4F8976D6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62857" y="3433572"/>
            <a:ext cx="3067812" cy="1901952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F4339A79-742E-386A-C2D7-013E0CA4C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58665" y="5540883"/>
            <a:ext cx="3067812" cy="352425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BF4B83B9-684B-4E8B-46B9-D3115B565BC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66761" y="3433572"/>
            <a:ext cx="3067812" cy="1901952"/>
          </a:xfrm>
          <a:solidFill>
            <a:schemeClr val="accent3"/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3" name="Tekstin paikkamerkki 10">
            <a:extLst>
              <a:ext uri="{FF2B5EF4-FFF2-40B4-BE49-F238E27FC236}">
                <a16:creationId xmlns:a16="http://schemas.microsoft.com/office/drawing/2014/main" id="{50F2F023-0068-C06A-6E39-4FE4E29EF9C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62569" y="5540883"/>
            <a:ext cx="3067812" cy="352425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9898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15C6263-B763-500F-3560-FBBB6CEEB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7000">
                <a:srgbClr val="454545">
                  <a:alpha val="34000"/>
                </a:srgbClr>
              </a:gs>
              <a:gs pos="84000">
                <a:schemeClr val="bg1">
                  <a:alpha val="0"/>
                  <a:lumMod val="19000"/>
                </a:schemeClr>
              </a:gs>
              <a:gs pos="0">
                <a:srgbClr val="292929">
                  <a:alpha val="64000"/>
                  <a:lumMod val="29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8894" y="1888844"/>
            <a:ext cx="10632141" cy="3230003"/>
          </a:xfrm>
        </p:spPr>
        <p:txBody>
          <a:bodyPr anchor="t" anchorCtr="0"/>
          <a:lstStyle>
            <a:lvl1pPr algn="l">
              <a:lnSpc>
                <a:spcPct val="70000"/>
              </a:lnSpc>
              <a:defRPr sz="14500" spc="-450" baseline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otsikko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893" y="5154705"/>
            <a:ext cx="10632141" cy="829236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F6F489B-17E0-9AC8-C00D-7871B89A3F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219" y="6219730"/>
            <a:ext cx="1918443" cy="402480"/>
          </a:xfrm>
          <a:prstGeom prst="rect">
            <a:avLst/>
          </a:prstGeom>
        </p:spPr>
      </p:pic>
      <p:pic>
        <p:nvPicPr>
          <p:cNvPr id="14" name="Kuva 13" descr="Kuva, joka sisältää kohteen logo&#10;&#10;Kuvaus luotu automaattisesti">
            <a:extLst>
              <a:ext uri="{FF2B5EF4-FFF2-40B4-BE49-F238E27FC236}">
                <a16:creationId xmlns:a16="http://schemas.microsoft.com/office/drawing/2014/main" id="{D5DB00C8-03B7-5D1E-DE56-B2962D124D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5" y="639564"/>
            <a:ext cx="1899976" cy="75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4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D68491C-F121-6527-49E6-9FBDD38CB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2" y="6414403"/>
            <a:ext cx="819997" cy="32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9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Kaksi sisältökohdet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1" y="2303929"/>
            <a:ext cx="4671793" cy="387303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0DF35B-997F-61FE-E5A0-E4E11698752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89252" y="2303929"/>
            <a:ext cx="4671793" cy="387303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DBD8377-C00E-A917-66F7-773D2C2CDD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2" y="6414403"/>
            <a:ext cx="819997" cy="32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7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ai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DBFBD3-69C2-523F-CF9D-92FB74B77FE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57518" y="2372868"/>
            <a:ext cx="4687505" cy="530352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1" y="3063240"/>
            <a:ext cx="4671793" cy="311372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9F1EB3B-6D75-B7A9-4A27-36C6E1371E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372868"/>
            <a:ext cx="4665045" cy="530352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0DF35B-997F-61FE-E5A0-E4E11698752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89252" y="3063240"/>
            <a:ext cx="4671793" cy="311372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8C463B8-34BA-CE70-4F46-FF1BC658C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2" y="6414403"/>
            <a:ext cx="819997" cy="32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5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C7CD2357-F3BC-B30C-E989-B47857015E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2660650"/>
            <a:ext cx="764858" cy="768350"/>
          </a:xfrm>
          <a:prstGeom prst="ellipse">
            <a:avLst/>
          </a:prstGeom>
          <a:solidFill>
            <a:srgbClr val="FEF75A"/>
          </a:solidFill>
        </p:spPr>
        <p:txBody>
          <a:bodyPr anchor="ctr" anchorCtr="0"/>
          <a:lstStyle>
            <a:lvl1pPr marL="0" indent="0" algn="ctr">
              <a:buNone/>
              <a:defRPr sz="3800"/>
            </a:lvl1pPr>
          </a:lstStyle>
          <a:p>
            <a:pPr lvl="0"/>
            <a:r>
              <a:rPr lang="fi-FI"/>
              <a:t>X.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8CBE3CD3-0396-60DE-2309-57D4C27B00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59636" y="2761488"/>
            <a:ext cx="2378964" cy="686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1" y="3817619"/>
            <a:ext cx="3272119" cy="2359343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D95EE4A3-1EEE-DAF6-CB3F-EF13A66EC0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3009" y="2660650"/>
            <a:ext cx="764858" cy="768350"/>
          </a:xfrm>
          <a:prstGeom prst="ellipse">
            <a:avLst/>
          </a:prstGeom>
          <a:solidFill>
            <a:srgbClr val="FEF75A"/>
          </a:solidFill>
        </p:spPr>
        <p:txBody>
          <a:bodyPr anchor="ctr" anchorCtr="0"/>
          <a:lstStyle>
            <a:lvl1pPr marL="0" indent="0" algn="ctr">
              <a:buNone/>
              <a:defRPr sz="3800"/>
            </a:lvl1pPr>
          </a:lstStyle>
          <a:p>
            <a:pPr lvl="0"/>
            <a:r>
              <a:rPr lang="fi-FI"/>
              <a:t>X.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E5EE85B7-5683-122A-43EC-24064A9553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65882" y="2761488"/>
            <a:ext cx="2378964" cy="686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562D980-0BEC-2EEC-7572-D51C0B6CD23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727" y="3817619"/>
            <a:ext cx="3272119" cy="2359343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6" name="Tekstin paikkamerkki 10">
            <a:extLst>
              <a:ext uri="{FF2B5EF4-FFF2-40B4-BE49-F238E27FC236}">
                <a16:creationId xmlns:a16="http://schemas.microsoft.com/office/drawing/2014/main" id="{8A90B2B5-3A1E-6A4B-B7F6-A1A4B5C4AB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9255" y="2660650"/>
            <a:ext cx="764858" cy="768350"/>
          </a:xfrm>
          <a:prstGeom prst="ellipse">
            <a:avLst/>
          </a:prstGeom>
          <a:solidFill>
            <a:srgbClr val="FEF75A"/>
          </a:solidFill>
        </p:spPr>
        <p:txBody>
          <a:bodyPr anchor="ctr" anchorCtr="0"/>
          <a:lstStyle>
            <a:lvl1pPr marL="0" indent="0" algn="ctr">
              <a:buNone/>
              <a:defRPr sz="3800"/>
            </a:lvl1pPr>
          </a:lstStyle>
          <a:p>
            <a:pPr lvl="0"/>
            <a:r>
              <a:rPr lang="fi-FI"/>
              <a:t>X.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0D044B92-25FB-D138-2343-061E47E4E1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72128" y="2761488"/>
            <a:ext cx="2378964" cy="686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F836D97-6B80-B98A-A122-4F02F8802E0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378973" y="3817619"/>
            <a:ext cx="3272119" cy="2359343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32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C7CD2357-F3BC-B30C-E989-B47857015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2660650"/>
            <a:ext cx="764858" cy="768350"/>
          </a:xfrm>
          <a:prstGeom prst="ellipse">
            <a:avLst/>
          </a:prstGeom>
          <a:solidFill>
            <a:srgbClr val="FEF75A"/>
          </a:solidFill>
        </p:spPr>
        <p:txBody>
          <a:bodyPr anchor="ctr" anchorCtr="0"/>
          <a:lstStyle>
            <a:lvl1pPr marL="0" indent="0" algn="ctr">
              <a:buNone/>
              <a:defRPr sz="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D95EE4A3-1EEE-DAF6-CB3F-EF13A66EC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3009" y="2660650"/>
            <a:ext cx="764858" cy="768350"/>
          </a:xfrm>
          <a:prstGeom prst="ellipse">
            <a:avLst/>
          </a:prstGeom>
          <a:solidFill>
            <a:srgbClr val="FEF75A"/>
          </a:solidFill>
        </p:spPr>
        <p:txBody>
          <a:bodyPr anchor="ctr" anchorCtr="0"/>
          <a:lstStyle>
            <a:lvl1pPr marL="0" indent="0" algn="ctr">
              <a:buNone/>
              <a:defRPr sz="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6" name="Tekstin paikkamerkki 10">
            <a:extLst>
              <a:ext uri="{FF2B5EF4-FFF2-40B4-BE49-F238E27FC236}">
                <a16:creationId xmlns:a16="http://schemas.microsoft.com/office/drawing/2014/main" id="{8A90B2B5-3A1E-6A4B-B7F6-A1A4B5C4A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9255" y="2660650"/>
            <a:ext cx="764858" cy="768350"/>
          </a:xfrm>
          <a:prstGeom prst="ellipse">
            <a:avLst/>
          </a:prstGeom>
          <a:solidFill>
            <a:srgbClr val="FEF75A"/>
          </a:solidFill>
        </p:spPr>
        <p:txBody>
          <a:bodyPr anchor="ctr" anchorCtr="0"/>
          <a:lstStyle>
            <a:lvl1pPr marL="0" indent="0" algn="ctr">
              <a:buNone/>
              <a:defRPr sz="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2E0E44AC-C7EE-0E9B-F304-10FB85EA0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4860" y="2684945"/>
            <a:ext cx="720000" cy="720000"/>
          </a:xfrm>
          <a:noFill/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23AC6F0-DEC1-82CC-13B8-B445DC271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97908" y="2684945"/>
            <a:ext cx="720000" cy="720000"/>
          </a:xfrm>
          <a:noFill/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1472F50-A7BB-ECFA-2923-51C8E4598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406384" y="2684945"/>
            <a:ext cx="720000" cy="720000"/>
          </a:xfrm>
          <a:noFill/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8CBE3CD3-0396-60DE-2309-57D4C27B00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59636" y="2761488"/>
            <a:ext cx="2378964" cy="686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1" y="3817619"/>
            <a:ext cx="3272119" cy="2359343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E5EE85B7-5683-122A-43EC-24064A9553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65882" y="2761488"/>
            <a:ext cx="2378964" cy="686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562D980-0BEC-2EEC-7572-D51C0B6CD23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727" y="3817619"/>
            <a:ext cx="3272119" cy="2359343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0D044B92-25FB-D138-2343-061E47E4E1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72128" y="2761488"/>
            <a:ext cx="2378964" cy="686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F836D97-6B80-B98A-A122-4F02F8802E0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378973" y="3817619"/>
            <a:ext cx="3272119" cy="2359343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1" y="979207"/>
            <a:ext cx="10668001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481" y="2303929"/>
            <a:ext cx="10668001" cy="37891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00DFF74-E1CB-2913-AD5F-9F443F4DD37D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219" y="6219730"/>
            <a:ext cx="1918443" cy="40248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7DF4FC0-CCD9-3E5C-BA50-3CAC75C48FB4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2" y="6414403"/>
            <a:ext cx="819997" cy="32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6" r:id="rId3"/>
    <p:sldLayoutId id="2147483650" r:id="rId4"/>
    <p:sldLayoutId id="2147483669" r:id="rId5"/>
    <p:sldLayoutId id="2147483667" r:id="rId6"/>
    <p:sldLayoutId id="2147483668" r:id="rId7"/>
    <p:sldLayoutId id="2147483670" r:id="rId8"/>
    <p:sldLayoutId id="2147483672" r:id="rId9"/>
    <p:sldLayoutId id="2147483673" r:id="rId10"/>
    <p:sldLayoutId id="2147483660" r:id="rId11"/>
    <p:sldLayoutId id="2147483661" r:id="rId12"/>
    <p:sldLayoutId id="2147483674" r:id="rId13"/>
    <p:sldLayoutId id="2147483678" r:id="rId14"/>
    <p:sldLayoutId id="2147483681" r:id="rId15"/>
    <p:sldLayoutId id="2147483675" r:id="rId16"/>
    <p:sldLayoutId id="2147483677" r:id="rId17"/>
    <p:sldLayoutId id="2147483679" r:id="rId18"/>
    <p:sldLayoutId id="2147483671" r:id="rId19"/>
    <p:sldLayoutId id="2147483680" r:id="rId20"/>
    <p:sldLayoutId id="2147483663" r:id="rId21"/>
    <p:sldLayoutId id="2147483651" r:id="rId22"/>
    <p:sldLayoutId id="2147483664" r:id="rId23"/>
    <p:sldLayoutId id="2147483665" r:id="rId24"/>
    <p:sldLayoutId id="2147483654" r:id="rId25"/>
    <p:sldLayoutId id="2147483655" r:id="rId26"/>
    <p:sldLayoutId id="2147483682" r:id="rId27"/>
    <p:sldLayoutId id="2147483683" r:id="rId28"/>
    <p:sldLayoutId id="2147483684" r:id="rId29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8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linkedin.com/company/innokaupungit/" TargetMode="Externa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87CE25A6-7361-074B-5A8F-79796726E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797" y="1905803"/>
            <a:ext cx="10296963" cy="1596001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gb" sz="9600" b="0" i="0" u="none" baseline="0" dirty="0"/>
              <a:t>Cooperation to create innovation and sustainability​</a:t>
            </a:r>
          </a:p>
        </p:txBody>
      </p:sp>
    </p:spTree>
    <p:extLst>
      <p:ext uri="{BB962C8B-B14F-4D97-AF65-F5344CB8AC3E}">
        <p14:creationId xmlns:p14="http://schemas.microsoft.com/office/powerpoint/2010/main" val="16872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193779-BB8A-7696-11AD-AE02FBB35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85" y="2013484"/>
            <a:ext cx="7779495" cy="638556"/>
          </a:xfrm>
        </p:spPr>
        <p:txBody>
          <a:bodyPr/>
          <a:lstStyle/>
          <a:p>
            <a:r>
              <a:rPr lang="fi-FI" sz="4000" err="1">
                <a:solidFill>
                  <a:srgbClr val="212121"/>
                </a:solidFill>
              </a:rPr>
              <a:t>Cities</a:t>
            </a:r>
            <a:r>
              <a:rPr lang="fi-FI" sz="4000">
                <a:solidFill>
                  <a:srgbClr val="212121"/>
                </a:solidFill>
              </a:rPr>
              <a:t> </a:t>
            </a:r>
            <a:r>
              <a:rPr lang="fi-FI" sz="4000" err="1">
                <a:solidFill>
                  <a:srgbClr val="212121"/>
                </a:solidFill>
              </a:rPr>
              <a:t>with</a:t>
            </a:r>
            <a:r>
              <a:rPr lang="fi-FI" sz="4000">
                <a:solidFill>
                  <a:srgbClr val="212121"/>
                </a:solidFill>
              </a:rPr>
              <a:t> </a:t>
            </a:r>
            <a:r>
              <a:rPr lang="fi-FI" sz="4000" err="1">
                <a:solidFill>
                  <a:srgbClr val="212121"/>
                </a:solidFill>
              </a:rPr>
              <a:t>ecosystem</a:t>
            </a:r>
            <a:r>
              <a:rPr lang="fi-FI" sz="4000">
                <a:solidFill>
                  <a:srgbClr val="212121"/>
                </a:solidFill>
              </a:rPr>
              <a:t> </a:t>
            </a:r>
            <a:r>
              <a:rPr lang="fi-FI" sz="4000" err="1">
                <a:solidFill>
                  <a:srgbClr val="212121"/>
                </a:solidFill>
              </a:rPr>
              <a:t>agreements</a:t>
            </a:r>
            <a:endParaRPr lang="fi-FI" sz="4000"/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5555E930-05C3-0CFE-64E0-92719C6525F2}"/>
              </a:ext>
            </a:extLst>
          </p:cNvPr>
          <p:cNvGrpSpPr/>
          <p:nvPr/>
        </p:nvGrpSpPr>
        <p:grpSpPr>
          <a:xfrm>
            <a:off x="7071737" y="666970"/>
            <a:ext cx="3752036" cy="5524059"/>
            <a:chOff x="8119487" y="752375"/>
            <a:chExt cx="3752036" cy="5524059"/>
          </a:xfrm>
        </p:grpSpPr>
        <p:sp>
          <p:nvSpPr>
            <p:cNvPr id="5" name="Ellipsi 4">
              <a:extLst>
                <a:ext uri="{FF2B5EF4-FFF2-40B4-BE49-F238E27FC236}">
                  <a16:creationId xmlns:a16="http://schemas.microsoft.com/office/drawing/2014/main" id="{8ED66679-9FF2-7759-1328-E6435AC5E500}"/>
                </a:ext>
              </a:extLst>
            </p:cNvPr>
            <p:cNvSpPr/>
            <p:nvPr/>
          </p:nvSpPr>
          <p:spPr>
            <a:xfrm>
              <a:off x="8119487" y="2519821"/>
              <a:ext cx="3752036" cy="3756613"/>
            </a:xfrm>
            <a:prstGeom prst="ellipse">
              <a:avLst/>
            </a:prstGeom>
            <a:solidFill>
              <a:srgbClr val="FEF7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utfit"/>
                <a:ea typeface="+mn-ea"/>
                <a:cs typeface="+mn-cs"/>
              </a:endParaRPr>
            </a:p>
          </p:txBody>
        </p:sp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499765FE-F126-3396-ADD5-27990D5469C5}"/>
                </a:ext>
              </a:extLst>
            </p:cNvPr>
            <p:cNvGrpSpPr/>
            <p:nvPr/>
          </p:nvGrpSpPr>
          <p:grpSpPr>
            <a:xfrm>
              <a:off x="8268887" y="752375"/>
              <a:ext cx="3250986" cy="5353250"/>
              <a:chOff x="7722291" y="504211"/>
              <a:chExt cx="2811701" cy="4867868"/>
            </a:xfrm>
          </p:grpSpPr>
          <p:pic>
            <p:nvPicPr>
              <p:cNvPr id="7" name="Kuva 6" descr="Kuva, joka sisältää kohteen tumma, tähti, yötaivas&#10;&#10;Kuvaus luotu automaattisesti">
                <a:extLst>
                  <a:ext uri="{FF2B5EF4-FFF2-40B4-BE49-F238E27FC236}">
                    <a16:creationId xmlns:a16="http://schemas.microsoft.com/office/drawing/2014/main" id="{14CDC121-15DC-F924-D94C-4937B62270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23079">
                <a:off x="7722291" y="504211"/>
                <a:ext cx="2811701" cy="4867868"/>
              </a:xfrm>
              <a:prstGeom prst="rect">
                <a:avLst/>
              </a:prstGeom>
            </p:spPr>
          </p:pic>
          <p:grpSp>
            <p:nvGrpSpPr>
              <p:cNvPr id="8" name="Group 34">
                <a:extLst>
                  <a:ext uri="{FF2B5EF4-FFF2-40B4-BE49-F238E27FC236}">
                    <a16:creationId xmlns:a16="http://schemas.microsoft.com/office/drawing/2014/main" id="{93B56D07-CD00-177B-801A-BCF5164C2879}"/>
                  </a:ext>
                </a:extLst>
              </p:cNvPr>
              <p:cNvGrpSpPr/>
              <p:nvPr/>
            </p:nvGrpSpPr>
            <p:grpSpPr>
              <a:xfrm>
                <a:off x="8268887" y="2124788"/>
                <a:ext cx="2111853" cy="3234744"/>
                <a:chOff x="8268887" y="2124788"/>
                <a:chExt cx="2111853" cy="3234744"/>
              </a:xfrm>
            </p:grpSpPr>
            <p:sp>
              <p:nvSpPr>
                <p:cNvPr id="9" name="Oval 9">
                  <a:extLst>
                    <a:ext uri="{FF2B5EF4-FFF2-40B4-BE49-F238E27FC236}">
                      <a16:creationId xmlns:a16="http://schemas.microsoft.com/office/drawing/2014/main" id="{8B12FB1E-CD04-9F10-112B-48B03A2237F5}"/>
                    </a:ext>
                  </a:extLst>
                </p:cNvPr>
                <p:cNvSpPr/>
                <p:nvPr/>
              </p:nvSpPr>
              <p:spPr>
                <a:xfrm>
                  <a:off x="9142604" y="2124788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Oval 10">
                  <a:extLst>
                    <a:ext uri="{FF2B5EF4-FFF2-40B4-BE49-F238E27FC236}">
                      <a16:creationId xmlns:a16="http://schemas.microsoft.com/office/drawing/2014/main" id="{F4F8784A-54C9-DD66-0E31-21B7AE56FD3D}"/>
                    </a:ext>
                  </a:extLst>
                </p:cNvPr>
                <p:cNvSpPr/>
                <p:nvPr/>
              </p:nvSpPr>
              <p:spPr>
                <a:xfrm>
                  <a:off x="9129398" y="2762532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Oval 11">
                  <a:extLst>
                    <a:ext uri="{FF2B5EF4-FFF2-40B4-BE49-F238E27FC236}">
                      <a16:creationId xmlns:a16="http://schemas.microsoft.com/office/drawing/2014/main" id="{A94CE2A7-F438-1B56-413C-1038C8989027}"/>
                    </a:ext>
                  </a:extLst>
                </p:cNvPr>
                <p:cNvSpPr/>
                <p:nvPr/>
              </p:nvSpPr>
              <p:spPr>
                <a:xfrm>
                  <a:off x="8666012" y="3370984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Oval 12">
                  <a:extLst>
                    <a:ext uri="{FF2B5EF4-FFF2-40B4-BE49-F238E27FC236}">
                      <a16:creationId xmlns:a16="http://schemas.microsoft.com/office/drawing/2014/main" id="{89FB4343-F63B-7FB3-8FA5-B81EA43786E6}"/>
                    </a:ext>
                  </a:extLst>
                </p:cNvPr>
                <p:cNvSpPr/>
                <p:nvPr/>
              </p:nvSpPr>
              <p:spPr>
                <a:xfrm>
                  <a:off x="8268887" y="3734271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Oval 13">
                  <a:extLst>
                    <a:ext uri="{FF2B5EF4-FFF2-40B4-BE49-F238E27FC236}">
                      <a16:creationId xmlns:a16="http://schemas.microsoft.com/office/drawing/2014/main" id="{264109AB-4F0B-7124-9FD5-4C6AE08CFE28}"/>
                    </a:ext>
                  </a:extLst>
                </p:cNvPr>
                <p:cNvSpPr/>
                <p:nvPr/>
              </p:nvSpPr>
              <p:spPr>
                <a:xfrm>
                  <a:off x="8519797" y="3920288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Oval 14">
                  <a:extLst>
                    <a:ext uri="{FF2B5EF4-FFF2-40B4-BE49-F238E27FC236}">
                      <a16:creationId xmlns:a16="http://schemas.microsoft.com/office/drawing/2014/main" id="{600F7EAE-1554-6E4F-B8F1-9CB5A42318B1}"/>
                    </a:ext>
                  </a:extLst>
                </p:cNvPr>
                <p:cNvSpPr/>
                <p:nvPr/>
              </p:nvSpPr>
              <p:spPr>
                <a:xfrm>
                  <a:off x="8725647" y="4453383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Oval 15">
                  <a:extLst>
                    <a:ext uri="{FF2B5EF4-FFF2-40B4-BE49-F238E27FC236}">
                      <a16:creationId xmlns:a16="http://schemas.microsoft.com/office/drawing/2014/main" id="{6E727ABA-FE64-8308-73B6-1D4E5B6C4559}"/>
                    </a:ext>
                  </a:extLst>
                </p:cNvPr>
                <p:cNvSpPr/>
                <p:nvPr/>
              </p:nvSpPr>
              <p:spPr>
                <a:xfrm>
                  <a:off x="8281876" y="4476136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Oval 16">
                  <a:extLst>
                    <a:ext uri="{FF2B5EF4-FFF2-40B4-BE49-F238E27FC236}">
                      <a16:creationId xmlns:a16="http://schemas.microsoft.com/office/drawing/2014/main" id="{95D22618-A99F-8F5B-C4A0-E871BAE2E62D}"/>
                    </a:ext>
                  </a:extLst>
                </p:cNvPr>
                <p:cNvSpPr/>
                <p:nvPr/>
              </p:nvSpPr>
              <p:spPr>
                <a:xfrm>
                  <a:off x="8308693" y="4989141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Oval 17">
                  <a:extLst>
                    <a:ext uri="{FF2B5EF4-FFF2-40B4-BE49-F238E27FC236}">
                      <a16:creationId xmlns:a16="http://schemas.microsoft.com/office/drawing/2014/main" id="{15A3222F-6823-DB0D-C83C-E3AE94A08DAD}"/>
                    </a:ext>
                  </a:extLst>
                </p:cNvPr>
                <p:cNvSpPr/>
                <p:nvPr/>
              </p:nvSpPr>
              <p:spPr>
                <a:xfrm>
                  <a:off x="8924649" y="5150358"/>
                  <a:ext cx="209176" cy="209174"/>
                </a:xfrm>
                <a:prstGeom prst="ellipse">
                  <a:avLst/>
                </a:prstGeom>
                <a:solidFill>
                  <a:srgbClr val="212121">
                    <a:alpha val="9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Oval 18">
                  <a:extLst>
                    <a:ext uri="{FF2B5EF4-FFF2-40B4-BE49-F238E27FC236}">
                      <a16:creationId xmlns:a16="http://schemas.microsoft.com/office/drawing/2014/main" id="{690F8D9A-3F83-BD84-3A6A-02DAFEDD2890}"/>
                    </a:ext>
                  </a:extLst>
                </p:cNvPr>
                <p:cNvSpPr/>
                <p:nvPr/>
              </p:nvSpPr>
              <p:spPr>
                <a:xfrm>
                  <a:off x="9142604" y="4745812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Oval 19">
                  <a:extLst>
                    <a:ext uri="{FF2B5EF4-FFF2-40B4-BE49-F238E27FC236}">
                      <a16:creationId xmlns:a16="http://schemas.microsoft.com/office/drawing/2014/main" id="{F69F15A0-4F2D-F9BD-8FA0-7E736B02FD66}"/>
                    </a:ext>
                  </a:extLst>
                </p:cNvPr>
                <p:cNvSpPr/>
                <p:nvPr/>
              </p:nvSpPr>
              <p:spPr>
                <a:xfrm>
                  <a:off x="9111014" y="4251110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Oval 20">
                  <a:extLst>
                    <a:ext uri="{FF2B5EF4-FFF2-40B4-BE49-F238E27FC236}">
                      <a16:creationId xmlns:a16="http://schemas.microsoft.com/office/drawing/2014/main" id="{8355A5B3-0058-1075-1049-C4EC6A54E585}"/>
                    </a:ext>
                  </a:extLst>
                </p:cNvPr>
                <p:cNvSpPr/>
                <p:nvPr/>
              </p:nvSpPr>
              <p:spPr>
                <a:xfrm>
                  <a:off x="9490934" y="3266397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Oval 21">
                  <a:extLst>
                    <a:ext uri="{FF2B5EF4-FFF2-40B4-BE49-F238E27FC236}">
                      <a16:creationId xmlns:a16="http://schemas.microsoft.com/office/drawing/2014/main" id="{F3C108E7-6F4E-A635-8137-DE9AECA14B07}"/>
                    </a:ext>
                  </a:extLst>
                </p:cNvPr>
                <p:cNvSpPr/>
                <p:nvPr/>
              </p:nvSpPr>
              <p:spPr>
                <a:xfrm>
                  <a:off x="9580347" y="3819402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Oval 22">
                  <a:extLst>
                    <a:ext uri="{FF2B5EF4-FFF2-40B4-BE49-F238E27FC236}">
                      <a16:creationId xmlns:a16="http://schemas.microsoft.com/office/drawing/2014/main" id="{DD5624C4-7F62-734D-332D-E454C5C31C4F}"/>
                    </a:ext>
                  </a:extLst>
                </p:cNvPr>
                <p:cNvSpPr/>
                <p:nvPr/>
              </p:nvSpPr>
              <p:spPr>
                <a:xfrm>
                  <a:off x="10171564" y="3965616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Oval 23">
                  <a:extLst>
                    <a:ext uri="{FF2B5EF4-FFF2-40B4-BE49-F238E27FC236}">
                      <a16:creationId xmlns:a16="http://schemas.microsoft.com/office/drawing/2014/main" id="{05248297-9309-2364-D0FA-5612B6C15E4A}"/>
                    </a:ext>
                  </a:extLst>
                </p:cNvPr>
                <p:cNvSpPr/>
                <p:nvPr/>
              </p:nvSpPr>
              <p:spPr>
                <a:xfrm>
                  <a:off x="9482944" y="4453383"/>
                  <a:ext cx="209176" cy="209174"/>
                </a:xfrm>
                <a:prstGeom prst="ellipse">
                  <a:avLst/>
                </a:prstGeom>
                <a:solidFill>
                  <a:srgbClr val="212121">
                    <a:alpha val="9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Oval 24">
                  <a:extLst>
                    <a:ext uri="{FF2B5EF4-FFF2-40B4-BE49-F238E27FC236}">
                      <a16:creationId xmlns:a16="http://schemas.microsoft.com/office/drawing/2014/main" id="{A8105D45-F04D-E7A1-A78B-E69A85435127}"/>
                    </a:ext>
                  </a:extLst>
                </p:cNvPr>
                <p:cNvSpPr/>
                <p:nvPr/>
              </p:nvSpPr>
              <p:spPr>
                <a:xfrm>
                  <a:off x="9735326" y="4768565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Oval 25">
                  <a:extLst>
                    <a:ext uri="{FF2B5EF4-FFF2-40B4-BE49-F238E27FC236}">
                      <a16:creationId xmlns:a16="http://schemas.microsoft.com/office/drawing/2014/main" id="{CC05B2B0-9723-3255-3DC6-B8C2A793BB39}"/>
                    </a:ext>
                  </a:extLst>
                </p:cNvPr>
                <p:cNvSpPr/>
                <p:nvPr/>
              </p:nvSpPr>
              <p:spPr>
                <a:xfrm>
                  <a:off x="9023554" y="5107307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Oval 26">
                  <a:extLst>
                    <a:ext uri="{FF2B5EF4-FFF2-40B4-BE49-F238E27FC236}">
                      <a16:creationId xmlns:a16="http://schemas.microsoft.com/office/drawing/2014/main" id="{C8F69514-7E46-F85B-9771-E762BF8D5D9C}"/>
                    </a:ext>
                  </a:extLst>
                </p:cNvPr>
                <p:cNvSpPr/>
                <p:nvPr/>
              </p:nvSpPr>
              <p:spPr>
                <a:xfrm>
                  <a:off x="8934823" y="5070754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7" name="Tekstiruutu 26">
            <a:extLst>
              <a:ext uri="{FF2B5EF4-FFF2-40B4-BE49-F238E27FC236}">
                <a16:creationId xmlns:a16="http://schemas.microsoft.com/office/drawing/2014/main" id="{C6F6B897-6CBC-B020-D3FB-8F1C1639BFA9}"/>
              </a:ext>
            </a:extLst>
          </p:cNvPr>
          <p:cNvSpPr txBox="1"/>
          <p:nvPr/>
        </p:nvSpPr>
        <p:spPr>
          <a:xfrm>
            <a:off x="735720" y="2857087"/>
            <a:ext cx="7410365" cy="3754874"/>
          </a:xfrm>
          <a:prstGeom prst="rect">
            <a:avLst/>
          </a:prstGeom>
          <a:noFill/>
        </p:spPr>
        <p:txBody>
          <a:bodyPr wrap="square" lIns="91440" tIns="45720" rIns="91440" bIns="45720" numCol="2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Espoo, Helsinki and Vantaa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Joensuu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Jyväskylä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Kokkola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Kuopio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Lahti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Lappeenranta (+Imatra)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Mikkeli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</a:b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Oulu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Pori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Kajaani (+Sotkamo)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Rovaniemi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Seinäjoki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Tampere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Turku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Vaasa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86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7CE828-DC2F-EC65-4520-7C9F66A9C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Why are InnoCities created? 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DF534D5-EDAD-19E0-1368-DD9277E31A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2364642"/>
            <a:ext cx="764858" cy="76835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D89CF85-26A2-5CE9-B98E-4DE70633A2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3009" y="2364642"/>
            <a:ext cx="764858" cy="76835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8497842-2D97-C667-D6DF-53102B6AE5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79255" y="2364642"/>
            <a:ext cx="764858" cy="768350"/>
          </a:xfrm>
        </p:spPr>
        <p:txBody>
          <a:bodyPr/>
          <a:lstStyle/>
          <a:p>
            <a:endParaRPr lang="en-gb"/>
          </a:p>
        </p:txBody>
      </p:sp>
      <p:pic>
        <p:nvPicPr>
          <p:cNvPr id="22" name="Kuvan paikkamerkki 21">
            <a:extLst>
              <a:ext uri="{FF2B5EF4-FFF2-40B4-BE49-F238E27FC236}">
                <a16:creationId xmlns:a16="http://schemas.microsoft.com/office/drawing/2014/main" id="{262A15C5-017F-84B1-3D3F-FC11885DF5D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685039" y="2476068"/>
            <a:ext cx="545738" cy="545738"/>
          </a:xfrm>
        </p:spPr>
      </p:pic>
      <p:pic>
        <p:nvPicPr>
          <p:cNvPr id="24" name="Kuvan paikkamerkki 23">
            <a:extLst>
              <a:ext uri="{FF2B5EF4-FFF2-40B4-BE49-F238E27FC236}">
                <a16:creationId xmlns:a16="http://schemas.microsoft.com/office/drawing/2014/main" id="{8B8A92DD-13F9-ED93-CF53-D2B08638DDF0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8532016" y="2514569"/>
            <a:ext cx="468736" cy="468736"/>
          </a:xfr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2A805D7-7C44-D27A-0700-D6BA56D833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59636" y="2475640"/>
            <a:ext cx="2561844" cy="666242"/>
          </a:xfrm>
        </p:spPr>
        <p:txBody>
          <a:bodyPr vert="horz" lIns="0" tIns="0" rIns="0" bIns="0" rtlCol="0" anchor="t">
            <a:noAutofit/>
          </a:bodyPr>
          <a:lstStyle/>
          <a:p>
            <a:pPr algn="l" rtl="0"/>
            <a:r>
              <a:rPr lang="en-gb" b="0" i="0" u="none" baseline="0"/>
              <a:t>EU’s sustainable urban development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7E7579-EE37-C912-4F9A-3166C3C7C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1" y="3341045"/>
            <a:ext cx="3272119" cy="2539910"/>
          </a:xfrm>
        </p:spPr>
        <p:txBody>
          <a:bodyPr vert="horz" lIns="0" tIns="0" rIns="0" bIns="0" rtlCol="0" anchor="t">
            <a:noAutofit/>
          </a:bodyPr>
          <a:lstStyle/>
          <a:p>
            <a:pPr algn="l" rtl="0">
              <a:spcAft>
                <a:spcPts val="600"/>
              </a:spcAft>
            </a:pPr>
            <a:r>
              <a:rPr lang="en-gb" b="0" i="0" u="none" baseline="0" dirty="0">
                <a:solidFill>
                  <a:srgbClr val="000000"/>
                </a:solidFill>
              </a:rPr>
              <a:t>Cities are the platforms of European innovation operations. Simultaneously, different sustainability challenges are identified and need to be solved </a:t>
            </a:r>
            <a:br>
              <a:rPr lang="en-gb" b="0" i="0" u="none" baseline="0" dirty="0">
                <a:solidFill>
                  <a:srgbClr val="000000"/>
                </a:solidFill>
              </a:rPr>
            </a:br>
            <a:r>
              <a:rPr lang="en-gb" b="0" i="0" u="none" baseline="0" dirty="0">
                <a:solidFill>
                  <a:srgbClr val="000000"/>
                </a:solidFill>
              </a:rPr>
              <a:t>in cities.</a:t>
            </a:r>
            <a:endParaRPr lang="en-gb" dirty="0">
              <a:solidFill>
                <a:srgbClr val="000000"/>
              </a:solidFill>
              <a:ea typeface="+mn-lt"/>
              <a:cs typeface="+mn-lt"/>
            </a:endParaRPr>
          </a:p>
          <a:p>
            <a:pPr algn="l" rtl="0">
              <a:spcAft>
                <a:spcPts val="600"/>
              </a:spcAft>
            </a:pPr>
            <a:r>
              <a:rPr lang="en-gb" b="0" i="0" u="none" baseline="0" dirty="0" err="1">
                <a:solidFill>
                  <a:srgbClr val="000000"/>
                </a:solidFill>
                <a:ea typeface="+mn-lt"/>
                <a:cs typeface="+mn-lt"/>
              </a:rPr>
              <a:t>InnoCities</a:t>
            </a:r>
            <a:r>
              <a:rPr lang="en-gb" b="0" i="0" u="none" baseline="0" dirty="0">
                <a:solidFill>
                  <a:srgbClr val="000000"/>
                </a:solidFill>
                <a:ea typeface="+mn-lt"/>
                <a:cs typeface="+mn-lt"/>
              </a:rPr>
              <a:t> are a </a:t>
            </a:r>
            <a:r>
              <a:rPr lang="en-gb" b="0" i="0" u="none" baseline="0" dirty="0">
                <a:ea typeface="+mn-lt"/>
                <a:cs typeface="+mn-lt"/>
              </a:rPr>
              <a:t>Finnish way of implementing the EU’s sustainable urban development, with green and digital transitions at its core.</a:t>
            </a:r>
          </a:p>
          <a:p>
            <a:pPr marL="0" indent="0" algn="l" rtl="0">
              <a:buNone/>
            </a:pPr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DFFF29E-97FD-268D-E89C-4A9FD154E5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65882" y="2465480"/>
            <a:ext cx="2378964" cy="686562"/>
          </a:xfrm>
        </p:spPr>
        <p:txBody>
          <a:bodyPr vert="horz" lIns="0" tIns="0" rIns="0" bIns="0" rtlCol="0" anchor="t">
            <a:noAutofit/>
          </a:bodyPr>
          <a:lstStyle/>
          <a:p>
            <a:pPr algn="l" rtl="0"/>
            <a:r>
              <a:rPr lang="en-gb" b="0" i="0" u="none" baseline="0"/>
              <a:t>Ecosystem agreement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0124E6D-6661-ECAB-193A-F0336A10096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727" y="3341045"/>
            <a:ext cx="3272119" cy="2539909"/>
          </a:xfrm>
        </p:spPr>
        <p:txBody>
          <a:bodyPr vert="horz" lIns="0" tIns="0" rIns="0" bIns="0" rtlCol="0" anchor="t">
            <a:noAutofit/>
          </a:bodyPr>
          <a:lstStyle/>
          <a:p>
            <a:pPr algn="l" rtl="0">
              <a:spcAft>
                <a:spcPts val="600"/>
              </a:spcAft>
            </a:pPr>
            <a:r>
              <a:rPr lang="en-gb" b="0" i="0" u="none" baseline="0" dirty="0">
                <a:ea typeface="+mn-lt"/>
                <a:cs typeface="+mn-lt"/>
              </a:rPr>
              <a:t>The agreement of the city and the Ministry of Economic Affairs and Employment on the development </a:t>
            </a:r>
            <a:br>
              <a:rPr lang="en-gb" b="0" i="0" u="none" baseline="0" dirty="0">
                <a:ea typeface="+mn-lt"/>
                <a:cs typeface="+mn-lt"/>
              </a:rPr>
            </a:br>
            <a:r>
              <a:rPr lang="en-gb" b="0" i="0" u="none" baseline="0" dirty="0">
                <a:ea typeface="+mn-lt"/>
                <a:cs typeface="+mn-lt"/>
              </a:rPr>
              <a:t>of the selected ecosystems.</a:t>
            </a:r>
          </a:p>
          <a:p>
            <a:pPr algn="l" rtl="0">
              <a:spcAft>
                <a:spcPts val="600"/>
              </a:spcAft>
            </a:pPr>
            <a:r>
              <a:rPr lang="en-gb" b="0" i="0" u="none" baseline="0" dirty="0">
                <a:ea typeface="+mn-lt"/>
                <a:cs typeface="+mn-lt"/>
              </a:rPr>
              <a:t>Includes 16 important development areas of Finnish RDI activities: university and university consortium cities.</a:t>
            </a:r>
          </a:p>
          <a:p>
            <a:pPr algn="l" rtl="0">
              <a:spcAft>
                <a:spcPts val="600"/>
              </a:spcAft>
            </a:pPr>
            <a:endParaRPr lang="en-gb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4DCD96A4-06BF-05E3-E9AC-C608B3DC7A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72128" y="2465480"/>
            <a:ext cx="2378964" cy="686562"/>
          </a:xfrm>
        </p:spPr>
        <p:txBody>
          <a:bodyPr vert="horz" lIns="0" tIns="0" rIns="0" bIns="0" rtlCol="0" anchor="t">
            <a:noAutofit/>
          </a:bodyPr>
          <a:lstStyle/>
          <a:p>
            <a:pPr algn="l" rtl="0"/>
            <a:r>
              <a:rPr lang="en-gb" b="0" i="0" u="none" baseline="0"/>
              <a:t>RDI investments </a:t>
            </a:r>
            <a:br>
              <a:rPr lang="en-gb"/>
            </a:br>
            <a:r>
              <a:rPr lang="en-gb" b="0" i="0" u="none" baseline="0"/>
              <a:t>and cooperation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62DD5460-0D1D-6A27-D642-BCE8698DA8F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378973" y="3521611"/>
            <a:ext cx="3272119" cy="2359343"/>
          </a:xfrm>
        </p:spPr>
        <p:txBody>
          <a:bodyPr/>
          <a:lstStyle/>
          <a:p>
            <a:pPr algn="l" rtl="0">
              <a:spcAft>
                <a:spcPts val="600"/>
              </a:spcAft>
            </a:pPr>
            <a:r>
              <a:rPr lang="en-gb" b="0" i="0" u="none" baseline="0" dirty="0">
                <a:ea typeface="+mn-lt"/>
                <a:cs typeface="+mn-lt"/>
              </a:rPr>
              <a:t>The target, 4% of RDI investments, requires us to improve the conditions for growth, including the development environments and the innovation capacity of the regions.</a:t>
            </a:r>
          </a:p>
          <a:p>
            <a:pPr algn="l" rtl="0">
              <a:spcAft>
                <a:spcPts val="600"/>
              </a:spcAft>
            </a:pPr>
            <a:r>
              <a:rPr lang="en-gb" b="0" i="0" u="none" baseline="0" dirty="0">
                <a:ea typeface="+mn-lt"/>
                <a:cs typeface="+mn-lt"/>
              </a:rPr>
              <a:t>By investing in innovation, cities support higher education institutions and businesses and create the conditions for the growth of productivity and vitality in their regions.</a:t>
            </a:r>
            <a:endParaRPr lang="en-gb" dirty="0">
              <a:ea typeface="+mn-lt"/>
              <a:cs typeface="+mn-lt"/>
            </a:endParaRPr>
          </a:p>
          <a:p>
            <a:pPr marL="0" indent="0" algn="l" rtl="0">
              <a:buNone/>
            </a:pPr>
            <a:endParaRPr lang="en-gb" dirty="0"/>
          </a:p>
        </p:txBody>
      </p:sp>
      <p:pic>
        <p:nvPicPr>
          <p:cNvPr id="20" name="Kuvan paikkamerkki 19" descr="Kuva, joka sisältää kohteen kuvakaappaus, musta&#10;&#10;Kuvaus luotu automaattisesti">
            <a:extLst>
              <a:ext uri="{FF2B5EF4-FFF2-40B4-BE49-F238E27FC236}">
                <a16:creationId xmlns:a16="http://schemas.microsoft.com/office/drawing/2014/main" id="{09B4BBF3-041D-6294-7FDD-C3DAB3FDE633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t="10142" r="75769" b="9118"/>
          <a:stretch/>
        </p:blipFill>
        <p:spPr>
          <a:xfrm>
            <a:off x="816701" y="2404177"/>
            <a:ext cx="720000" cy="720000"/>
          </a:xfrm>
        </p:spPr>
      </p:pic>
    </p:spTree>
    <p:extLst>
      <p:ext uri="{BB962C8B-B14F-4D97-AF65-F5344CB8AC3E}">
        <p14:creationId xmlns:p14="http://schemas.microsoft.com/office/powerpoint/2010/main" val="67226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4D0066-B988-D22E-19D4-75969CB0F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801" y="2813836"/>
            <a:ext cx="3880458" cy="693877"/>
          </a:xfrm>
        </p:spPr>
        <p:txBody>
          <a:bodyPr/>
          <a:lstStyle/>
          <a:p>
            <a:pPr algn="ctr" rtl="0"/>
            <a:r>
              <a:rPr lang="en-gb" sz="2800" b="0" i="0" u="none" baseline="0" dirty="0"/>
              <a:t>Sustainable </a:t>
            </a:r>
            <a:br>
              <a:rPr lang="en-gb" sz="2800" dirty="0"/>
            </a:br>
            <a:r>
              <a:rPr lang="en-gb" sz="2800" b="0" i="0" u="none" baseline="0" dirty="0"/>
              <a:t>transition</a:t>
            </a:r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73A796A1-E71F-FA2C-4ED3-7A4E4A4B0869}"/>
              </a:ext>
            </a:extLst>
          </p:cNvPr>
          <p:cNvSpPr/>
          <p:nvPr/>
        </p:nvSpPr>
        <p:spPr>
          <a:xfrm>
            <a:off x="2156953" y="629324"/>
            <a:ext cx="2060155" cy="2060155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9" name="Kuva 8" descr="Tuuliturbiinit ääriviiva">
            <a:extLst>
              <a:ext uri="{FF2B5EF4-FFF2-40B4-BE49-F238E27FC236}">
                <a16:creationId xmlns:a16="http://schemas.microsoft.com/office/drawing/2014/main" id="{E106D9D7-D60E-64F9-C264-2B7A82F83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4088" y="946459"/>
            <a:ext cx="1425884" cy="1425884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03102E31-7BA9-7A36-CFDB-55267B8F63FA}"/>
              </a:ext>
            </a:extLst>
          </p:cNvPr>
          <p:cNvSpPr txBox="1">
            <a:spLocks/>
          </p:cNvSpPr>
          <p:nvPr/>
        </p:nvSpPr>
        <p:spPr>
          <a:xfrm>
            <a:off x="4231426" y="2813836"/>
            <a:ext cx="3880458" cy="69387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spc="-7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rtl="0"/>
            <a:r>
              <a:rPr lang="en-gb" sz="2800" b="0" i="0" u="none" baseline="0"/>
              <a:t>Digitalisation and </a:t>
            </a:r>
            <a:br>
              <a:rPr lang="en-gb" sz="2800"/>
            </a:br>
            <a:r>
              <a:rPr lang="en-gb" sz="2800" b="0" i="0" u="none" baseline="0"/>
              <a:t>new technologies</a:t>
            </a: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9675E986-AA22-8201-B00C-A6DD43742374}"/>
              </a:ext>
            </a:extLst>
          </p:cNvPr>
          <p:cNvSpPr/>
          <p:nvPr/>
        </p:nvSpPr>
        <p:spPr>
          <a:xfrm>
            <a:off x="5141578" y="629324"/>
            <a:ext cx="2060155" cy="2060155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9C89888F-C403-FF91-F671-E28536491418}"/>
              </a:ext>
            </a:extLst>
          </p:cNvPr>
          <p:cNvSpPr txBox="1">
            <a:spLocks/>
          </p:cNvSpPr>
          <p:nvPr/>
        </p:nvSpPr>
        <p:spPr>
          <a:xfrm>
            <a:off x="7216051" y="2813836"/>
            <a:ext cx="3880458" cy="69387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spc="-7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rtl="0"/>
            <a:r>
              <a:rPr lang="en-gb" sz="2800" b="0" i="0" u="none" baseline="0"/>
              <a:t>Wellbeing</a:t>
            </a: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0DA09DC1-68FB-CB83-4D2A-AD352B212158}"/>
              </a:ext>
            </a:extLst>
          </p:cNvPr>
          <p:cNvSpPr/>
          <p:nvPr/>
        </p:nvSpPr>
        <p:spPr>
          <a:xfrm>
            <a:off x="8126203" y="629324"/>
            <a:ext cx="2060155" cy="2060155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18" name="Kuva 17" descr="Robotti ääriviiva">
            <a:extLst>
              <a:ext uri="{FF2B5EF4-FFF2-40B4-BE49-F238E27FC236}">
                <a16:creationId xmlns:a16="http://schemas.microsoft.com/office/drawing/2014/main" id="{7F78F15A-8B5D-68AE-036E-A2DB09D6A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5103" y="972209"/>
            <a:ext cx="1374384" cy="1374384"/>
          </a:xfrm>
          <a:prstGeom prst="rect">
            <a:avLst/>
          </a:prstGeom>
        </p:spPr>
      </p:pic>
      <p:pic>
        <p:nvPicPr>
          <p:cNvPr id="22" name="Kuva 21" descr="Sydän ja syke ääriviiva">
            <a:extLst>
              <a:ext uri="{FF2B5EF4-FFF2-40B4-BE49-F238E27FC236}">
                <a16:creationId xmlns:a16="http://schemas.microsoft.com/office/drawing/2014/main" id="{52C15FF2-5646-07D3-8005-5C044D78C4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63480" y="966601"/>
            <a:ext cx="1385600" cy="1385600"/>
          </a:xfrm>
          <a:prstGeom prst="rect">
            <a:avLst/>
          </a:prstGeom>
        </p:spPr>
      </p:pic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F80CBBF2-A1BD-F4DF-2E39-F1B55956B321}"/>
              </a:ext>
            </a:extLst>
          </p:cNvPr>
          <p:cNvCxnSpPr>
            <a:cxnSpLocks/>
          </p:cNvCxnSpPr>
          <p:nvPr/>
        </p:nvCxnSpPr>
        <p:spPr>
          <a:xfrm>
            <a:off x="466381" y="3778785"/>
            <a:ext cx="112592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2BD134DA-4EB0-3C58-B897-CF67C08D1C1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5362" y="4472980"/>
            <a:ext cx="2598098" cy="1958854"/>
            <a:chOff x="567534" y="4417763"/>
            <a:chExt cx="2969515" cy="2238887"/>
          </a:xfrm>
        </p:grpSpPr>
        <p:sp>
          <p:nvSpPr>
            <p:cNvPr id="26" name="Ellipsi 25">
              <a:extLst>
                <a:ext uri="{FF2B5EF4-FFF2-40B4-BE49-F238E27FC236}">
                  <a16:creationId xmlns:a16="http://schemas.microsoft.com/office/drawing/2014/main" id="{86F7FA70-9F65-331D-EF31-D777AFA1EDF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4755" y="4417763"/>
              <a:ext cx="1355074" cy="13550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27" name="Tekstiruutu 26">
              <a:extLst>
                <a:ext uri="{FF2B5EF4-FFF2-40B4-BE49-F238E27FC236}">
                  <a16:creationId xmlns:a16="http://schemas.microsoft.com/office/drawing/2014/main" id="{4ECF6D32-F365-CD25-555A-281BFC6E470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7534" y="5812388"/>
              <a:ext cx="2969515" cy="844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gb" sz="1400" b="0" i="0" u="none" baseline="0" dirty="0"/>
                <a:t>Development </a:t>
              </a:r>
              <a:br>
                <a:rPr lang="en-gb" sz="1400" b="0" i="0" u="none" baseline="0" dirty="0"/>
              </a:br>
              <a:r>
                <a:rPr lang="en-gb" sz="1400" b="0" i="0" u="none" baseline="0" dirty="0"/>
                <a:t>environments </a:t>
              </a:r>
              <a:br>
                <a:rPr lang="en-gb" sz="1400" dirty="0"/>
              </a:br>
              <a:r>
                <a:rPr lang="en-gb" sz="1400" b="0" i="0" u="none" baseline="0" dirty="0"/>
                <a:t>and experiments</a:t>
              </a:r>
            </a:p>
          </p:txBody>
        </p:sp>
      </p:grpSp>
      <p:grpSp>
        <p:nvGrpSpPr>
          <p:cNvPr id="29" name="Ryhmä 28">
            <a:extLst>
              <a:ext uri="{FF2B5EF4-FFF2-40B4-BE49-F238E27FC236}">
                <a16:creationId xmlns:a16="http://schemas.microsoft.com/office/drawing/2014/main" id="{2F470D18-43A8-12ED-D230-F3157172FC0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936477" y="4472981"/>
            <a:ext cx="2598098" cy="1743410"/>
            <a:chOff x="567534" y="4417763"/>
            <a:chExt cx="2969515" cy="1992643"/>
          </a:xfrm>
        </p:grpSpPr>
        <p:sp>
          <p:nvSpPr>
            <p:cNvPr id="30" name="Ellipsi 29">
              <a:extLst>
                <a:ext uri="{FF2B5EF4-FFF2-40B4-BE49-F238E27FC236}">
                  <a16:creationId xmlns:a16="http://schemas.microsoft.com/office/drawing/2014/main" id="{7AE2AC66-88F4-1A97-060F-27088780C89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4755" y="4417763"/>
              <a:ext cx="1355074" cy="13550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31" name="Tekstiruutu 30">
              <a:extLst>
                <a:ext uri="{FF2B5EF4-FFF2-40B4-BE49-F238E27FC236}">
                  <a16:creationId xmlns:a16="http://schemas.microsoft.com/office/drawing/2014/main" id="{3B5864EE-959B-75CE-E463-20B8AE4575C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7534" y="5812388"/>
              <a:ext cx="2969515" cy="598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gb" sz="1400" b="0" i="0" u="none" baseline="0" dirty="0"/>
                <a:t>Development of the </a:t>
              </a:r>
              <a:br>
                <a:rPr lang="en-gb" sz="1400" b="0" i="0" u="none" baseline="0" dirty="0"/>
              </a:br>
              <a:r>
                <a:rPr lang="en-gb" sz="1400" b="0" i="0" u="none" baseline="0" dirty="0"/>
                <a:t>start-up ecosystem</a:t>
              </a:r>
            </a:p>
          </p:txBody>
        </p:sp>
      </p:grpSp>
      <p:grpSp>
        <p:nvGrpSpPr>
          <p:cNvPr id="32" name="Ryhmä 31">
            <a:extLst>
              <a:ext uri="{FF2B5EF4-FFF2-40B4-BE49-F238E27FC236}">
                <a16:creationId xmlns:a16="http://schemas.microsoft.com/office/drawing/2014/main" id="{6D83E065-EA2F-6E48-4E2C-A18734194F4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847592" y="4472981"/>
            <a:ext cx="2598098" cy="1958854"/>
            <a:chOff x="567534" y="4417763"/>
            <a:chExt cx="2969515" cy="2238886"/>
          </a:xfrm>
        </p:grpSpPr>
        <p:sp>
          <p:nvSpPr>
            <p:cNvPr id="33" name="Ellipsi 32">
              <a:extLst>
                <a:ext uri="{FF2B5EF4-FFF2-40B4-BE49-F238E27FC236}">
                  <a16:creationId xmlns:a16="http://schemas.microsoft.com/office/drawing/2014/main" id="{D0ECD134-9E3A-BBA3-4613-D792D7B85DA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4755" y="4417763"/>
              <a:ext cx="1355074" cy="13550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34" name="Tekstiruutu 33">
              <a:extLst>
                <a:ext uri="{FF2B5EF4-FFF2-40B4-BE49-F238E27FC236}">
                  <a16:creationId xmlns:a16="http://schemas.microsoft.com/office/drawing/2014/main" id="{20ED52C2-8189-1475-33D2-1638E18BC9D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7534" y="5812388"/>
              <a:ext cx="2969515" cy="84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gb" sz="1400" b="0" i="0" u="none" baseline="0"/>
                <a:t>Investment areas, </a:t>
              </a:r>
              <a:br>
                <a:rPr lang="en-gb" sz="1400"/>
              </a:br>
              <a:r>
                <a:rPr lang="en-gb" sz="1400" b="0" i="0" u="none" baseline="0"/>
                <a:t>planning and </a:t>
              </a:r>
              <a:br>
                <a:rPr lang="en-gb" sz="1400"/>
              </a:br>
              <a:r>
                <a:rPr lang="en-gb" sz="1400" b="0" i="0" u="none" baseline="0"/>
                <a:t>public procurement</a:t>
              </a:r>
            </a:p>
          </p:txBody>
        </p:sp>
      </p:grpSp>
      <p:grpSp>
        <p:nvGrpSpPr>
          <p:cNvPr id="35" name="Ryhmä 34">
            <a:extLst>
              <a:ext uri="{FF2B5EF4-FFF2-40B4-BE49-F238E27FC236}">
                <a16:creationId xmlns:a16="http://schemas.microsoft.com/office/drawing/2014/main" id="{4FBFD59B-99C0-BDFB-A20D-AEDBA4CAE98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758707" y="4472981"/>
            <a:ext cx="2598098" cy="2174297"/>
            <a:chOff x="567534" y="4417763"/>
            <a:chExt cx="2969515" cy="2485128"/>
          </a:xfrm>
        </p:grpSpPr>
        <p:sp>
          <p:nvSpPr>
            <p:cNvPr id="36" name="Ellipsi 35">
              <a:extLst>
                <a:ext uri="{FF2B5EF4-FFF2-40B4-BE49-F238E27FC236}">
                  <a16:creationId xmlns:a16="http://schemas.microsoft.com/office/drawing/2014/main" id="{BB404F63-02D1-1D0E-F30A-156494509FC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4755" y="4417763"/>
              <a:ext cx="1355074" cy="13550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37" name="Tekstiruutu 36">
              <a:extLst>
                <a:ext uri="{FF2B5EF4-FFF2-40B4-BE49-F238E27FC236}">
                  <a16:creationId xmlns:a16="http://schemas.microsoft.com/office/drawing/2014/main" id="{A5DAEE57-DCD2-84E5-FAAA-9798ACB7D53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7534" y="5812388"/>
              <a:ext cx="2969515" cy="1090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gb" sz="1400" b="0" i="0" u="none" baseline="0" dirty="0"/>
                <a:t>Demonstrations </a:t>
              </a:r>
              <a:br>
                <a:rPr lang="en-gb" sz="1400" b="0" i="0" u="none" baseline="0" dirty="0"/>
              </a:br>
              <a:r>
                <a:rPr lang="en-gb" sz="1400" b="0" i="0" u="none" baseline="0" dirty="0"/>
                <a:t>promoting energy </a:t>
              </a:r>
              <a:br>
                <a:rPr lang="en-gb" sz="1400" b="0" i="0" u="none" baseline="0" dirty="0"/>
              </a:br>
              <a:r>
                <a:rPr lang="en-gb" sz="1400" b="0" i="0" u="none" baseline="0" dirty="0"/>
                <a:t>efficiency and circular economy</a:t>
              </a:r>
            </a:p>
          </p:txBody>
        </p:sp>
      </p:grpSp>
      <p:grpSp>
        <p:nvGrpSpPr>
          <p:cNvPr id="38" name="Ryhmä 37">
            <a:extLst>
              <a:ext uri="{FF2B5EF4-FFF2-40B4-BE49-F238E27FC236}">
                <a16:creationId xmlns:a16="http://schemas.microsoft.com/office/drawing/2014/main" id="{D017BA00-DB6C-09A6-2A43-16A87A10E90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69822" y="4472981"/>
            <a:ext cx="2598098" cy="2174297"/>
            <a:chOff x="567534" y="4417763"/>
            <a:chExt cx="2969515" cy="2485128"/>
          </a:xfrm>
        </p:grpSpPr>
        <p:sp>
          <p:nvSpPr>
            <p:cNvPr id="39" name="Ellipsi 38">
              <a:extLst>
                <a:ext uri="{FF2B5EF4-FFF2-40B4-BE49-F238E27FC236}">
                  <a16:creationId xmlns:a16="http://schemas.microsoft.com/office/drawing/2014/main" id="{01CF9578-D715-0792-5C0D-1DC5001901D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4755" y="4417763"/>
              <a:ext cx="1355074" cy="13550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40" name="Tekstiruutu 39">
              <a:extLst>
                <a:ext uri="{FF2B5EF4-FFF2-40B4-BE49-F238E27FC236}">
                  <a16:creationId xmlns:a16="http://schemas.microsoft.com/office/drawing/2014/main" id="{B17FCCBB-AB75-160C-F08F-3A778EE8B8E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7534" y="5812388"/>
              <a:ext cx="2969515" cy="1090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gb" sz="1400" b="0" i="0" u="none" baseline="0" dirty="0"/>
                <a:t>Attracting </a:t>
              </a:r>
              <a:br>
                <a:rPr lang="en-gb" sz="1400" dirty="0"/>
              </a:br>
              <a:r>
                <a:rPr lang="en-gb" sz="1400" b="0" i="0" u="none" baseline="0" dirty="0"/>
                <a:t>the international </a:t>
              </a:r>
              <a:br>
                <a:rPr lang="en-gb" sz="1400" b="0" i="0" u="none" baseline="0" dirty="0"/>
              </a:br>
              <a:r>
                <a:rPr lang="en-gb" sz="1400" b="0" i="0" u="none" baseline="0" dirty="0"/>
                <a:t>experts and their </a:t>
              </a:r>
              <a:br>
                <a:rPr lang="en-gb" sz="1400" b="0" i="0" u="none" baseline="0" dirty="0"/>
              </a:br>
              <a:r>
                <a:rPr lang="en-gb" sz="1400" b="0" i="0" u="none" baseline="0" dirty="0"/>
                <a:t>availability</a:t>
              </a:r>
            </a:p>
          </p:txBody>
        </p:sp>
      </p:grpSp>
      <p:grpSp>
        <p:nvGrpSpPr>
          <p:cNvPr id="41" name="Ryhmä 40">
            <a:extLst>
              <a:ext uri="{FF2B5EF4-FFF2-40B4-BE49-F238E27FC236}">
                <a16:creationId xmlns:a16="http://schemas.microsoft.com/office/drawing/2014/main" id="{BD57D9A5-57A4-DA76-D404-1D55972D8F3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580935" y="4472981"/>
            <a:ext cx="2598098" cy="1958854"/>
            <a:chOff x="567534" y="4417763"/>
            <a:chExt cx="2969515" cy="2238886"/>
          </a:xfrm>
        </p:grpSpPr>
        <p:sp>
          <p:nvSpPr>
            <p:cNvPr id="42" name="Ellipsi 41">
              <a:extLst>
                <a:ext uri="{FF2B5EF4-FFF2-40B4-BE49-F238E27FC236}">
                  <a16:creationId xmlns:a16="http://schemas.microsoft.com/office/drawing/2014/main" id="{9969DC9F-6C19-A673-80DE-991142AE26B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4755" y="4417763"/>
              <a:ext cx="1355074" cy="13550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43" name="Tekstiruutu 42">
              <a:extLst>
                <a:ext uri="{FF2B5EF4-FFF2-40B4-BE49-F238E27FC236}">
                  <a16:creationId xmlns:a16="http://schemas.microsoft.com/office/drawing/2014/main" id="{B712DC80-A00C-1E5D-405E-FCB62F9CDA7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7534" y="5812388"/>
              <a:ext cx="2969515" cy="84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gb" sz="1400" b="0" i="0" u="none" baseline="0"/>
                <a:t>Accelerating the digital investments </a:t>
              </a:r>
              <a:br>
                <a:rPr lang="en-gb" sz="1400"/>
              </a:br>
              <a:r>
                <a:rPr lang="en-gb" sz="1400" b="0" i="0" u="none" baseline="0"/>
                <a:t>of businesses</a:t>
              </a:r>
            </a:p>
          </p:txBody>
        </p:sp>
      </p:grpSp>
      <p:sp>
        <p:nvSpPr>
          <p:cNvPr id="4" name="Otsikko 1">
            <a:extLst>
              <a:ext uri="{FF2B5EF4-FFF2-40B4-BE49-F238E27FC236}">
                <a16:creationId xmlns:a16="http://schemas.microsoft.com/office/drawing/2014/main" id="{DA283278-5581-3557-363A-58429B8458DE}"/>
              </a:ext>
            </a:extLst>
          </p:cNvPr>
          <p:cNvSpPr txBox="1">
            <a:spLocks/>
          </p:cNvSpPr>
          <p:nvPr/>
        </p:nvSpPr>
        <p:spPr>
          <a:xfrm>
            <a:off x="461279" y="324460"/>
            <a:ext cx="1278341" cy="62330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spc="-7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rtl="0"/>
            <a:r>
              <a:rPr lang="en-gb" sz="2800" b="0" i="0" u="none" baseline="0"/>
              <a:t>Themes</a:t>
            </a:r>
            <a:endParaRPr lang="en-gb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63C06423-9C21-05A1-B004-C00DCB0B3EB5}"/>
              </a:ext>
            </a:extLst>
          </p:cNvPr>
          <p:cNvSpPr txBox="1">
            <a:spLocks/>
          </p:cNvSpPr>
          <p:nvPr/>
        </p:nvSpPr>
        <p:spPr>
          <a:xfrm>
            <a:off x="467081" y="3931650"/>
            <a:ext cx="1499210" cy="4319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kern="1200" spc="-7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rtl="0"/>
            <a:r>
              <a:rPr lang="en-gb" sz="2800" b="0" i="0" u="none" baseline="0"/>
              <a:t>Actions</a:t>
            </a:r>
            <a:endParaRPr lang="en-gb"/>
          </a:p>
        </p:txBody>
      </p:sp>
      <p:pic>
        <p:nvPicPr>
          <p:cNvPr id="8" name="Kuva 7" descr="Dekantteri ääriviiva">
            <a:extLst>
              <a:ext uri="{FF2B5EF4-FFF2-40B4-BE49-F238E27FC236}">
                <a16:creationId xmlns:a16="http://schemas.microsoft.com/office/drawing/2014/main" id="{9A4FB635-3038-D6D0-B38E-7C9E532874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9815" y="4632086"/>
            <a:ext cx="789192" cy="789192"/>
          </a:xfrm>
          <a:prstGeom prst="rect">
            <a:avLst/>
          </a:prstGeom>
        </p:spPr>
      </p:pic>
      <p:pic>
        <p:nvPicPr>
          <p:cNvPr id="13" name="Kuva 12" descr="Raitiovaunu ääriviiva">
            <a:extLst>
              <a:ext uri="{FF2B5EF4-FFF2-40B4-BE49-F238E27FC236}">
                <a16:creationId xmlns:a16="http://schemas.microsoft.com/office/drawing/2014/main" id="{237C905B-B55A-3B5B-B8BD-8A65178C48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93977" y="4624826"/>
            <a:ext cx="866564" cy="866564"/>
          </a:xfrm>
          <a:prstGeom prst="rect">
            <a:avLst/>
          </a:prstGeom>
        </p:spPr>
      </p:pic>
      <p:pic>
        <p:nvPicPr>
          <p:cNvPr id="17" name="Kuva 16" descr="Yksisarvinen ääriviiva">
            <a:extLst>
              <a:ext uri="{FF2B5EF4-FFF2-40B4-BE49-F238E27FC236}">
                <a16:creationId xmlns:a16="http://schemas.microsoft.com/office/drawing/2014/main" id="{4D0E0DA2-6924-F103-9222-AF9277CC5C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45818" y="4667898"/>
            <a:ext cx="780420" cy="780420"/>
          </a:xfrm>
          <a:prstGeom prst="rect">
            <a:avLst/>
          </a:prstGeom>
        </p:spPr>
      </p:pic>
      <p:pic>
        <p:nvPicPr>
          <p:cNvPr id="20" name="Kuva 19" descr="Uusiutuva energia ääriviiva">
            <a:extLst>
              <a:ext uri="{FF2B5EF4-FFF2-40B4-BE49-F238E27FC236}">
                <a16:creationId xmlns:a16="http://schemas.microsoft.com/office/drawing/2014/main" id="{6F7E7569-9574-D977-0954-2A2A03FF69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00556" y="4608573"/>
            <a:ext cx="914400" cy="914400"/>
          </a:xfrm>
          <a:prstGeom prst="rect">
            <a:avLst/>
          </a:prstGeom>
        </p:spPr>
      </p:pic>
      <p:pic>
        <p:nvPicPr>
          <p:cNvPr id="23" name="Kuva 22" descr="Pilvitekniikka ääriviiva">
            <a:extLst>
              <a:ext uri="{FF2B5EF4-FFF2-40B4-BE49-F238E27FC236}">
                <a16:creationId xmlns:a16="http://schemas.microsoft.com/office/drawing/2014/main" id="{D98687AC-2ADF-4193-1F74-7F2975EC31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22784" y="4600908"/>
            <a:ext cx="914400" cy="914400"/>
          </a:xfrm>
          <a:prstGeom prst="rect">
            <a:avLst/>
          </a:prstGeom>
        </p:spPr>
      </p:pic>
      <p:pic>
        <p:nvPicPr>
          <p:cNvPr id="44" name="Kuva 43" descr="Electrician nainen ääriviiva">
            <a:extLst>
              <a:ext uri="{FF2B5EF4-FFF2-40B4-BE49-F238E27FC236}">
                <a16:creationId xmlns:a16="http://schemas.microsoft.com/office/drawing/2014/main" id="{6C6A4B04-DE9F-A8DF-1314-C4EA44913F0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511671" y="46009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0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824325FE-EA65-C149-F9D0-8354ABE8F7DE}"/>
              </a:ext>
            </a:extLst>
          </p:cNvPr>
          <p:cNvSpPr/>
          <p:nvPr/>
        </p:nvSpPr>
        <p:spPr>
          <a:xfrm>
            <a:off x="-198474" y="0"/>
            <a:ext cx="62944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2A43B9-CEDF-9174-32F6-77594EDC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866" y="2022122"/>
            <a:ext cx="5218974" cy="4089311"/>
          </a:xfrm>
        </p:spPr>
        <p:txBody>
          <a:bodyPr vert="horz" lIns="0" tIns="0" rIns="0" bIns="0" rtlCol="0" anchor="t">
            <a:noAutofit/>
          </a:bodyPr>
          <a:lstStyle/>
          <a:p>
            <a:pPr algn="l" rtl="0">
              <a:spcAft>
                <a:spcPts val="600"/>
              </a:spcAft>
            </a:pPr>
            <a:r>
              <a:rPr lang="en-gb" sz="1800" b="0" i="0" u="none" baseline="0" dirty="0">
                <a:solidFill>
                  <a:schemeClr val="bg1"/>
                </a:solidFill>
              </a:rPr>
              <a:t>Between 2021 and 2027, the EU, the </a:t>
            </a:r>
            <a:r>
              <a:rPr lang="en-gb" sz="1800" dirty="0">
                <a:solidFill>
                  <a:schemeClr val="bg1"/>
                </a:solidFill>
              </a:rPr>
              <a:t>s</a:t>
            </a:r>
            <a:r>
              <a:rPr lang="en-gb" sz="1800" b="0" i="0" u="none" baseline="0" dirty="0">
                <a:solidFill>
                  <a:schemeClr val="bg1"/>
                </a:solidFill>
              </a:rPr>
              <a:t>tate, cities and other public actors are investing nearly EUR 200 million in the development </a:t>
            </a:r>
            <a:br>
              <a:rPr lang="en-gb" sz="1800" b="0" i="0" u="none" baseline="0" dirty="0">
                <a:solidFill>
                  <a:schemeClr val="bg1"/>
                </a:solidFill>
              </a:rPr>
            </a:br>
            <a:r>
              <a:rPr lang="en-gb" sz="1800" b="0" i="0" u="none" baseline="0" dirty="0">
                <a:solidFill>
                  <a:schemeClr val="bg1"/>
                </a:solidFill>
              </a:rPr>
              <a:t>of innovation ecosystems.</a:t>
            </a:r>
            <a:endParaRPr lang="en-gb" sz="1800" dirty="0">
              <a:solidFill>
                <a:schemeClr val="bg1"/>
              </a:solidFill>
            </a:endParaRPr>
          </a:p>
          <a:p>
            <a:pPr algn="l" rtl="0">
              <a:spcAft>
                <a:spcPts val="600"/>
              </a:spcAft>
            </a:pPr>
            <a:r>
              <a:rPr lang="en-gb" sz="1800" b="0" i="0" u="none" baseline="0" dirty="0">
                <a:solidFill>
                  <a:schemeClr val="bg1"/>
                </a:solidFill>
              </a:rPr>
              <a:t>Cities participate in this with a share of 25</a:t>
            </a:r>
            <a:r>
              <a:rPr lang="en-GB" sz="1800" b="0" i="0" u="none" baseline="0" dirty="0">
                <a:solidFill>
                  <a:schemeClr val="bg1"/>
                </a:solidFill>
              </a:rPr>
              <a:t>–</a:t>
            </a:r>
            <a:r>
              <a:rPr lang="fi-FI" sz="1800" b="0" i="0" u="none" baseline="0" dirty="0">
                <a:solidFill>
                  <a:schemeClr val="bg1"/>
                </a:solidFill>
                <a:latin typeface="Calibri" panose="020F0502020204030204" pitchFamily="34" charset="0"/>
              </a:rPr>
              <a:t>40</a:t>
            </a:r>
            <a:r>
              <a:rPr lang="en-gb" sz="1800" b="0" i="0" u="none" baseline="0" dirty="0">
                <a:solidFill>
                  <a:schemeClr val="bg1"/>
                </a:solidFill>
              </a:rPr>
              <a:t>%. </a:t>
            </a:r>
          </a:p>
          <a:p>
            <a:pPr algn="l" rtl="0">
              <a:spcAft>
                <a:spcPts val="600"/>
              </a:spcAft>
            </a:pPr>
            <a:r>
              <a:rPr lang="en-US" sz="1800" b="0" i="0" u="none" baseline="0" dirty="0">
                <a:solidFill>
                  <a:schemeClr val="bg1"/>
                </a:solidFill>
              </a:rPr>
              <a:t>As of October 2024, there are ongoing projects worth EUR 62 million, with cities investing EUR 17 million in total. Eac</a:t>
            </a:r>
            <a:r>
              <a:rPr lang="en-US" sz="1800" dirty="0">
                <a:solidFill>
                  <a:schemeClr val="bg1"/>
                </a:solidFill>
              </a:rPr>
              <a:t>h </a:t>
            </a:r>
            <a:r>
              <a:rPr lang="en-US" sz="1800" b="0" i="0" u="none" baseline="0" dirty="0">
                <a:solidFill>
                  <a:schemeClr val="bg1"/>
                </a:solidFill>
              </a:rPr>
              <a:t>city’s direct </a:t>
            </a:r>
            <a:r>
              <a:rPr lang="en-US" sz="1800" dirty="0">
                <a:solidFill>
                  <a:schemeClr val="bg1"/>
                </a:solidFill>
              </a:rPr>
              <a:t>funding share </a:t>
            </a:r>
            <a:r>
              <a:rPr lang="en-gb" sz="1800" dirty="0">
                <a:solidFill>
                  <a:schemeClr val="bg1"/>
                </a:solidFill>
              </a:rPr>
              <a:t>varies </a:t>
            </a:r>
            <a:r>
              <a:rPr lang="en-gb" sz="1800" b="0" i="0" u="none" baseline="0" dirty="0">
                <a:solidFill>
                  <a:schemeClr val="bg1"/>
                </a:solidFill>
              </a:rPr>
              <a:t>from EUR 0.5 million to EUR 2.5 million.</a:t>
            </a:r>
          </a:p>
          <a:p>
            <a:pPr algn="l" rtl="0">
              <a:spcAft>
                <a:spcPts val="600"/>
              </a:spcAft>
            </a:pPr>
            <a:r>
              <a:rPr lang="en-gb" sz="1800" b="0" i="0" u="none" baseline="0" dirty="0">
                <a:solidFill>
                  <a:schemeClr val="bg1"/>
                </a:solidFill>
              </a:rPr>
              <a:t>EU and </a:t>
            </a:r>
            <a:r>
              <a:rPr lang="en-gb" sz="1800" dirty="0">
                <a:solidFill>
                  <a:schemeClr val="bg1"/>
                </a:solidFill>
              </a:rPr>
              <a:t>the state </a:t>
            </a:r>
            <a:r>
              <a:rPr lang="en-gb" sz="1800" b="0" i="0" u="none" baseline="0" dirty="0">
                <a:solidFill>
                  <a:schemeClr val="bg1"/>
                </a:solidFill>
              </a:rPr>
              <a:t>ERDF funding is managed by Regional Councils in cooperation with cities. 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0F4F4E8B-012E-B1E8-9F68-A1DA32924FE4}"/>
              </a:ext>
            </a:extLst>
          </p:cNvPr>
          <p:cNvGraphicFramePr>
            <a:graphicFrameLocks noGrp="1"/>
          </p:cNvGraphicFramePr>
          <p:nvPr>
            <p:ph idx="13"/>
          </p:nvPr>
        </p:nvGraphicFramePr>
        <p:xfrm>
          <a:off x="6027916" y="952763"/>
          <a:ext cx="6273885" cy="4958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3399D3D6-0326-2743-6269-ADFA05A07864}"/>
              </a:ext>
            </a:extLst>
          </p:cNvPr>
          <p:cNvSpPr txBox="1"/>
          <p:nvPr/>
        </p:nvSpPr>
        <p:spPr>
          <a:xfrm>
            <a:off x="451788" y="626256"/>
            <a:ext cx="484065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gb" sz="3600" b="0" i="0" u="none" baseline="0" dirty="0">
                <a:solidFill>
                  <a:schemeClr val="bg1"/>
                </a:solidFill>
                <a:latin typeface="Outfit Light"/>
              </a:rPr>
              <a:t>Co-funding for greater investment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5C7BDF4-B969-4F8C-B2F6-76AC937EE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76" y="6418658"/>
            <a:ext cx="906574" cy="35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96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2" descr="Kohdeyleisö ääriviiva">
            <a:extLst>
              <a:ext uri="{FF2B5EF4-FFF2-40B4-BE49-F238E27FC236}">
                <a16:creationId xmlns:a16="http://schemas.microsoft.com/office/drawing/2014/main" id="{2642E60F-6BE4-4573-F017-2B32E282DE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61902" t="-9917" r="-61902" b="-9917"/>
          <a:stretch/>
        </p:blipFill>
        <p:spPr>
          <a:xfrm>
            <a:off x="741577" y="1063462"/>
            <a:ext cx="3067812" cy="1642792"/>
          </a:xfr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9BEF6F8-F407-68DD-98FA-5EA53A3DD3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045" y="2796873"/>
            <a:ext cx="3067812" cy="376633"/>
          </a:xfrm>
        </p:spPr>
        <p:txBody>
          <a:bodyPr vert="horz" lIns="0" tIns="0" rIns="0" bIns="0" rtlCol="0" anchor="t">
            <a:noAutofit/>
          </a:bodyPr>
          <a:lstStyle/>
          <a:p>
            <a:pPr algn="l" rtl="0"/>
            <a:r>
              <a:rPr lang="en-gb" b="0" i="0" u="none" baseline="0" dirty="0"/>
              <a:t>Commitment of the operators in the area to common goals.</a:t>
            </a:r>
          </a:p>
        </p:txBody>
      </p:sp>
      <p:pic>
        <p:nvPicPr>
          <p:cNvPr id="15" name="Kuvan paikkamerkki 14" descr="Pyrkimys ääriviiva">
            <a:extLst>
              <a:ext uri="{FF2B5EF4-FFF2-40B4-BE49-F238E27FC236}">
                <a16:creationId xmlns:a16="http://schemas.microsoft.com/office/drawing/2014/main" id="{880767DF-E379-B844-D5FD-3B68765625D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24290" t="-20616" r="-139478" b="-20616"/>
          <a:stretch/>
        </p:blipFill>
        <p:spPr>
          <a:xfrm>
            <a:off x="4561811" y="1063026"/>
            <a:ext cx="3067812" cy="1642792"/>
          </a:xfrm>
        </p:spPr>
      </p:pic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5C68B5E-CC8A-16A0-334B-BAA24297B7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58665" y="2804675"/>
            <a:ext cx="3279049" cy="376633"/>
          </a:xfrm>
        </p:spPr>
        <p:txBody>
          <a:bodyPr/>
          <a:lstStyle/>
          <a:p>
            <a:pPr algn="l" rtl="0"/>
            <a:r>
              <a:rPr lang="en-gb" sz="1600" b="0" i="0" u="none" baseline="0" dirty="0"/>
              <a:t>State funding for own development projects of the cities. </a:t>
            </a:r>
            <a:endParaRPr lang="en-gb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11268B1-D5DC-BE79-87F2-20CC63BDA4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2569" y="2804675"/>
            <a:ext cx="3067812" cy="352425"/>
          </a:xfrm>
        </p:spPr>
        <p:txBody>
          <a:bodyPr/>
          <a:lstStyle/>
          <a:p>
            <a:pPr algn="l" rtl="0"/>
            <a:r>
              <a:rPr lang="en-gb" b="0" i="0" u="none" baseline="0" dirty="0"/>
              <a:t>Long-term investment in RDI and green and digital transitions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ABDF2F3C-7370-06DA-944E-3FAEB076D7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1045" y="5632931"/>
            <a:ext cx="3067812" cy="352425"/>
          </a:xfrm>
        </p:spPr>
        <p:txBody>
          <a:bodyPr/>
          <a:lstStyle/>
          <a:p>
            <a:pPr algn="l" rtl="0"/>
            <a:r>
              <a:rPr lang="en-gb" b="0" i="0" u="none" baseline="0" dirty="0"/>
              <a:t>National and international cooperation in lead projects </a:t>
            </a:r>
          </a:p>
        </p:txBody>
      </p:sp>
      <p:pic>
        <p:nvPicPr>
          <p:cNvPr id="23" name="Kuvan paikkamerkki 22" descr="Muna ääriviiva">
            <a:extLst>
              <a:ext uri="{FF2B5EF4-FFF2-40B4-BE49-F238E27FC236}">
                <a16:creationId xmlns:a16="http://schemas.microsoft.com/office/drawing/2014/main" id="{F1875F88-3E7B-27B3-C1A0-A7AFB798CB86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68103" t="-23196" r="-68103" b="-23196"/>
          <a:stretch/>
        </p:blipFill>
        <p:spPr>
          <a:xfrm>
            <a:off x="4561811" y="3656291"/>
            <a:ext cx="3067812" cy="1901952"/>
          </a:xfrm>
        </p:spPr>
      </p:pic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87975263-5401-D193-E6BC-E3DC0D065A3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58665" y="5680801"/>
            <a:ext cx="3067812" cy="352425"/>
          </a:xfrm>
        </p:spPr>
        <p:txBody>
          <a:bodyPr/>
          <a:lstStyle/>
          <a:p>
            <a:pPr algn="l" rtl="0"/>
            <a:r>
              <a:rPr lang="en-gb" b="0" i="0" u="none" baseline="0" dirty="0"/>
              <a:t>Instrument for new openings</a:t>
            </a:r>
          </a:p>
        </p:txBody>
      </p:sp>
      <p:pic>
        <p:nvPicPr>
          <p:cNvPr id="24" name="Kuvan paikkamerkki 23" descr="Säästöpossu ääriviiva">
            <a:extLst>
              <a:ext uri="{FF2B5EF4-FFF2-40B4-BE49-F238E27FC236}">
                <a16:creationId xmlns:a16="http://schemas.microsoft.com/office/drawing/2014/main" id="{AABA023F-C833-BC2F-7691-8DD1865F5641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-119476" t="-24414" r="-20660" b="-24414"/>
          <a:stretch/>
        </p:blipFill>
        <p:spPr>
          <a:xfrm>
            <a:off x="8370146" y="3656291"/>
            <a:ext cx="3067812" cy="1901952"/>
          </a:xfrm>
        </p:spPr>
      </p:pic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B42486F-B47D-CED3-9F5F-98B68C60D04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62569" y="5680801"/>
            <a:ext cx="3067812" cy="352425"/>
          </a:xfrm>
        </p:spPr>
        <p:txBody>
          <a:bodyPr/>
          <a:lstStyle/>
          <a:p>
            <a:pPr algn="l" rtl="0"/>
            <a:r>
              <a:rPr lang="en-gb" b="0" i="0" u="none" baseline="0" dirty="0"/>
              <a:t>Viable companies, strengthened skills and new solutions </a:t>
            </a:r>
          </a:p>
        </p:txBody>
      </p:sp>
      <p:pic>
        <p:nvPicPr>
          <p:cNvPr id="21" name="Kuvan paikkamerkki 20" descr="Ympyrä ja vasen nuoli ääriviiva">
            <a:extLst>
              <a:ext uri="{FF2B5EF4-FFF2-40B4-BE49-F238E27FC236}">
                <a16:creationId xmlns:a16="http://schemas.microsoft.com/office/drawing/2014/main" id="{43A43C46-A813-1792-937E-2CF8D50681F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-16911" t="-40282" r="-174438" b="-15678"/>
          <a:stretch/>
        </p:blipFill>
        <p:spPr>
          <a:xfrm>
            <a:off x="8370146" y="1061923"/>
            <a:ext cx="3067812" cy="1642792"/>
          </a:xfrm>
        </p:spPr>
      </p:pic>
      <p:grpSp>
        <p:nvGrpSpPr>
          <p:cNvPr id="18" name="Kuvan paikkamerkki 14" descr="Pyrkimys ääriviiva">
            <a:extLst>
              <a:ext uri="{FF2B5EF4-FFF2-40B4-BE49-F238E27FC236}">
                <a16:creationId xmlns:a16="http://schemas.microsoft.com/office/drawing/2014/main" id="{8664CD31-2C87-A81C-2C23-1EEB94C31E1F}"/>
              </a:ext>
            </a:extLst>
          </p:cNvPr>
          <p:cNvGrpSpPr/>
          <p:nvPr/>
        </p:nvGrpSpPr>
        <p:grpSpPr>
          <a:xfrm flipH="1">
            <a:off x="5981513" y="1506183"/>
            <a:ext cx="215978" cy="756478"/>
            <a:chOff x="6735256" y="1881953"/>
            <a:chExt cx="215978" cy="756478"/>
          </a:xfrm>
          <a:solidFill>
            <a:srgbClr val="000000"/>
          </a:solidFill>
        </p:grpSpPr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CBB3188B-D188-FD8D-57FD-1F6C0FC48106}"/>
                </a:ext>
              </a:extLst>
            </p:cNvPr>
            <p:cNvSpPr/>
            <p:nvPr/>
          </p:nvSpPr>
          <p:spPr>
            <a:xfrm>
              <a:off x="6735256" y="2037155"/>
              <a:ext cx="482386" cy="913188"/>
            </a:xfrm>
            <a:custGeom>
              <a:avLst/>
              <a:gdLst>
                <a:gd name="connsiteX0" fmla="*/ 403160 w 482386"/>
                <a:gd name="connsiteY0" fmla="*/ 557931 h 913188"/>
                <a:gd name="connsiteX1" fmla="*/ 403160 w 482386"/>
                <a:gd name="connsiteY1" fmla="*/ 318508 h 913188"/>
                <a:gd name="connsiteX2" fmla="*/ 480591 w 482386"/>
                <a:gd name="connsiteY2" fmla="*/ 44091 h 913188"/>
                <a:gd name="connsiteX3" fmla="*/ 431377 w 482386"/>
                <a:gd name="connsiteY3" fmla="*/ 74 h 913188"/>
                <a:gd name="connsiteX4" fmla="*/ 387366 w 482386"/>
                <a:gd name="connsiteY4" fmla="*/ 49292 h 913188"/>
                <a:gd name="connsiteX5" fmla="*/ 387395 w 482386"/>
                <a:gd name="connsiteY5" fmla="*/ 49776 h 913188"/>
                <a:gd name="connsiteX6" fmla="*/ 330247 w 482386"/>
                <a:gd name="connsiteY6" fmla="*/ 259621 h 913188"/>
                <a:gd name="connsiteX7" fmla="*/ 321184 w 482386"/>
                <a:gd name="connsiteY7" fmla="*/ 259621 h 913188"/>
                <a:gd name="connsiteX8" fmla="*/ 285400 w 482386"/>
                <a:gd name="connsiteY8" fmla="*/ 265322 h 913188"/>
                <a:gd name="connsiteX9" fmla="*/ 276142 w 482386"/>
                <a:gd name="connsiteY9" fmla="*/ 268146 h 913188"/>
                <a:gd name="connsiteX10" fmla="*/ 37811 w 482386"/>
                <a:gd name="connsiteY10" fmla="*/ 495395 h 913188"/>
                <a:gd name="connsiteX11" fmla="*/ 56914 w 482386"/>
                <a:gd name="connsiteY11" fmla="*/ 558811 h 913188"/>
                <a:gd name="connsiteX12" fmla="*/ 103890 w 482386"/>
                <a:gd name="connsiteY12" fmla="*/ 557187 h 913188"/>
                <a:gd name="connsiteX13" fmla="*/ 122105 w 482386"/>
                <a:gd name="connsiteY13" fmla="*/ 535571 h 913188"/>
                <a:gd name="connsiteX14" fmla="*/ 217384 w 482386"/>
                <a:gd name="connsiteY14" fmla="*/ 406714 h 913188"/>
                <a:gd name="connsiteX15" fmla="*/ 217384 w 482386"/>
                <a:gd name="connsiteY15" fmla="*/ 595565 h 913188"/>
                <a:gd name="connsiteX16" fmla="*/ 188232 w 482386"/>
                <a:gd name="connsiteY16" fmla="*/ 654594 h 913188"/>
                <a:gd name="connsiteX17" fmla="*/ 49597 w 482386"/>
                <a:gd name="connsiteY17" fmla="*/ 645519 h 913188"/>
                <a:gd name="connsiteX18" fmla="*/ 93 w 482386"/>
                <a:gd name="connsiteY18" fmla="*/ 689196 h 913188"/>
                <a:gd name="connsiteX19" fmla="*/ 43587 w 482386"/>
                <a:gd name="connsiteY19" fmla="*/ 738695 h 913188"/>
                <a:gd name="connsiteX20" fmla="*/ 213214 w 482386"/>
                <a:gd name="connsiteY20" fmla="*/ 749818 h 913188"/>
                <a:gd name="connsiteX21" fmla="*/ 214609 w 482386"/>
                <a:gd name="connsiteY21" fmla="*/ 749865 h 913188"/>
                <a:gd name="connsiteX22" fmla="*/ 216313 w 482386"/>
                <a:gd name="connsiteY22" fmla="*/ 749912 h 913188"/>
                <a:gd name="connsiteX23" fmla="*/ 258143 w 482386"/>
                <a:gd name="connsiteY23" fmla="*/ 723910 h 913188"/>
                <a:gd name="connsiteX24" fmla="*/ 318218 w 482386"/>
                <a:gd name="connsiteY24" fmla="*/ 602348 h 913188"/>
                <a:gd name="connsiteX25" fmla="*/ 318381 w 482386"/>
                <a:gd name="connsiteY25" fmla="*/ 602292 h 913188"/>
                <a:gd name="connsiteX26" fmla="*/ 318420 w 482386"/>
                <a:gd name="connsiteY26" fmla="*/ 602322 h 913188"/>
                <a:gd name="connsiteX27" fmla="*/ 387794 w 482386"/>
                <a:gd name="connsiteY27" fmla="*/ 684344 h 913188"/>
                <a:gd name="connsiteX28" fmla="*/ 375179 w 482386"/>
                <a:gd name="connsiteY28" fmla="*/ 863270 h 913188"/>
                <a:gd name="connsiteX29" fmla="*/ 418309 w 482386"/>
                <a:gd name="connsiteY29" fmla="*/ 913055 h 913188"/>
                <a:gd name="connsiteX30" fmla="*/ 421788 w 482386"/>
                <a:gd name="connsiteY30" fmla="*/ 913189 h 913188"/>
                <a:gd name="connsiteX31" fmla="*/ 468303 w 482386"/>
                <a:gd name="connsiteY31" fmla="*/ 869786 h 913188"/>
                <a:gd name="connsiteX32" fmla="*/ 482258 w 482386"/>
                <a:gd name="connsiteY32" fmla="*/ 671950 h 913188"/>
                <a:gd name="connsiteX33" fmla="*/ 471354 w 482386"/>
                <a:gd name="connsiteY33" fmla="*/ 638492 h 913188"/>
                <a:gd name="connsiteX34" fmla="*/ 444070 w 482386"/>
                <a:gd name="connsiteY34" fmla="*/ 868962 h 913188"/>
                <a:gd name="connsiteX35" fmla="*/ 421778 w 482386"/>
                <a:gd name="connsiteY35" fmla="*/ 888954 h 913188"/>
                <a:gd name="connsiteX36" fmla="*/ 420169 w 482386"/>
                <a:gd name="connsiteY36" fmla="*/ 888891 h 913188"/>
                <a:gd name="connsiteX37" fmla="*/ 399351 w 482386"/>
                <a:gd name="connsiteY37" fmla="*/ 864955 h 913188"/>
                <a:gd name="connsiteX38" fmla="*/ 412315 w 482386"/>
                <a:gd name="connsiteY38" fmla="*/ 681131 h 913188"/>
                <a:gd name="connsiteX39" fmla="*/ 409476 w 482386"/>
                <a:gd name="connsiteY39" fmla="*/ 672447 h 913188"/>
                <a:gd name="connsiteX40" fmla="*/ 324869 w 482386"/>
                <a:gd name="connsiteY40" fmla="*/ 572427 h 913188"/>
                <a:gd name="connsiteX41" fmla="*/ 307794 w 482386"/>
                <a:gd name="connsiteY41" fmla="*/ 571002 h 913188"/>
                <a:gd name="connsiteX42" fmla="*/ 304757 w 482386"/>
                <a:gd name="connsiteY42" fmla="*/ 574886 h 913188"/>
                <a:gd name="connsiteX43" fmla="*/ 236146 w 482386"/>
                <a:gd name="connsiteY43" fmla="*/ 713725 h 913188"/>
                <a:gd name="connsiteX44" fmla="*/ 216302 w 482386"/>
                <a:gd name="connsiteY44" fmla="*/ 725678 h 913188"/>
                <a:gd name="connsiteX45" fmla="*/ 214798 w 482386"/>
                <a:gd name="connsiteY45" fmla="*/ 725637 h 913188"/>
                <a:gd name="connsiteX46" fmla="*/ 45267 w 482386"/>
                <a:gd name="connsiteY46" fmla="*/ 714522 h 913188"/>
                <a:gd name="connsiteX47" fmla="*/ 24443 w 482386"/>
                <a:gd name="connsiteY47" fmla="*/ 690552 h 913188"/>
                <a:gd name="connsiteX48" fmla="*/ 48106 w 482386"/>
                <a:gd name="connsiteY48" fmla="*/ 669707 h 913188"/>
                <a:gd name="connsiteX49" fmla="*/ 194721 w 482386"/>
                <a:gd name="connsiteY49" fmla="*/ 679306 h 913188"/>
                <a:gd name="connsiteX50" fmla="*/ 206375 w 482386"/>
                <a:gd name="connsiteY50" fmla="*/ 672582 h 913188"/>
                <a:gd name="connsiteX51" fmla="*/ 240363 w 482386"/>
                <a:gd name="connsiteY51" fmla="*/ 603760 h 913188"/>
                <a:gd name="connsiteX52" fmla="*/ 241614 w 482386"/>
                <a:gd name="connsiteY52" fmla="*/ 598400 h 913188"/>
                <a:gd name="connsiteX53" fmla="*/ 241614 w 482386"/>
                <a:gd name="connsiteY53" fmla="*/ 382463 h 913188"/>
                <a:gd name="connsiteX54" fmla="*/ 229500 w 482386"/>
                <a:gd name="connsiteY54" fmla="*/ 370345 h 913188"/>
                <a:gd name="connsiteX55" fmla="*/ 222625 w 482386"/>
                <a:gd name="connsiteY55" fmla="*/ 372485 h 913188"/>
                <a:gd name="connsiteX56" fmla="*/ 99366 w 482386"/>
                <a:gd name="connsiteY56" fmla="*/ 527018 h 913188"/>
                <a:gd name="connsiteX57" fmla="*/ 69592 w 482386"/>
                <a:gd name="connsiteY57" fmla="*/ 538078 h 913188"/>
                <a:gd name="connsiteX58" fmla="*/ 67126 w 482386"/>
                <a:gd name="connsiteY58" fmla="*/ 536755 h 913188"/>
                <a:gd name="connsiteX59" fmla="*/ 59117 w 482386"/>
                <a:gd name="connsiteY59" fmla="*/ 507050 h 913188"/>
                <a:gd name="connsiteX60" fmla="*/ 284420 w 482386"/>
                <a:gd name="connsiteY60" fmla="*/ 290929 h 913188"/>
                <a:gd name="connsiteX61" fmla="*/ 291932 w 482386"/>
                <a:gd name="connsiteY61" fmla="*/ 288665 h 913188"/>
                <a:gd name="connsiteX62" fmla="*/ 321570 w 482386"/>
                <a:gd name="connsiteY62" fmla="*/ 283855 h 913188"/>
                <a:gd name="connsiteX63" fmla="*/ 336547 w 482386"/>
                <a:gd name="connsiteY63" fmla="*/ 283855 h 913188"/>
                <a:gd name="connsiteX64" fmla="*/ 346343 w 482386"/>
                <a:gd name="connsiteY64" fmla="*/ 278870 h 913188"/>
                <a:gd name="connsiteX65" fmla="*/ 411574 w 482386"/>
                <a:gd name="connsiteY65" fmla="*/ 48208 h 913188"/>
                <a:gd name="connsiteX66" fmla="*/ 432563 w 482386"/>
                <a:gd name="connsiteY66" fmla="*/ 24369 h 913188"/>
                <a:gd name="connsiteX67" fmla="*/ 456400 w 482386"/>
                <a:gd name="connsiteY67" fmla="*/ 45359 h 913188"/>
                <a:gd name="connsiteX68" fmla="*/ 456416 w 482386"/>
                <a:gd name="connsiteY68" fmla="*/ 45625 h 913188"/>
                <a:gd name="connsiteX69" fmla="*/ 381265 w 482386"/>
                <a:gd name="connsiteY69" fmla="*/ 307463 h 913188"/>
                <a:gd name="connsiteX70" fmla="*/ 378932 w 482386"/>
                <a:gd name="connsiteY70" fmla="*/ 314612 h 913188"/>
                <a:gd name="connsiteX71" fmla="*/ 378932 w 482386"/>
                <a:gd name="connsiteY71" fmla="*/ 562368 h 913188"/>
                <a:gd name="connsiteX72" fmla="*/ 381801 w 482386"/>
                <a:gd name="connsiteY72" fmla="*/ 570199 h 913188"/>
                <a:gd name="connsiteX73" fmla="*/ 452854 w 482386"/>
                <a:gd name="connsiteY73" fmla="*/ 654147 h 913188"/>
                <a:gd name="connsiteX74" fmla="*/ 458083 w 482386"/>
                <a:gd name="connsiteY74" fmla="*/ 670222 h 91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82386" h="913188">
                  <a:moveTo>
                    <a:pt x="403160" y="557931"/>
                  </a:moveTo>
                  <a:lnTo>
                    <a:pt x="403160" y="318508"/>
                  </a:lnTo>
                  <a:cubicBezTo>
                    <a:pt x="459678" y="238625"/>
                    <a:pt x="487017" y="141738"/>
                    <a:pt x="480591" y="44091"/>
                  </a:cubicBezTo>
                  <a:cubicBezTo>
                    <a:pt x="479155" y="18344"/>
                    <a:pt x="457121" y="-1362"/>
                    <a:pt x="431377" y="74"/>
                  </a:cubicBezTo>
                  <a:cubicBezTo>
                    <a:pt x="405634" y="1511"/>
                    <a:pt x="385929" y="23546"/>
                    <a:pt x="387366" y="49292"/>
                  </a:cubicBezTo>
                  <a:cubicBezTo>
                    <a:pt x="387374" y="49453"/>
                    <a:pt x="387384" y="49615"/>
                    <a:pt x="387395" y="49776"/>
                  </a:cubicBezTo>
                  <a:cubicBezTo>
                    <a:pt x="392573" y="124170"/>
                    <a:pt x="372431" y="198128"/>
                    <a:pt x="330247" y="259621"/>
                  </a:cubicBezTo>
                  <a:lnTo>
                    <a:pt x="321184" y="259621"/>
                  </a:lnTo>
                  <a:cubicBezTo>
                    <a:pt x="309063" y="260001"/>
                    <a:pt x="297040" y="261917"/>
                    <a:pt x="285400" y="265322"/>
                  </a:cubicBezTo>
                  <a:cubicBezTo>
                    <a:pt x="282269" y="266108"/>
                    <a:pt x="279179" y="267051"/>
                    <a:pt x="276142" y="268146"/>
                  </a:cubicBezTo>
                  <a:cubicBezTo>
                    <a:pt x="167125" y="307792"/>
                    <a:pt x="91326" y="380044"/>
                    <a:pt x="37811" y="495395"/>
                  </a:cubicBezTo>
                  <a:cubicBezTo>
                    <a:pt x="27105" y="518315"/>
                    <a:pt x="35330" y="545619"/>
                    <a:pt x="56914" y="558811"/>
                  </a:cubicBezTo>
                  <a:cubicBezTo>
                    <a:pt x="71722" y="566770"/>
                    <a:pt x="89666" y="566150"/>
                    <a:pt x="103890" y="557187"/>
                  </a:cubicBezTo>
                  <a:cubicBezTo>
                    <a:pt x="111946" y="551920"/>
                    <a:pt x="118280" y="544404"/>
                    <a:pt x="122105" y="535571"/>
                  </a:cubicBezTo>
                  <a:cubicBezTo>
                    <a:pt x="143576" y="485887"/>
                    <a:pt x="176175" y="441801"/>
                    <a:pt x="217384" y="406714"/>
                  </a:cubicBezTo>
                  <a:lnTo>
                    <a:pt x="217384" y="595565"/>
                  </a:lnTo>
                  <a:lnTo>
                    <a:pt x="188232" y="654594"/>
                  </a:lnTo>
                  <a:lnTo>
                    <a:pt x="49597" y="645519"/>
                  </a:lnTo>
                  <a:cubicBezTo>
                    <a:pt x="23867" y="643909"/>
                    <a:pt x="1703" y="663463"/>
                    <a:pt x="93" y="689196"/>
                  </a:cubicBezTo>
                  <a:cubicBezTo>
                    <a:pt x="-1514" y="714861"/>
                    <a:pt x="17933" y="736990"/>
                    <a:pt x="43587" y="738695"/>
                  </a:cubicBezTo>
                  <a:lnTo>
                    <a:pt x="213214" y="749818"/>
                  </a:lnTo>
                  <a:cubicBezTo>
                    <a:pt x="213296" y="749824"/>
                    <a:pt x="214527" y="749862"/>
                    <a:pt x="214609" y="749865"/>
                  </a:cubicBezTo>
                  <a:cubicBezTo>
                    <a:pt x="214787" y="749874"/>
                    <a:pt x="216130" y="749912"/>
                    <a:pt x="216313" y="749912"/>
                  </a:cubicBezTo>
                  <a:cubicBezTo>
                    <a:pt x="234084" y="749969"/>
                    <a:pt x="250328" y="739873"/>
                    <a:pt x="258143" y="723910"/>
                  </a:cubicBezTo>
                  <a:lnTo>
                    <a:pt x="318218" y="602348"/>
                  </a:lnTo>
                  <a:cubicBezTo>
                    <a:pt x="318248" y="602287"/>
                    <a:pt x="318320" y="602263"/>
                    <a:pt x="318381" y="602292"/>
                  </a:cubicBezTo>
                  <a:cubicBezTo>
                    <a:pt x="318395" y="602299"/>
                    <a:pt x="318409" y="602310"/>
                    <a:pt x="318420" y="602322"/>
                  </a:cubicBezTo>
                  <a:lnTo>
                    <a:pt x="387794" y="684344"/>
                  </a:lnTo>
                  <a:lnTo>
                    <a:pt x="375179" y="863270"/>
                  </a:lnTo>
                  <a:cubicBezTo>
                    <a:pt x="373427" y="888901"/>
                    <a:pt x="392693" y="911140"/>
                    <a:pt x="418309" y="913055"/>
                  </a:cubicBezTo>
                  <a:cubicBezTo>
                    <a:pt x="419463" y="913150"/>
                    <a:pt x="420628" y="913189"/>
                    <a:pt x="421788" y="913189"/>
                  </a:cubicBezTo>
                  <a:cubicBezTo>
                    <a:pt x="446242" y="913080"/>
                    <a:pt x="466500" y="894178"/>
                    <a:pt x="468303" y="869786"/>
                  </a:cubicBezTo>
                  <a:lnTo>
                    <a:pt x="482258" y="671950"/>
                  </a:lnTo>
                  <a:cubicBezTo>
                    <a:pt x="483164" y="659797"/>
                    <a:pt x="479247" y="647776"/>
                    <a:pt x="471354" y="638492"/>
                  </a:cubicBezTo>
                  <a:close/>
                  <a:moveTo>
                    <a:pt x="444070" y="868962"/>
                  </a:moveTo>
                  <a:cubicBezTo>
                    <a:pt x="443254" y="880552"/>
                    <a:pt x="433387" y="889402"/>
                    <a:pt x="421778" y="888954"/>
                  </a:cubicBezTo>
                  <a:lnTo>
                    <a:pt x="420169" y="888891"/>
                  </a:lnTo>
                  <a:cubicBezTo>
                    <a:pt x="407826" y="888001"/>
                    <a:pt x="398523" y="877303"/>
                    <a:pt x="399351" y="864955"/>
                  </a:cubicBezTo>
                  <a:lnTo>
                    <a:pt x="412315" y="681131"/>
                  </a:lnTo>
                  <a:cubicBezTo>
                    <a:pt x="412536" y="677977"/>
                    <a:pt x="411519" y="674860"/>
                    <a:pt x="409476" y="672447"/>
                  </a:cubicBezTo>
                  <a:lnTo>
                    <a:pt x="324869" y="572427"/>
                  </a:lnTo>
                  <a:cubicBezTo>
                    <a:pt x="320547" y="567319"/>
                    <a:pt x="312902" y="566680"/>
                    <a:pt x="307794" y="571002"/>
                  </a:cubicBezTo>
                  <a:cubicBezTo>
                    <a:pt x="306526" y="572074"/>
                    <a:pt x="305493" y="573396"/>
                    <a:pt x="304757" y="574886"/>
                  </a:cubicBezTo>
                  <a:lnTo>
                    <a:pt x="236146" y="713725"/>
                  </a:lnTo>
                  <a:cubicBezTo>
                    <a:pt x="232430" y="721241"/>
                    <a:pt x="224682" y="725908"/>
                    <a:pt x="216302" y="725678"/>
                  </a:cubicBezTo>
                  <a:lnTo>
                    <a:pt x="214798" y="725637"/>
                  </a:lnTo>
                  <a:lnTo>
                    <a:pt x="45267" y="714522"/>
                  </a:lnTo>
                  <a:cubicBezTo>
                    <a:pt x="32899" y="713654"/>
                    <a:pt x="23576" y="702922"/>
                    <a:pt x="24443" y="690552"/>
                  </a:cubicBezTo>
                  <a:cubicBezTo>
                    <a:pt x="25304" y="678301"/>
                    <a:pt x="35845" y="669014"/>
                    <a:pt x="48106" y="669707"/>
                  </a:cubicBezTo>
                  <a:lnTo>
                    <a:pt x="194721" y="679306"/>
                  </a:lnTo>
                  <a:cubicBezTo>
                    <a:pt x="199612" y="679646"/>
                    <a:pt x="204220" y="676987"/>
                    <a:pt x="206375" y="672582"/>
                  </a:cubicBezTo>
                  <a:lnTo>
                    <a:pt x="240363" y="603760"/>
                  </a:lnTo>
                  <a:cubicBezTo>
                    <a:pt x="241187" y="602093"/>
                    <a:pt x="241614" y="600259"/>
                    <a:pt x="241614" y="598400"/>
                  </a:cubicBezTo>
                  <a:lnTo>
                    <a:pt x="241614" y="382463"/>
                  </a:lnTo>
                  <a:cubicBezTo>
                    <a:pt x="241614" y="375771"/>
                    <a:pt x="236190" y="370346"/>
                    <a:pt x="229500" y="370345"/>
                  </a:cubicBezTo>
                  <a:cubicBezTo>
                    <a:pt x="227044" y="370345"/>
                    <a:pt x="224647" y="371092"/>
                    <a:pt x="222625" y="372485"/>
                  </a:cubicBezTo>
                  <a:cubicBezTo>
                    <a:pt x="171051" y="408003"/>
                    <a:pt x="130731" y="458552"/>
                    <a:pt x="99366" y="527018"/>
                  </a:cubicBezTo>
                  <a:cubicBezTo>
                    <a:pt x="94197" y="538295"/>
                    <a:pt x="80868" y="543246"/>
                    <a:pt x="69592" y="538078"/>
                  </a:cubicBezTo>
                  <a:cubicBezTo>
                    <a:pt x="68743" y="537688"/>
                    <a:pt x="67919" y="537247"/>
                    <a:pt x="67126" y="536755"/>
                  </a:cubicBezTo>
                  <a:cubicBezTo>
                    <a:pt x="57430" y="530230"/>
                    <a:pt x="54016" y="517565"/>
                    <a:pt x="59117" y="507050"/>
                  </a:cubicBezTo>
                  <a:cubicBezTo>
                    <a:pt x="109787" y="397078"/>
                    <a:pt x="181405" y="328386"/>
                    <a:pt x="284420" y="290929"/>
                  </a:cubicBezTo>
                  <a:cubicBezTo>
                    <a:pt x="286940" y="290011"/>
                    <a:pt x="288739" y="289517"/>
                    <a:pt x="291932" y="288665"/>
                  </a:cubicBezTo>
                  <a:cubicBezTo>
                    <a:pt x="301570" y="285823"/>
                    <a:pt x="311527" y="284208"/>
                    <a:pt x="321570" y="283855"/>
                  </a:cubicBezTo>
                  <a:lnTo>
                    <a:pt x="336547" y="283855"/>
                  </a:lnTo>
                  <a:cubicBezTo>
                    <a:pt x="340423" y="283865"/>
                    <a:pt x="344069" y="282011"/>
                    <a:pt x="346343" y="278870"/>
                  </a:cubicBezTo>
                  <a:cubicBezTo>
                    <a:pt x="394208" y="211890"/>
                    <a:pt x="417271" y="130339"/>
                    <a:pt x="411574" y="48208"/>
                  </a:cubicBezTo>
                  <a:cubicBezTo>
                    <a:pt x="410788" y="35828"/>
                    <a:pt x="420185" y="25155"/>
                    <a:pt x="432563" y="24369"/>
                  </a:cubicBezTo>
                  <a:cubicBezTo>
                    <a:pt x="444942" y="23582"/>
                    <a:pt x="455614" y="32980"/>
                    <a:pt x="456400" y="45359"/>
                  </a:cubicBezTo>
                  <a:cubicBezTo>
                    <a:pt x="456406" y="45448"/>
                    <a:pt x="456411" y="45536"/>
                    <a:pt x="456416" y="45625"/>
                  </a:cubicBezTo>
                  <a:cubicBezTo>
                    <a:pt x="462570" y="138989"/>
                    <a:pt x="435996" y="231578"/>
                    <a:pt x="381265" y="307463"/>
                  </a:cubicBezTo>
                  <a:cubicBezTo>
                    <a:pt x="379755" y="309541"/>
                    <a:pt x="378938" y="312043"/>
                    <a:pt x="378932" y="314612"/>
                  </a:cubicBezTo>
                  <a:lnTo>
                    <a:pt x="378932" y="562368"/>
                  </a:lnTo>
                  <a:cubicBezTo>
                    <a:pt x="378932" y="565236"/>
                    <a:pt x="379949" y="568009"/>
                    <a:pt x="381801" y="570199"/>
                  </a:cubicBezTo>
                  <a:lnTo>
                    <a:pt x="452854" y="654147"/>
                  </a:lnTo>
                  <a:cubicBezTo>
                    <a:pt x="456643" y="658610"/>
                    <a:pt x="458521" y="664384"/>
                    <a:pt x="458083" y="670222"/>
                  </a:cubicBezTo>
                  <a:close/>
                </a:path>
              </a:pathLst>
            </a:custGeom>
            <a:solidFill>
              <a:srgbClr val="000000"/>
            </a:solidFill>
            <a:ln w="31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B01B3CEB-0B1F-7C53-530B-16E62C0E1F9D}"/>
                </a:ext>
              </a:extLst>
            </p:cNvPr>
            <p:cNvSpPr/>
            <p:nvPr/>
          </p:nvSpPr>
          <p:spPr>
            <a:xfrm>
              <a:off x="7254912" y="1957466"/>
              <a:ext cx="50027" cy="49091"/>
            </a:xfrm>
            <a:custGeom>
              <a:avLst/>
              <a:gdLst>
                <a:gd name="connsiteX0" fmla="*/ 48427 w 50027"/>
                <a:gd name="connsiteY0" fmla="*/ 24328 h 49091"/>
                <a:gd name="connsiteX1" fmla="*/ 38734 w 50027"/>
                <a:gd name="connsiteY1" fmla="*/ 18754 h 49091"/>
                <a:gd name="connsiteX2" fmla="*/ 37232 w 50027"/>
                <a:gd name="connsiteY2" fmla="*/ 15314 h 49091"/>
                <a:gd name="connsiteX3" fmla="*/ 39655 w 50027"/>
                <a:gd name="connsiteY3" fmla="*/ 4117 h 49091"/>
                <a:gd name="connsiteX4" fmla="*/ 38080 w 50027"/>
                <a:gd name="connsiteY4" fmla="*/ 411 h 49091"/>
                <a:gd name="connsiteX5" fmla="*/ 34143 w 50027"/>
                <a:gd name="connsiteY5" fmla="*/ 700 h 49091"/>
                <a:gd name="connsiteX6" fmla="*/ 25456 w 50027"/>
                <a:gd name="connsiteY6" fmla="*/ 8250 h 49091"/>
                <a:gd name="connsiteX7" fmla="*/ 21700 w 50027"/>
                <a:gd name="connsiteY7" fmla="*/ 8649 h 49091"/>
                <a:gd name="connsiteX8" fmla="*/ 12008 w 50027"/>
                <a:gd name="connsiteY8" fmla="*/ 3064 h 49091"/>
                <a:gd name="connsiteX9" fmla="*/ 8252 w 50027"/>
                <a:gd name="connsiteY9" fmla="*/ 3464 h 49091"/>
                <a:gd name="connsiteX10" fmla="*/ 7283 w 50027"/>
                <a:gd name="connsiteY10" fmla="*/ 7099 h 49091"/>
                <a:gd name="connsiteX11" fmla="*/ 8883 w 50027"/>
                <a:gd name="connsiteY11" fmla="*/ 11946 h 49091"/>
                <a:gd name="connsiteX12" fmla="*/ 10834 w 50027"/>
                <a:gd name="connsiteY12" fmla="*/ 18199 h 49091"/>
                <a:gd name="connsiteX13" fmla="*/ 10834 w 50027"/>
                <a:gd name="connsiteY13" fmla="*/ 20101 h 49091"/>
                <a:gd name="connsiteX14" fmla="*/ 9912 w 50027"/>
                <a:gd name="connsiteY14" fmla="*/ 21663 h 49091"/>
                <a:gd name="connsiteX15" fmla="*/ 1104 w 50027"/>
                <a:gd name="connsiteY15" fmla="*/ 29843 h 49091"/>
                <a:gd name="connsiteX16" fmla="*/ 305 w 50027"/>
                <a:gd name="connsiteY16" fmla="*/ 33572 h 49091"/>
                <a:gd name="connsiteX17" fmla="*/ 3365 w 50027"/>
                <a:gd name="connsiteY17" fmla="*/ 35511 h 49091"/>
                <a:gd name="connsiteX18" fmla="*/ 3648 w 50027"/>
                <a:gd name="connsiteY18" fmla="*/ 35499 h 49091"/>
                <a:gd name="connsiteX19" fmla="*/ 15546 w 50027"/>
                <a:gd name="connsiteY19" fmla="*/ 34455 h 49091"/>
                <a:gd name="connsiteX20" fmla="*/ 15830 w 50027"/>
                <a:gd name="connsiteY20" fmla="*/ 34444 h 49091"/>
                <a:gd name="connsiteX21" fmla="*/ 18878 w 50027"/>
                <a:gd name="connsiteY21" fmla="*/ 36382 h 49091"/>
                <a:gd name="connsiteX22" fmla="*/ 23820 w 50027"/>
                <a:gd name="connsiteY22" fmla="*/ 47153 h 49091"/>
                <a:gd name="connsiteX23" fmla="*/ 26869 w 50027"/>
                <a:gd name="connsiteY23" fmla="*/ 49091 h 49091"/>
                <a:gd name="connsiteX24" fmla="*/ 27153 w 50027"/>
                <a:gd name="connsiteY24" fmla="*/ 49080 h 49091"/>
                <a:gd name="connsiteX25" fmla="*/ 30049 w 50027"/>
                <a:gd name="connsiteY25" fmla="*/ 46560 h 49091"/>
                <a:gd name="connsiteX26" fmla="*/ 32896 w 50027"/>
                <a:gd name="connsiteY26" fmla="*/ 34940 h 49091"/>
                <a:gd name="connsiteX27" fmla="*/ 35513 w 50027"/>
                <a:gd name="connsiteY27" fmla="*/ 32517 h 49091"/>
                <a:gd name="connsiteX28" fmla="*/ 47119 w 50027"/>
                <a:gd name="connsiteY28" fmla="*/ 30372 h 49091"/>
                <a:gd name="connsiteX29" fmla="*/ 49989 w 50027"/>
                <a:gd name="connsiteY29" fmla="*/ 27755 h 49091"/>
                <a:gd name="connsiteX30" fmla="*/ 48427 w 50027"/>
                <a:gd name="connsiteY30" fmla="*/ 24328 h 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0027" h="49091">
                  <a:moveTo>
                    <a:pt x="48427" y="24328"/>
                  </a:moveTo>
                  <a:lnTo>
                    <a:pt x="38734" y="18754"/>
                  </a:lnTo>
                  <a:cubicBezTo>
                    <a:pt x="37554" y="18043"/>
                    <a:pt x="36952" y="16664"/>
                    <a:pt x="37232" y="15314"/>
                  </a:cubicBezTo>
                  <a:lnTo>
                    <a:pt x="39655" y="4117"/>
                  </a:lnTo>
                  <a:cubicBezTo>
                    <a:pt x="39925" y="2677"/>
                    <a:pt x="39304" y="1216"/>
                    <a:pt x="38080" y="411"/>
                  </a:cubicBezTo>
                  <a:cubicBezTo>
                    <a:pt x="36815" y="-227"/>
                    <a:pt x="35301" y="-116"/>
                    <a:pt x="34143" y="700"/>
                  </a:cubicBezTo>
                  <a:lnTo>
                    <a:pt x="25456" y="8250"/>
                  </a:lnTo>
                  <a:cubicBezTo>
                    <a:pt x="24442" y="9226"/>
                    <a:pt x="22896" y="9390"/>
                    <a:pt x="21700" y="8649"/>
                  </a:cubicBezTo>
                  <a:lnTo>
                    <a:pt x="12008" y="3064"/>
                  </a:lnTo>
                  <a:cubicBezTo>
                    <a:pt x="10812" y="2323"/>
                    <a:pt x="9265" y="2487"/>
                    <a:pt x="8252" y="3464"/>
                  </a:cubicBezTo>
                  <a:cubicBezTo>
                    <a:pt x="7244" y="4381"/>
                    <a:pt x="6866" y="5802"/>
                    <a:pt x="7283" y="7099"/>
                  </a:cubicBezTo>
                  <a:lnTo>
                    <a:pt x="8883" y="11946"/>
                  </a:lnTo>
                  <a:lnTo>
                    <a:pt x="10834" y="18199"/>
                  </a:lnTo>
                  <a:cubicBezTo>
                    <a:pt x="10973" y="18825"/>
                    <a:pt x="10973" y="19475"/>
                    <a:pt x="10834" y="20101"/>
                  </a:cubicBezTo>
                  <a:cubicBezTo>
                    <a:pt x="10708" y="20710"/>
                    <a:pt x="10383" y="21258"/>
                    <a:pt x="9912" y="21663"/>
                  </a:cubicBezTo>
                  <a:lnTo>
                    <a:pt x="1104" y="29843"/>
                  </a:lnTo>
                  <a:cubicBezTo>
                    <a:pt x="22" y="30760"/>
                    <a:pt x="-306" y="32292"/>
                    <a:pt x="305" y="33572"/>
                  </a:cubicBezTo>
                  <a:cubicBezTo>
                    <a:pt x="864" y="34756"/>
                    <a:pt x="2055" y="35511"/>
                    <a:pt x="3365" y="35511"/>
                  </a:cubicBezTo>
                  <a:lnTo>
                    <a:pt x="3648" y="35499"/>
                  </a:lnTo>
                  <a:lnTo>
                    <a:pt x="15546" y="34455"/>
                  </a:lnTo>
                  <a:lnTo>
                    <a:pt x="15830" y="34444"/>
                  </a:lnTo>
                  <a:cubicBezTo>
                    <a:pt x="17136" y="34444"/>
                    <a:pt x="18325" y="35200"/>
                    <a:pt x="18878" y="36382"/>
                  </a:cubicBezTo>
                  <a:lnTo>
                    <a:pt x="23820" y="47153"/>
                  </a:lnTo>
                  <a:cubicBezTo>
                    <a:pt x="24374" y="48335"/>
                    <a:pt x="25563" y="49091"/>
                    <a:pt x="26869" y="49091"/>
                  </a:cubicBezTo>
                  <a:lnTo>
                    <a:pt x="27153" y="49080"/>
                  </a:lnTo>
                  <a:cubicBezTo>
                    <a:pt x="28564" y="48958"/>
                    <a:pt x="29733" y="47940"/>
                    <a:pt x="30049" y="46560"/>
                  </a:cubicBezTo>
                  <a:lnTo>
                    <a:pt x="32896" y="34940"/>
                  </a:lnTo>
                  <a:cubicBezTo>
                    <a:pt x="33189" y="33673"/>
                    <a:pt x="34226" y="32712"/>
                    <a:pt x="35513" y="32517"/>
                  </a:cubicBezTo>
                  <a:lnTo>
                    <a:pt x="47119" y="30372"/>
                  </a:lnTo>
                  <a:cubicBezTo>
                    <a:pt x="48500" y="30128"/>
                    <a:pt x="49619" y="29109"/>
                    <a:pt x="49989" y="27755"/>
                  </a:cubicBezTo>
                  <a:cubicBezTo>
                    <a:pt x="50192" y="26404"/>
                    <a:pt x="49579" y="25061"/>
                    <a:pt x="48427" y="24328"/>
                  </a:cubicBezTo>
                  <a:close/>
                </a:path>
              </a:pathLst>
            </a:custGeom>
            <a:solidFill>
              <a:srgbClr val="000000"/>
            </a:solidFill>
            <a:ln w="31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4B849C2-214E-8066-7AE4-9272E5FE8B55}"/>
                </a:ext>
              </a:extLst>
            </p:cNvPr>
            <p:cNvSpPr/>
            <p:nvPr/>
          </p:nvSpPr>
          <p:spPr>
            <a:xfrm>
              <a:off x="7046748" y="1981685"/>
              <a:ext cx="47941" cy="49833"/>
            </a:xfrm>
            <a:custGeom>
              <a:avLst/>
              <a:gdLst>
                <a:gd name="connsiteX0" fmla="*/ 6155 w 47941"/>
                <a:gd name="connsiteY0" fmla="*/ 27722 h 49833"/>
                <a:gd name="connsiteX1" fmla="*/ 11789 w 47941"/>
                <a:gd name="connsiteY1" fmla="*/ 31151 h 49833"/>
                <a:gd name="connsiteX2" fmla="*/ 13097 w 47941"/>
                <a:gd name="connsiteY2" fmla="*/ 32532 h 49833"/>
                <a:gd name="connsiteX3" fmla="*/ 13436 w 47941"/>
                <a:gd name="connsiteY3" fmla="*/ 34313 h 49833"/>
                <a:gd name="connsiteX4" fmla="*/ 12225 w 47941"/>
                <a:gd name="connsiteY4" fmla="*/ 46210 h 49833"/>
                <a:gd name="connsiteX5" fmla="*/ 14116 w 47941"/>
                <a:gd name="connsiteY5" fmla="*/ 49545 h 49833"/>
                <a:gd name="connsiteX6" fmla="*/ 17907 w 47941"/>
                <a:gd name="connsiteY6" fmla="*/ 48818 h 49833"/>
                <a:gd name="connsiteX7" fmla="*/ 26171 w 47941"/>
                <a:gd name="connsiteY7" fmla="*/ 40336 h 49833"/>
                <a:gd name="connsiteX8" fmla="*/ 29962 w 47941"/>
                <a:gd name="connsiteY8" fmla="*/ 39620 h 49833"/>
                <a:gd name="connsiteX9" fmla="*/ 40866 w 47941"/>
                <a:gd name="connsiteY9" fmla="*/ 44467 h 49833"/>
                <a:gd name="connsiteX10" fmla="*/ 44644 w 47941"/>
                <a:gd name="connsiteY10" fmla="*/ 43740 h 49833"/>
                <a:gd name="connsiteX11" fmla="*/ 45153 w 47941"/>
                <a:gd name="connsiteY11" fmla="*/ 39959 h 49833"/>
                <a:gd name="connsiteX12" fmla="*/ 39568 w 47941"/>
                <a:gd name="connsiteY12" fmla="*/ 29345 h 49833"/>
                <a:gd name="connsiteX13" fmla="*/ 39921 w 47941"/>
                <a:gd name="connsiteY13" fmla="*/ 25795 h 49833"/>
                <a:gd name="connsiteX14" fmla="*/ 47190 w 47941"/>
                <a:gd name="connsiteY14" fmla="*/ 16622 h 49833"/>
                <a:gd name="connsiteX15" fmla="*/ 46743 w 47941"/>
                <a:gd name="connsiteY15" fmla="*/ 11985 h 49833"/>
                <a:gd name="connsiteX16" fmla="*/ 44646 w 47941"/>
                <a:gd name="connsiteY16" fmla="*/ 11232 h 49833"/>
                <a:gd name="connsiteX17" fmla="*/ 44088 w 47941"/>
                <a:gd name="connsiteY17" fmla="*/ 11279 h 49833"/>
                <a:gd name="connsiteX18" fmla="*/ 33111 w 47941"/>
                <a:gd name="connsiteY18" fmla="*/ 13374 h 49833"/>
                <a:gd name="connsiteX19" fmla="*/ 29706 w 47941"/>
                <a:gd name="connsiteY19" fmla="*/ 11762 h 49833"/>
                <a:gd name="connsiteX20" fmla="*/ 24036 w 47941"/>
                <a:gd name="connsiteY20" fmla="*/ 1790 h 49833"/>
                <a:gd name="connsiteX21" fmla="*/ 20908 w 47941"/>
                <a:gd name="connsiteY21" fmla="*/ 0 h 49833"/>
                <a:gd name="connsiteX22" fmla="*/ 17637 w 47941"/>
                <a:gd name="connsiteY22" fmla="*/ 2810 h 49833"/>
                <a:gd name="connsiteX23" fmla="*/ 16122 w 47941"/>
                <a:gd name="connsiteY23" fmla="*/ 14161 h 49833"/>
                <a:gd name="connsiteX24" fmla="*/ 13554 w 47941"/>
                <a:gd name="connsiteY24" fmla="*/ 16900 h 49833"/>
                <a:gd name="connsiteX25" fmla="*/ 2591 w 47941"/>
                <a:gd name="connsiteY25" fmla="*/ 18998 h 49833"/>
                <a:gd name="connsiteX26" fmla="*/ 21 w 47941"/>
                <a:gd name="connsiteY26" fmla="*/ 21734 h 49833"/>
                <a:gd name="connsiteX27" fmla="*/ 1705 w 47941"/>
                <a:gd name="connsiteY27" fmla="*/ 25103 h 4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941" h="49833">
                  <a:moveTo>
                    <a:pt x="6155" y="27722"/>
                  </a:moveTo>
                  <a:lnTo>
                    <a:pt x="11789" y="31151"/>
                  </a:lnTo>
                  <a:cubicBezTo>
                    <a:pt x="12319" y="31512"/>
                    <a:pt x="12765" y="31983"/>
                    <a:pt x="13097" y="32532"/>
                  </a:cubicBezTo>
                  <a:cubicBezTo>
                    <a:pt x="13407" y="33071"/>
                    <a:pt x="13526" y="33697"/>
                    <a:pt x="13436" y="34313"/>
                  </a:cubicBezTo>
                  <a:lnTo>
                    <a:pt x="12225" y="46210"/>
                  </a:lnTo>
                  <a:cubicBezTo>
                    <a:pt x="12037" y="47619"/>
                    <a:pt x="12810" y="48982"/>
                    <a:pt x="14116" y="49545"/>
                  </a:cubicBezTo>
                  <a:cubicBezTo>
                    <a:pt x="15408" y="50115"/>
                    <a:pt x="16918" y="49826"/>
                    <a:pt x="17907" y="48818"/>
                  </a:cubicBezTo>
                  <a:lnTo>
                    <a:pt x="26171" y="40336"/>
                  </a:lnTo>
                  <a:cubicBezTo>
                    <a:pt x="27161" y="39328"/>
                    <a:pt x="28673" y="39042"/>
                    <a:pt x="29962" y="39620"/>
                  </a:cubicBezTo>
                  <a:lnTo>
                    <a:pt x="40866" y="44467"/>
                  </a:lnTo>
                  <a:cubicBezTo>
                    <a:pt x="42153" y="45034"/>
                    <a:pt x="43658" y="44744"/>
                    <a:pt x="44644" y="43740"/>
                  </a:cubicBezTo>
                  <a:cubicBezTo>
                    <a:pt x="45629" y="42729"/>
                    <a:pt x="45835" y="41194"/>
                    <a:pt x="45153" y="39959"/>
                  </a:cubicBezTo>
                  <a:lnTo>
                    <a:pt x="39568" y="29345"/>
                  </a:lnTo>
                  <a:cubicBezTo>
                    <a:pt x="38943" y="28203"/>
                    <a:pt x="39083" y="26793"/>
                    <a:pt x="39921" y="25795"/>
                  </a:cubicBezTo>
                  <a:lnTo>
                    <a:pt x="47190" y="16622"/>
                  </a:lnTo>
                  <a:cubicBezTo>
                    <a:pt x="48347" y="15217"/>
                    <a:pt x="48147" y="13141"/>
                    <a:pt x="46743" y="11985"/>
                  </a:cubicBezTo>
                  <a:cubicBezTo>
                    <a:pt x="46152" y="11498"/>
                    <a:pt x="45410" y="11232"/>
                    <a:pt x="44646" y="11232"/>
                  </a:cubicBezTo>
                  <a:cubicBezTo>
                    <a:pt x="44459" y="11232"/>
                    <a:pt x="44272" y="11248"/>
                    <a:pt x="44088" y="11279"/>
                  </a:cubicBezTo>
                  <a:lnTo>
                    <a:pt x="33111" y="13374"/>
                  </a:lnTo>
                  <a:cubicBezTo>
                    <a:pt x="31751" y="13597"/>
                    <a:pt x="30396" y="12955"/>
                    <a:pt x="29706" y="11762"/>
                  </a:cubicBezTo>
                  <a:lnTo>
                    <a:pt x="24036" y="1790"/>
                  </a:lnTo>
                  <a:cubicBezTo>
                    <a:pt x="23383" y="682"/>
                    <a:pt x="22193" y="1"/>
                    <a:pt x="20908" y="0"/>
                  </a:cubicBezTo>
                  <a:cubicBezTo>
                    <a:pt x="19268" y="-17"/>
                    <a:pt x="17868" y="1185"/>
                    <a:pt x="17637" y="2810"/>
                  </a:cubicBezTo>
                  <a:lnTo>
                    <a:pt x="16122" y="14161"/>
                  </a:lnTo>
                  <a:cubicBezTo>
                    <a:pt x="15999" y="15557"/>
                    <a:pt x="14939" y="16687"/>
                    <a:pt x="13554" y="16900"/>
                  </a:cubicBezTo>
                  <a:lnTo>
                    <a:pt x="2591" y="18998"/>
                  </a:lnTo>
                  <a:cubicBezTo>
                    <a:pt x="1206" y="19210"/>
                    <a:pt x="146" y="20339"/>
                    <a:pt x="21" y="21734"/>
                  </a:cubicBezTo>
                  <a:cubicBezTo>
                    <a:pt x="-129" y="23091"/>
                    <a:pt x="530" y="24409"/>
                    <a:pt x="1705" y="25103"/>
                  </a:cubicBezTo>
                  <a:close/>
                </a:path>
              </a:pathLst>
            </a:custGeom>
            <a:solidFill>
              <a:srgbClr val="000000"/>
            </a:solidFill>
            <a:ln w="31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E103562D-3D53-F59B-6D11-3F338D9EE89C}"/>
                </a:ext>
              </a:extLst>
            </p:cNvPr>
            <p:cNvSpPr/>
            <p:nvPr/>
          </p:nvSpPr>
          <p:spPr>
            <a:xfrm>
              <a:off x="6926673" y="2136012"/>
              <a:ext cx="145384" cy="145398"/>
            </a:xfrm>
            <a:custGeom>
              <a:avLst/>
              <a:gdLst>
                <a:gd name="connsiteX0" fmla="*/ 72692 w 145384"/>
                <a:gd name="connsiteY0" fmla="*/ 145398 h 145398"/>
                <a:gd name="connsiteX1" fmla="*/ 145384 w 145384"/>
                <a:gd name="connsiteY1" fmla="*/ 72699 h 145398"/>
                <a:gd name="connsiteX2" fmla="*/ 72692 w 145384"/>
                <a:gd name="connsiteY2" fmla="*/ 0 h 145398"/>
                <a:gd name="connsiteX3" fmla="*/ 0 w 145384"/>
                <a:gd name="connsiteY3" fmla="*/ 72699 h 145398"/>
                <a:gd name="connsiteX4" fmla="*/ 72692 w 145384"/>
                <a:gd name="connsiteY4" fmla="*/ 145398 h 145398"/>
                <a:gd name="connsiteX5" fmla="*/ 59531 w 145384"/>
                <a:gd name="connsiteY5" fmla="*/ 25978 h 145398"/>
                <a:gd name="connsiteX6" fmla="*/ 119410 w 145384"/>
                <a:gd name="connsiteY6" fmla="*/ 59808 h 145398"/>
                <a:gd name="connsiteX7" fmla="*/ 119409 w 145384"/>
                <a:gd name="connsiteY7" fmla="*/ 85865 h 145398"/>
                <a:gd name="connsiteX8" fmla="*/ 85858 w 145384"/>
                <a:gd name="connsiteY8" fmla="*/ 119421 h 145398"/>
                <a:gd name="connsiteX9" fmla="*/ 25975 w 145384"/>
                <a:gd name="connsiteY9" fmla="*/ 85596 h 145398"/>
                <a:gd name="connsiteX10" fmla="*/ 25976 w 145384"/>
                <a:gd name="connsiteY10" fmla="*/ 59530 h 145398"/>
                <a:gd name="connsiteX11" fmla="*/ 59531 w 145384"/>
                <a:gd name="connsiteY11" fmla="*/ 25978 h 14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384" h="145398">
                  <a:moveTo>
                    <a:pt x="72692" y="145398"/>
                  </a:moveTo>
                  <a:cubicBezTo>
                    <a:pt x="112839" y="145398"/>
                    <a:pt x="145384" y="112850"/>
                    <a:pt x="145384" y="72699"/>
                  </a:cubicBezTo>
                  <a:cubicBezTo>
                    <a:pt x="145384" y="32549"/>
                    <a:pt x="112839" y="0"/>
                    <a:pt x="72692" y="0"/>
                  </a:cubicBezTo>
                  <a:cubicBezTo>
                    <a:pt x="32545" y="0"/>
                    <a:pt x="0" y="32549"/>
                    <a:pt x="0" y="72699"/>
                  </a:cubicBezTo>
                  <a:cubicBezTo>
                    <a:pt x="0" y="112850"/>
                    <a:pt x="32545" y="145398"/>
                    <a:pt x="72692" y="145398"/>
                  </a:cubicBezTo>
                  <a:close/>
                  <a:moveTo>
                    <a:pt x="59531" y="25978"/>
                  </a:moveTo>
                  <a:cubicBezTo>
                    <a:pt x="85407" y="18783"/>
                    <a:pt x="112216" y="33930"/>
                    <a:pt x="119410" y="59808"/>
                  </a:cubicBezTo>
                  <a:cubicBezTo>
                    <a:pt x="121779" y="68332"/>
                    <a:pt x="121779" y="77341"/>
                    <a:pt x="119409" y="85865"/>
                  </a:cubicBezTo>
                  <a:cubicBezTo>
                    <a:pt x="114956" y="102203"/>
                    <a:pt x="102194" y="114966"/>
                    <a:pt x="85858" y="119421"/>
                  </a:cubicBezTo>
                  <a:cubicBezTo>
                    <a:pt x="59982" y="126618"/>
                    <a:pt x="33172" y="111475"/>
                    <a:pt x="25975" y="85596"/>
                  </a:cubicBezTo>
                  <a:cubicBezTo>
                    <a:pt x="23604" y="77070"/>
                    <a:pt x="23604" y="68056"/>
                    <a:pt x="25976" y="59530"/>
                  </a:cubicBezTo>
                  <a:cubicBezTo>
                    <a:pt x="30430" y="43192"/>
                    <a:pt x="43194" y="30428"/>
                    <a:pt x="59531" y="25978"/>
                  </a:cubicBezTo>
                  <a:close/>
                </a:path>
              </a:pathLst>
            </a:custGeom>
            <a:solidFill>
              <a:srgbClr val="000000"/>
            </a:solidFill>
            <a:ln w="31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95B700AF-4731-0F8E-072C-EB70C8B9A094}"/>
                </a:ext>
              </a:extLst>
            </p:cNvPr>
            <p:cNvSpPr/>
            <p:nvPr/>
          </p:nvSpPr>
          <p:spPr>
            <a:xfrm>
              <a:off x="7118941" y="1881953"/>
              <a:ext cx="111920" cy="110438"/>
            </a:xfrm>
            <a:custGeom>
              <a:avLst/>
              <a:gdLst>
                <a:gd name="connsiteX0" fmla="*/ 104438 w 111920"/>
                <a:gd name="connsiteY0" fmla="*/ 35586 h 110438"/>
                <a:gd name="connsiteX1" fmla="*/ 78764 w 111920"/>
                <a:gd name="connsiteY1" fmla="*/ 35586 h 110438"/>
                <a:gd name="connsiteX2" fmla="*/ 71761 w 111920"/>
                <a:gd name="connsiteY2" fmla="*/ 30511 h 110438"/>
                <a:gd name="connsiteX3" fmla="*/ 63365 w 111920"/>
                <a:gd name="connsiteY3" fmla="*/ 5551 h 110438"/>
                <a:gd name="connsiteX4" fmla="*/ 55890 w 111920"/>
                <a:gd name="connsiteY4" fmla="*/ 0 h 110438"/>
                <a:gd name="connsiteX5" fmla="*/ 48427 w 111920"/>
                <a:gd name="connsiteY5" fmla="*/ 5076 h 110438"/>
                <a:gd name="connsiteX6" fmla="*/ 40019 w 111920"/>
                <a:gd name="connsiteY6" fmla="*/ 30036 h 110438"/>
                <a:gd name="connsiteX7" fmla="*/ 33288 w 111920"/>
                <a:gd name="connsiteY7" fmla="*/ 35125 h 110438"/>
                <a:gd name="connsiteX8" fmla="*/ 33029 w 111920"/>
                <a:gd name="connsiteY8" fmla="*/ 35125 h 110438"/>
                <a:gd name="connsiteX9" fmla="*/ 7357 w 111920"/>
                <a:gd name="connsiteY9" fmla="*/ 35125 h 110438"/>
                <a:gd name="connsiteX10" fmla="*/ 7091 w 111920"/>
                <a:gd name="connsiteY10" fmla="*/ 35119 h 110438"/>
                <a:gd name="connsiteX11" fmla="*/ 355 w 111920"/>
                <a:gd name="connsiteY11" fmla="*/ 40216 h 110438"/>
                <a:gd name="connsiteX12" fmla="*/ 2680 w 111920"/>
                <a:gd name="connsiteY12" fmla="*/ 48528 h 110438"/>
                <a:gd name="connsiteX13" fmla="*/ 11548 w 111920"/>
                <a:gd name="connsiteY13" fmla="*/ 56392 h 110438"/>
                <a:gd name="connsiteX14" fmla="*/ 22756 w 111920"/>
                <a:gd name="connsiteY14" fmla="*/ 66555 h 110438"/>
                <a:gd name="connsiteX15" fmla="*/ 25093 w 111920"/>
                <a:gd name="connsiteY15" fmla="*/ 70190 h 110438"/>
                <a:gd name="connsiteX16" fmla="*/ 25093 w 111920"/>
                <a:gd name="connsiteY16" fmla="*/ 74346 h 110438"/>
                <a:gd name="connsiteX17" fmla="*/ 17158 w 111920"/>
                <a:gd name="connsiteY17" fmla="*/ 100699 h 110438"/>
                <a:gd name="connsiteX18" fmla="*/ 19980 w 111920"/>
                <a:gd name="connsiteY18" fmla="*/ 109049 h 110438"/>
                <a:gd name="connsiteX19" fmla="*/ 28849 w 111920"/>
                <a:gd name="connsiteY19" fmla="*/ 109049 h 110438"/>
                <a:gd name="connsiteX20" fmla="*/ 51250 w 111920"/>
                <a:gd name="connsiteY20" fmla="*/ 93297 h 110438"/>
                <a:gd name="connsiteX21" fmla="*/ 60118 w 111920"/>
                <a:gd name="connsiteY21" fmla="*/ 93297 h 110438"/>
                <a:gd name="connsiteX22" fmla="*/ 82496 w 111920"/>
                <a:gd name="connsiteY22" fmla="*/ 109049 h 110438"/>
                <a:gd name="connsiteX23" fmla="*/ 91364 w 111920"/>
                <a:gd name="connsiteY23" fmla="*/ 109049 h 110438"/>
                <a:gd name="connsiteX24" fmla="*/ 94163 w 111920"/>
                <a:gd name="connsiteY24" fmla="*/ 100737 h 110438"/>
                <a:gd name="connsiteX25" fmla="*/ 86227 w 111920"/>
                <a:gd name="connsiteY25" fmla="*/ 74382 h 110438"/>
                <a:gd name="connsiteX26" fmla="*/ 88567 w 111920"/>
                <a:gd name="connsiteY26" fmla="*/ 66532 h 110438"/>
                <a:gd name="connsiteX27" fmla="*/ 109163 w 111920"/>
                <a:gd name="connsiteY27" fmla="*/ 48963 h 110438"/>
                <a:gd name="connsiteX28" fmla="*/ 110207 w 111920"/>
                <a:gd name="connsiteY28" fmla="*/ 38344 h 110438"/>
                <a:gd name="connsiteX29" fmla="*/ 104438 w 111920"/>
                <a:gd name="connsiteY29" fmla="*/ 35586 h 110438"/>
                <a:gd name="connsiteX30" fmla="*/ 61817 w 111920"/>
                <a:gd name="connsiteY30" fmla="*/ 68271 h 110438"/>
                <a:gd name="connsiteX31" fmla="*/ 49406 w 111920"/>
                <a:gd name="connsiteY31" fmla="*/ 68303 h 110438"/>
                <a:gd name="connsiteX32" fmla="*/ 48024 w 111920"/>
                <a:gd name="connsiteY32" fmla="*/ 62360 h 110438"/>
                <a:gd name="connsiteX33" fmla="*/ 47912 w 111920"/>
                <a:gd name="connsiteY33" fmla="*/ 62037 h 110438"/>
                <a:gd name="connsiteX34" fmla="*/ 47791 w 111920"/>
                <a:gd name="connsiteY34" fmla="*/ 61712 h 110438"/>
                <a:gd name="connsiteX35" fmla="*/ 45530 w 111920"/>
                <a:gd name="connsiteY35" fmla="*/ 56846 h 110438"/>
                <a:gd name="connsiteX36" fmla="*/ 55767 w 111920"/>
                <a:gd name="connsiteY36" fmla="*/ 49776 h 110438"/>
                <a:gd name="connsiteX37" fmla="*/ 65607 w 111920"/>
                <a:gd name="connsiteY37" fmla="*/ 56816 h 110438"/>
                <a:gd name="connsiteX38" fmla="*/ 61817 w 111920"/>
                <a:gd name="connsiteY38" fmla="*/ 68271 h 11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1920" h="110438">
                  <a:moveTo>
                    <a:pt x="104438" y="35586"/>
                  </a:moveTo>
                  <a:lnTo>
                    <a:pt x="78764" y="35586"/>
                  </a:lnTo>
                  <a:cubicBezTo>
                    <a:pt x="75599" y="35521"/>
                    <a:pt x="72808" y="33498"/>
                    <a:pt x="71761" y="30511"/>
                  </a:cubicBezTo>
                  <a:lnTo>
                    <a:pt x="63365" y="5551"/>
                  </a:lnTo>
                  <a:cubicBezTo>
                    <a:pt x="62202" y="2376"/>
                    <a:pt x="59266" y="195"/>
                    <a:pt x="55890" y="0"/>
                  </a:cubicBezTo>
                  <a:cubicBezTo>
                    <a:pt x="52657" y="184"/>
                    <a:pt x="49788" y="2136"/>
                    <a:pt x="48427" y="5076"/>
                  </a:cubicBezTo>
                  <a:lnTo>
                    <a:pt x="40019" y="30036"/>
                  </a:lnTo>
                  <a:cubicBezTo>
                    <a:pt x="39165" y="33046"/>
                    <a:pt x="36416" y="35123"/>
                    <a:pt x="33288" y="35125"/>
                  </a:cubicBezTo>
                  <a:lnTo>
                    <a:pt x="33029" y="35125"/>
                  </a:lnTo>
                  <a:lnTo>
                    <a:pt x="7357" y="35125"/>
                  </a:lnTo>
                  <a:lnTo>
                    <a:pt x="7091" y="35119"/>
                  </a:lnTo>
                  <a:cubicBezTo>
                    <a:pt x="3959" y="35120"/>
                    <a:pt x="1208" y="37202"/>
                    <a:pt x="355" y="40216"/>
                  </a:cubicBezTo>
                  <a:cubicBezTo>
                    <a:pt x="-567" y="43203"/>
                    <a:pt x="343" y="46453"/>
                    <a:pt x="2680" y="48528"/>
                  </a:cubicBezTo>
                  <a:lnTo>
                    <a:pt x="11548" y="56392"/>
                  </a:lnTo>
                  <a:lnTo>
                    <a:pt x="22756" y="66555"/>
                  </a:lnTo>
                  <a:cubicBezTo>
                    <a:pt x="23786" y="67586"/>
                    <a:pt x="24583" y="68825"/>
                    <a:pt x="25093" y="70190"/>
                  </a:cubicBezTo>
                  <a:cubicBezTo>
                    <a:pt x="25555" y="71537"/>
                    <a:pt x="25555" y="72999"/>
                    <a:pt x="25093" y="74346"/>
                  </a:cubicBezTo>
                  <a:lnTo>
                    <a:pt x="17158" y="100699"/>
                  </a:lnTo>
                  <a:cubicBezTo>
                    <a:pt x="16082" y="103801"/>
                    <a:pt x="17244" y="107237"/>
                    <a:pt x="19980" y="109049"/>
                  </a:cubicBezTo>
                  <a:cubicBezTo>
                    <a:pt x="22646" y="110901"/>
                    <a:pt x="26183" y="110901"/>
                    <a:pt x="28849" y="109049"/>
                  </a:cubicBezTo>
                  <a:lnTo>
                    <a:pt x="51250" y="93297"/>
                  </a:lnTo>
                  <a:cubicBezTo>
                    <a:pt x="53920" y="91459"/>
                    <a:pt x="57448" y="91459"/>
                    <a:pt x="60118" y="93297"/>
                  </a:cubicBezTo>
                  <a:lnTo>
                    <a:pt x="82496" y="109049"/>
                  </a:lnTo>
                  <a:cubicBezTo>
                    <a:pt x="85161" y="110901"/>
                    <a:pt x="88699" y="110901"/>
                    <a:pt x="91364" y="109049"/>
                  </a:cubicBezTo>
                  <a:cubicBezTo>
                    <a:pt x="94015" y="107189"/>
                    <a:pt x="95148" y="103822"/>
                    <a:pt x="94163" y="100737"/>
                  </a:cubicBezTo>
                  <a:lnTo>
                    <a:pt x="86227" y="74382"/>
                  </a:lnTo>
                  <a:cubicBezTo>
                    <a:pt x="85318" y="71533"/>
                    <a:pt x="86246" y="68418"/>
                    <a:pt x="88567" y="66532"/>
                  </a:cubicBezTo>
                  <a:lnTo>
                    <a:pt x="109163" y="48963"/>
                  </a:lnTo>
                  <a:cubicBezTo>
                    <a:pt x="112383" y="46319"/>
                    <a:pt x="112850" y="41565"/>
                    <a:pt x="110207" y="38344"/>
                  </a:cubicBezTo>
                  <a:cubicBezTo>
                    <a:pt x="108788" y="36615"/>
                    <a:pt x="106674" y="35605"/>
                    <a:pt x="104438" y="35586"/>
                  </a:cubicBezTo>
                  <a:close/>
                  <a:moveTo>
                    <a:pt x="61817" y="68271"/>
                  </a:moveTo>
                  <a:cubicBezTo>
                    <a:pt x="57717" y="67479"/>
                    <a:pt x="53502" y="67491"/>
                    <a:pt x="49406" y="68303"/>
                  </a:cubicBezTo>
                  <a:cubicBezTo>
                    <a:pt x="49144" y="66281"/>
                    <a:pt x="48682" y="64290"/>
                    <a:pt x="48024" y="62360"/>
                  </a:cubicBezTo>
                  <a:lnTo>
                    <a:pt x="47912" y="62037"/>
                  </a:lnTo>
                  <a:lnTo>
                    <a:pt x="47791" y="61712"/>
                  </a:lnTo>
                  <a:cubicBezTo>
                    <a:pt x="47165" y="60034"/>
                    <a:pt x="46409" y="58407"/>
                    <a:pt x="45530" y="56846"/>
                  </a:cubicBezTo>
                  <a:cubicBezTo>
                    <a:pt x="49378" y="55192"/>
                    <a:pt x="52858" y="52788"/>
                    <a:pt x="55767" y="49776"/>
                  </a:cubicBezTo>
                  <a:cubicBezTo>
                    <a:pt x="58571" y="52724"/>
                    <a:pt x="61910" y="55113"/>
                    <a:pt x="65607" y="56816"/>
                  </a:cubicBezTo>
                  <a:cubicBezTo>
                    <a:pt x="63611" y="60351"/>
                    <a:pt x="62323" y="64242"/>
                    <a:pt x="61817" y="68271"/>
                  </a:cubicBezTo>
                  <a:close/>
                </a:path>
              </a:pathLst>
            </a:custGeom>
            <a:solidFill>
              <a:srgbClr val="000000"/>
            </a:solidFill>
            <a:ln w="31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ekstiruutu 1">
            <a:extLst>
              <a:ext uri="{FF2B5EF4-FFF2-40B4-BE49-F238E27FC236}">
                <a16:creationId xmlns:a16="http://schemas.microsoft.com/office/drawing/2014/main" id="{9D3221D3-05D4-485B-313A-81B6E8547FC3}"/>
              </a:ext>
            </a:extLst>
          </p:cNvPr>
          <p:cNvSpPr txBox="1"/>
          <p:nvPr/>
        </p:nvSpPr>
        <p:spPr>
          <a:xfrm>
            <a:off x="741045" y="268440"/>
            <a:ext cx="106893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rtl="0"/>
            <a:r>
              <a:rPr lang="en-gb" sz="3200" b="0" i="0" u="none" baseline="0">
                <a:latin typeface="+mj-lt"/>
              </a:rPr>
              <a:t>Benefits for the cities</a:t>
            </a:r>
          </a:p>
        </p:txBody>
      </p:sp>
      <p:pic>
        <p:nvPicPr>
          <p:cNvPr id="7" name="Kuva 6" descr="Ohjelmoija nainen ääriviiva">
            <a:extLst>
              <a:ext uri="{FF2B5EF4-FFF2-40B4-BE49-F238E27FC236}">
                <a16:creationId xmlns:a16="http://schemas.microsoft.com/office/drawing/2014/main" id="{75B55ED7-CF21-8E45-C047-D14B108F4F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35981" y="3945863"/>
            <a:ext cx="1260494" cy="1260494"/>
          </a:xfrm>
          <a:prstGeom prst="rect">
            <a:avLst/>
          </a:prstGeom>
        </p:spPr>
      </p:pic>
      <p:pic>
        <p:nvPicPr>
          <p:cNvPr id="17" name="Kuvan paikkamerkki 16" descr="Sosiaalinen verkosto ääriviiva">
            <a:extLst>
              <a:ext uri="{FF2B5EF4-FFF2-40B4-BE49-F238E27FC236}">
                <a16:creationId xmlns:a16="http://schemas.microsoft.com/office/drawing/2014/main" id="{74144CDB-85BD-19AB-20A8-BA03B307865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-53464" t="-14124" r="-53464" b="-14124"/>
          <a:stretch/>
        </p:blipFill>
        <p:spPr>
          <a:xfrm>
            <a:off x="744538" y="3625197"/>
            <a:ext cx="3068637" cy="19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3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295BAF8-D075-8C7B-962C-0A112FEE91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02259" y="2733558"/>
            <a:ext cx="3272119" cy="1226058"/>
          </a:xfrm>
        </p:spPr>
        <p:txBody>
          <a:bodyPr/>
          <a:lstStyle/>
          <a:p>
            <a:pPr algn="l" rtl="0"/>
            <a:r>
              <a:rPr lang="en-gb" b="0" i="0" u="none" baseline="0"/>
              <a:t>1510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66E0885-602C-4DA0-D6AA-FCFA9818D5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6481" y="2715745"/>
            <a:ext cx="3272119" cy="1226058"/>
          </a:xfrm>
        </p:spPr>
        <p:txBody>
          <a:bodyPr/>
          <a:lstStyle/>
          <a:p>
            <a:pPr algn="l" rtl="0"/>
            <a:r>
              <a:rPr lang="en-gb" b="0" i="0" u="none" baseline="0"/>
              <a:t>337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4D25C1D-E094-646C-2D28-8F9757191C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38037" y="2733558"/>
            <a:ext cx="3272119" cy="1226058"/>
          </a:xfrm>
        </p:spPr>
        <p:txBody>
          <a:bodyPr/>
          <a:lstStyle/>
          <a:p>
            <a:pPr algn="l" rtl="0"/>
            <a:r>
              <a:rPr lang="en-gb" b="0" i="0" u="none" baseline="0"/>
              <a:t>579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33D601E-29FC-8C24-8D69-4DC8A741A2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02259" y="4068582"/>
            <a:ext cx="3272119" cy="2907792"/>
          </a:xfrm>
        </p:spPr>
        <p:txBody>
          <a:bodyPr vert="horz" lIns="0" tIns="0" rIns="0" bIns="0" rtlCol="0" anchor="t">
            <a:normAutofit/>
          </a:bodyPr>
          <a:lstStyle/>
          <a:p>
            <a:pPr algn="l" rtl="0">
              <a:lnSpc>
                <a:spcPct val="110000"/>
              </a:lnSpc>
            </a:pPr>
            <a:r>
              <a:rPr lang="en-gb" sz="2800" b="0" i="0" u="none" baseline="0">
                <a:ea typeface="+mn-lt"/>
                <a:cs typeface="+mn-lt"/>
              </a:rPr>
              <a:t>companies participating in joint development</a:t>
            </a:r>
          </a:p>
          <a:p>
            <a:pPr algn="l" rtl="0">
              <a:lnSpc>
                <a:spcPct val="110000"/>
              </a:lnSpc>
            </a:pPr>
            <a:endParaRPr lang="en-gb" sz="280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40A53037-5C61-B590-1E57-192A4F8D08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6481" y="4050769"/>
            <a:ext cx="3272119" cy="2907792"/>
          </a:xfrm>
        </p:spPr>
        <p:txBody>
          <a:bodyPr vert="horz" lIns="0" tIns="0" rIns="0" bIns="0" rtlCol="0" anchor="t">
            <a:noAutofit/>
          </a:bodyPr>
          <a:lstStyle/>
          <a:p>
            <a:pPr algn="l" rtl="0"/>
            <a:r>
              <a:rPr lang="en-gb" sz="2800" b="0" i="0" u="none" baseline="0" dirty="0"/>
              <a:t>platforms and networks participating in supporting joint development</a:t>
            </a:r>
          </a:p>
          <a:p>
            <a:endParaRPr lang="en-gb" sz="2800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CD93B51-7D0A-ACA4-58D4-675BBA79C5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38037" y="4068582"/>
            <a:ext cx="3272119" cy="2907792"/>
          </a:xfrm>
        </p:spPr>
        <p:txBody>
          <a:bodyPr vert="horz" lIns="0" tIns="0" rIns="0" bIns="0" rtlCol="0" anchor="t">
            <a:noAutofit/>
          </a:bodyPr>
          <a:lstStyle/>
          <a:p>
            <a:pPr algn="l" rtl="0"/>
            <a:r>
              <a:rPr lang="en-gb" sz="2800" b="0" i="0" u="none" baseline="0"/>
              <a:t>innovations, products or services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1133EA9-881A-AA0A-6F6C-00995950D8C4}"/>
              </a:ext>
            </a:extLst>
          </p:cNvPr>
          <p:cNvSpPr txBox="1"/>
          <p:nvPr/>
        </p:nvSpPr>
        <p:spPr>
          <a:xfrm>
            <a:off x="766481" y="1132709"/>
            <a:ext cx="867846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/>
            <a:r>
              <a:rPr lang="en-gb" sz="2800" b="0" i="0" u="none" baseline="0" dirty="0">
                <a:latin typeface="+mj-lt"/>
              </a:rPr>
              <a:t>A few examples of the goals of the projects currently in progress:</a:t>
            </a:r>
          </a:p>
        </p:txBody>
      </p:sp>
    </p:spTree>
    <p:extLst>
      <p:ext uri="{BB962C8B-B14F-4D97-AF65-F5344CB8AC3E}">
        <p14:creationId xmlns:p14="http://schemas.microsoft.com/office/powerpoint/2010/main" val="1398691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9FBD21-26C3-9B39-FF49-691E0D238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lnSpc>
                <a:spcPct val="100000"/>
              </a:lnSpc>
            </a:pPr>
            <a:r>
              <a:rPr lang="en-gb" b="0" i="0" u="none" baseline="0" dirty="0" err="1"/>
              <a:t>InnoCities</a:t>
            </a:r>
            <a:r>
              <a:rPr lang="en-gb" b="0" i="0" u="none" baseline="0" dirty="0"/>
              <a:t> are currently being created by 18 cities, </a:t>
            </a:r>
            <a:br>
              <a:rPr lang="en-gb" dirty="0"/>
            </a:br>
            <a:r>
              <a:rPr lang="en-gb" b="0" i="0" u="none" baseline="0" dirty="0"/>
              <a:t>79 organisations, </a:t>
            </a:r>
            <a:br>
              <a:rPr lang="en-gb" dirty="0"/>
            </a:br>
            <a:r>
              <a:rPr lang="en-gb" b="0" i="0" u="none" baseline="0" dirty="0"/>
              <a:t>252 projects and </a:t>
            </a:r>
            <a:br>
              <a:rPr lang="en-gb" dirty="0"/>
            </a:br>
            <a:r>
              <a:rPr lang="en-gb" b="0" i="0" u="none" baseline="0" dirty="0"/>
              <a:t>14 Regional Councils.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8E1360-D580-B4F2-A21A-437647D2B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8844" y="4934620"/>
            <a:ext cx="5811585" cy="1207472"/>
          </a:xfrm>
        </p:spPr>
        <p:txBody>
          <a:bodyPr vert="horz" lIns="0" tIns="0" rIns="0" bIns="0" rtlCol="0" anchor="t">
            <a:noAutofit/>
          </a:bodyPr>
          <a:lstStyle/>
          <a:p>
            <a:pPr algn="l" rtl="0"/>
            <a:br>
              <a:rPr lang="en-gb" sz="2000" b="0" i="0" dirty="0">
                <a:effectLst/>
                <a:latin typeface="Outfit" pitchFamily="2" charset="0"/>
              </a:rPr>
            </a:br>
            <a:r>
              <a:rPr lang="en-gb" sz="2800" b="0" i="0" u="none" baseline="0" dirty="0">
                <a:solidFill>
                  <a:srgbClr val="212529"/>
                </a:solidFill>
                <a:effectLst/>
                <a:latin typeface="Outfit"/>
              </a:rPr>
              <a:t>Learn more: </a:t>
            </a:r>
            <a:r>
              <a:rPr lang="en-gb" sz="2800" b="0" i="0" u="none" baseline="0" dirty="0">
                <a:solidFill>
                  <a:srgbClr val="212529"/>
                </a:solidFill>
                <a:latin typeface="Outfit medium"/>
              </a:rPr>
              <a:t>Innokaupungit.fi/</a:t>
            </a:r>
            <a:r>
              <a:rPr lang="en-gb" sz="2800" b="0" i="0" u="none" baseline="0" dirty="0" err="1">
                <a:solidFill>
                  <a:srgbClr val="212529"/>
                </a:solidFill>
                <a:latin typeface="Outfit medium"/>
              </a:rPr>
              <a:t>en</a:t>
            </a:r>
            <a:r>
              <a:rPr lang="en-gb" sz="2800" b="0" i="0" u="none" baseline="0" dirty="0">
                <a:solidFill>
                  <a:srgbClr val="212529"/>
                </a:solidFill>
                <a:latin typeface="Outfit medium"/>
              </a:rPr>
              <a:t>/</a:t>
            </a:r>
            <a:r>
              <a:rPr lang="en-gb" sz="2800" b="0" i="0" u="none" baseline="0" dirty="0" err="1">
                <a:solidFill>
                  <a:srgbClr val="212529"/>
                </a:solidFill>
                <a:latin typeface="Outfit medium"/>
              </a:rPr>
              <a:t>innokaupungit</a:t>
            </a:r>
            <a:r>
              <a:rPr lang="en-gb" sz="2800" b="0" i="0" u="none" baseline="0" dirty="0">
                <a:solidFill>
                  <a:srgbClr val="212529"/>
                </a:solidFill>
                <a:latin typeface="Outfit medium"/>
              </a:rPr>
              <a:t>/</a:t>
            </a:r>
            <a:endParaRPr lang="en-gb" sz="2800" dirty="0">
              <a:latin typeface="Outfi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63584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8A27F02-DA93-2E66-AD38-3CFF87B5E3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9782" y="4561776"/>
            <a:ext cx="5762561" cy="1509078"/>
          </a:xfrm>
        </p:spPr>
        <p:txBody>
          <a:bodyPr/>
          <a:lstStyle/>
          <a:p>
            <a:pPr algn="l" rtl="0"/>
            <a:r>
              <a:rPr lang="en-gb" sz="2400" b="0" i="0" u="none" baseline="0">
                <a:solidFill>
                  <a:srgbClr val="212529"/>
                </a:solidFill>
                <a:latin typeface="Outfit medium"/>
              </a:rPr>
              <a:t>Together, we are making Finland </a:t>
            </a:r>
            <a:br>
              <a:rPr lang="en-gb" sz="2400" b="0" i="0" u="none" baseline="0">
                <a:solidFill>
                  <a:srgbClr val="212529"/>
                </a:solidFill>
                <a:latin typeface="Outfit medium"/>
              </a:rPr>
            </a:br>
            <a:r>
              <a:rPr lang="en-gb" sz="2400" b="0" i="0" u="none" baseline="0">
                <a:solidFill>
                  <a:srgbClr val="212529"/>
                </a:solidFill>
                <a:latin typeface="Outfit medium"/>
              </a:rPr>
              <a:t>the most innovative country in the world. </a:t>
            </a:r>
            <a:br>
              <a:rPr lang="en-gb" sz="2000">
                <a:solidFill>
                  <a:srgbClr val="212529"/>
                </a:solidFill>
              </a:rPr>
            </a:br>
            <a:endParaRPr lang="en-gb" sz="2000"/>
          </a:p>
          <a:p>
            <a:endParaRPr lang="en-gb" dirty="0"/>
          </a:p>
        </p:txBody>
      </p:sp>
      <p:pic>
        <p:nvPicPr>
          <p:cNvPr id="1026" name="Picture 2" descr="Icons Transparent LinkedIn Logo">
            <a:hlinkClick r:id="rId2"/>
            <a:extLst>
              <a:ext uri="{FF2B5EF4-FFF2-40B4-BE49-F238E27FC236}">
                <a16:creationId xmlns:a16="http://schemas.microsoft.com/office/drawing/2014/main" id="{571586D8-23D0-B42A-246D-6D7346A91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92" y="6079311"/>
            <a:ext cx="369771" cy="3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127632"/>
      </p:ext>
    </p:extLst>
  </p:cSld>
  <p:clrMapOvr>
    <a:masterClrMapping/>
  </p:clrMapOvr>
</p:sld>
</file>

<file path=ppt/theme/theme1.xml><?xml version="1.0" encoding="utf-8"?>
<a:theme xmlns:a="http://schemas.openxmlformats.org/drawingml/2006/main" name="innokaupungit">
  <a:themeElements>
    <a:clrScheme name="innokaupungi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F75A"/>
      </a:accent1>
      <a:accent2>
        <a:srgbClr val="368D5A"/>
      </a:accent2>
      <a:accent3>
        <a:srgbClr val="B7D4ED"/>
      </a:accent3>
      <a:accent4>
        <a:srgbClr val="FE9128"/>
      </a:accent4>
      <a:accent5>
        <a:srgbClr val="F3F5F4"/>
      </a:accent5>
      <a:accent6>
        <a:srgbClr val="212121"/>
      </a:accent6>
      <a:hlink>
        <a:srgbClr val="0563C1"/>
      </a:hlink>
      <a:folHlink>
        <a:srgbClr val="954F72"/>
      </a:folHlink>
    </a:clrScheme>
    <a:fontScheme name="Outfit">
      <a:majorFont>
        <a:latin typeface="Outfit Light"/>
        <a:ea typeface=""/>
        <a:cs typeface=""/>
      </a:majorFont>
      <a:minorFont>
        <a:latin typeface="Outf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0F72AA2-657D-CC47-83A8-B990E0A4E604}" vid="{DB98C161-E470-7147-9B4C-183EC4576FC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d931ed-8519-4ae0-a05e-6e45f4b1e4e5">
      <Terms xmlns="http://schemas.microsoft.com/office/infopath/2007/PartnerControls"/>
    </lcf76f155ced4ddcb4097134ff3c332f>
    <TaxCatchAll xmlns="c1cd1aab-1ff0-4c11-9e5a-33f362c1c6f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39C26DB422D094F9FAB2FA33F2B77EC" ma:contentTypeVersion="16" ma:contentTypeDescription="Luo uusi asiakirja." ma:contentTypeScope="" ma:versionID="c23d7427840ae1a732258854fb432577">
  <xsd:schema xmlns:xsd="http://www.w3.org/2001/XMLSchema" xmlns:xs="http://www.w3.org/2001/XMLSchema" xmlns:p="http://schemas.microsoft.com/office/2006/metadata/properties" xmlns:ns2="e0d931ed-8519-4ae0-a05e-6e45f4b1e4e5" xmlns:ns3="c1cd1aab-1ff0-4c11-9e5a-33f362c1c6f9" targetNamespace="http://schemas.microsoft.com/office/2006/metadata/properties" ma:root="true" ma:fieldsID="8e74d3f44972a7fcfb42b9eeccd38f7a" ns2:_="" ns3:_="">
    <xsd:import namespace="e0d931ed-8519-4ae0-a05e-6e45f4b1e4e5"/>
    <xsd:import namespace="c1cd1aab-1ff0-4c11-9e5a-33f362c1c6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931ed-8519-4ae0-a05e-6e45f4b1e4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33a2e6a4-faca-4678-bb7c-541088fe42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cd1aab-1ff0-4c11-9e5a-33f362c1c6f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835c11-6435-4108-8712-5cc3cf73fb85}" ma:internalName="TaxCatchAll" ma:showField="CatchAllData" ma:web="c1cd1aab-1ff0-4c11-9e5a-33f362c1c6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3E4FE7-3D1E-4E7C-9E33-E7EDE4F698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5FBF82-A2E1-49D4-B75A-47ABA99D0944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c1cd1aab-1ff0-4c11-9e5a-33f362c1c6f9"/>
    <ds:schemaRef ds:uri="e0d931ed-8519-4ae0-a05e-6e45f4b1e4e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689FDE-77B3-4F85-A808-C4E736674728}">
  <ds:schemaRefs>
    <ds:schemaRef ds:uri="c1cd1aab-1ff0-4c11-9e5a-33f362c1c6f9"/>
    <ds:schemaRef ds:uri="e0d931ed-8519-4ae0-a05e-6e45f4b1e4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Innokaupungit_Powerpoint_Template_v03</Template>
  <TotalTime>14</TotalTime>
  <Words>640</Words>
  <Application>Microsoft Office PowerPoint</Application>
  <PresentationFormat>Laajakuva</PresentationFormat>
  <Paragraphs>77</Paragraphs>
  <Slides>9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Calibri</vt:lpstr>
      <vt:lpstr>Outfit medium</vt:lpstr>
      <vt:lpstr>Outfit Light</vt:lpstr>
      <vt:lpstr>Arial</vt:lpstr>
      <vt:lpstr>Outfit SemiBold</vt:lpstr>
      <vt:lpstr>Outfit</vt:lpstr>
      <vt:lpstr>innokaupungit</vt:lpstr>
      <vt:lpstr>Cooperation to create innovation and sustainability​</vt:lpstr>
      <vt:lpstr>Cities with ecosystem agreements</vt:lpstr>
      <vt:lpstr>Why are InnoCities created? </vt:lpstr>
      <vt:lpstr>Sustainable  transition</vt:lpstr>
      <vt:lpstr>PowerPoint-esitys</vt:lpstr>
      <vt:lpstr>PowerPoint-esitys</vt:lpstr>
      <vt:lpstr>PowerPoint-esitys</vt:lpstr>
      <vt:lpstr>InnoCities are currently being created by 18 cities,  79 organisations,  252 projects and  14 Regional Councils.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Innocities in short</dc:title>
  <dc:creator>Milja Mansukoski</dc:creator>
  <cp:lastModifiedBy>Milja Mansukoski</cp:lastModifiedBy>
  <cp:revision>6</cp:revision>
  <dcterms:created xsi:type="dcterms:W3CDTF">2023-04-06T06:57:08Z</dcterms:created>
  <dcterms:modified xsi:type="dcterms:W3CDTF">2024-11-21T08:26:09Z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0x010100F39C26DB422D094F9FAB2FA33F2B77EC</vt:lpwstr>
  </property>
  <property fmtid="{D5CDD505-2E9C-101B-9397-08002B2CF9AE}" pid="3" name="MediaServiceImageTags">
    <vt:lpwstr/>
  </property>
</Properties>
</file>