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8" r:id="rId5"/>
    <p:sldId id="519" r:id="rId6"/>
    <p:sldId id="293" r:id="rId7"/>
    <p:sldId id="296" r:id="rId8"/>
    <p:sldId id="565" r:id="rId9"/>
    <p:sldId id="557" r:id="rId10"/>
    <p:sldId id="558" r:id="rId11"/>
    <p:sldId id="559" r:id="rId12"/>
    <p:sldId id="560" r:id="rId13"/>
    <p:sldId id="561" r:id="rId14"/>
    <p:sldId id="545" r:id="rId15"/>
    <p:sldId id="306" r:id="rId16"/>
    <p:sldId id="546" r:id="rId17"/>
    <p:sldId id="295" r:id="rId18"/>
    <p:sldId id="309" r:id="rId19"/>
    <p:sldId id="564" r:id="rId20"/>
    <p:sldId id="313" r:id="rId21"/>
    <p:sldId id="299" r:id="rId22"/>
    <p:sldId id="511" r:id="rId23"/>
    <p:sldId id="568" r:id="rId24"/>
    <p:sldId id="311" r:id="rId25"/>
    <p:sldId id="300" r:id="rId26"/>
    <p:sldId id="512" r:id="rId27"/>
    <p:sldId id="566" r:id="rId28"/>
    <p:sldId id="553" r:id="rId29"/>
    <p:sldId id="567" r:id="rId30"/>
    <p:sldId id="552" r:id="rId31"/>
    <p:sldId id="513" r:id="rId32"/>
    <p:sldId id="301" r:id="rId33"/>
    <p:sldId id="514" r:id="rId34"/>
    <p:sldId id="523" r:id="rId35"/>
    <p:sldId id="516" r:id="rId36"/>
    <p:sldId id="303" r:id="rId37"/>
    <p:sldId id="524" r:id="rId38"/>
    <p:sldId id="305" r:id="rId39"/>
    <p:sldId id="531" r:id="rId40"/>
    <p:sldId id="533" r:id="rId41"/>
    <p:sldId id="534" r:id="rId42"/>
    <p:sldId id="535" r:id="rId43"/>
    <p:sldId id="536" r:id="rId44"/>
    <p:sldId id="537" r:id="rId45"/>
    <p:sldId id="530" r:id="rId46"/>
    <p:sldId id="538" r:id="rId47"/>
    <p:sldId id="539" r:id="rId48"/>
    <p:sldId id="540" r:id="rId49"/>
    <p:sldId id="547" r:id="rId50"/>
    <p:sldId id="548" r:id="rId51"/>
    <p:sldId id="549" r:id="rId52"/>
    <p:sldId id="51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A8874C-534C-B68F-EC18-09C73C93675D}" name="Ari Kurlin Niiniaho" initials="AN" userId="S::ari.kurlin-niiniaho_pirkanmaa.fi#ext#@vttgroup.onmicrosoft.com::8509a33d-7bce-486a-971b-577dcb4971c0" providerId="AD"/>
  <p188:author id="{036FCE5A-51C8-6E76-5233-752CE67BD11A}" name="Leväsluoto Johanna" initials="LJ" userId="S::johanna.levasluoto@vtt.fi::854de67b-f3f1-401d-9780-2a03c707c148" providerId="AD"/>
  <p188:author id="{D176E6B8-39FC-CF48-4466-7027C743746B}" name="Riina Pulkkinen" initials="RP" userId="S::riina.pulkkinen@pirkanmaa.fi::26569a64-0280-4d6e-826d-08fb876f305b" providerId="AD"/>
  <p188:author id="{EDED29DA-E2CE-5D6A-E1BB-8E9778F92B8B}" name="Suvi Aho" initials="SA" userId="S::suvi.aho@pirkanmaa.fi::ed6430f5-1ae8-47b9-9b6a-f20d1ff260c5" providerId="AD"/>
  <p188:author id="{509B33DA-F5A2-BFEC-5471-8FE439D9881F}" name="Suksi Jutta" initials="SJ" userId="S::jutta.suksi@vtt.fi::522f28dd-0024-440e-9c3b-ccf3c57ac165" providerId="AD"/>
  <p188:author id="{AE81A2E8-A948-D30A-1222-884F1345C7D8}" name="Hyytinen Kirsi-Maria" initials="HKM" userId="S::kirsi.hyytinen@vtt.fi::fe1c6c8a-a338-42fa-97b7-f99d941787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4ED"/>
    <a:srgbClr val="FEF75A"/>
    <a:srgbClr val="FE9128"/>
    <a:srgbClr val="FDF759"/>
    <a:srgbClr val="DDEBF7"/>
    <a:srgbClr val="CDE2F3"/>
    <a:srgbClr val="F3F5F4"/>
    <a:srgbClr val="454545"/>
    <a:srgbClr val="292929"/>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39B05-1755-4158-BFBE-84A646F7117E}" v="3" dt="2024-02-07T08:49:29.603"/>
    <p1510:client id="{16E23882-2333-4971-9DB2-ADCED0CFDB36}" v="74" dt="2024-02-07T08:48:09.279"/>
    <p1510:client id="{5D50CF1E-40CE-4D70-82B0-10CD8506F532}" vWet="2" dt="2024-02-07T08:46:58.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32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8FA9C-64CE-4D4F-B0F5-AFA78A8EB314}" type="datetimeFigureOut">
              <a:rPr lang="fi-FI" smtClean="0"/>
              <a:t>28.2.2024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B2939-C6D5-4A3D-A2DC-403EE2F68CFB}" type="slidenum">
              <a:rPr lang="fi-FI" smtClean="0"/>
              <a:t>‹#›</a:t>
            </a:fld>
            <a:endParaRPr lang="fi-FI"/>
          </a:p>
        </p:txBody>
      </p:sp>
    </p:spTree>
    <p:extLst>
      <p:ext uri="{BB962C8B-B14F-4D97-AF65-F5344CB8AC3E}">
        <p14:creationId xmlns:p14="http://schemas.microsoft.com/office/powerpoint/2010/main" val="88443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E04B2939-C6D5-4A3D-A2DC-403EE2F68CFB}" type="slidenum">
              <a:rPr lang="fi-FI" smtClean="0"/>
              <a:t>2</a:t>
            </a:fld>
            <a:endParaRPr lang="fi-FI"/>
          </a:p>
        </p:txBody>
      </p:sp>
    </p:spTree>
    <p:extLst>
      <p:ext uri="{BB962C8B-B14F-4D97-AF65-F5344CB8AC3E}">
        <p14:creationId xmlns:p14="http://schemas.microsoft.com/office/powerpoint/2010/main" val="1022453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2F46D1B2-F7E9-9F18-5182-85D9A8450D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788894" y="1888844"/>
            <a:ext cx="10632141" cy="3230003"/>
          </a:xfrm>
        </p:spPr>
        <p:txBody>
          <a:bodyPr anchor="t" anchorCtr="0"/>
          <a:lstStyle>
            <a:lvl1pPr algn="l">
              <a:lnSpc>
                <a:spcPct val="70000"/>
              </a:lnSpc>
              <a:defRPr sz="14500" spc="-450" baseline="0"/>
            </a:lvl1pPr>
          </a:lstStyle>
          <a:p>
            <a:r>
              <a:rPr lang="en-GB" err="1"/>
              <a:t>Lisää</a:t>
            </a:r>
            <a:r>
              <a:rPr lang="en-GB"/>
              <a:t> </a:t>
            </a:r>
            <a:r>
              <a:rPr lang="en-GB" err="1"/>
              <a:t>otsikko</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788893" y="5154705"/>
            <a:ext cx="10632141" cy="829236"/>
          </a:xfrm>
        </p:spPr>
        <p:txBody>
          <a:bodyPr/>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Kuva 11" descr="innokaupungit logo">
            <a:extLst>
              <a:ext uri="{FF2B5EF4-FFF2-40B4-BE49-F238E27FC236}">
                <a16:creationId xmlns:a16="http://schemas.microsoft.com/office/drawing/2014/main" id="{41AE180D-72E9-04CF-64E1-9DFBB1B1A7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882" y="885825"/>
            <a:ext cx="2038346" cy="319834"/>
          </a:xfrm>
          <a:prstGeom prst="rect">
            <a:avLst/>
          </a:prstGeom>
        </p:spPr>
      </p:pic>
      <p:pic>
        <p:nvPicPr>
          <p:cNvPr id="15" name="Kuva 14" descr="lippu Euroopan unionin osarahoittama">
            <a:extLst>
              <a:ext uri="{FF2B5EF4-FFF2-40B4-BE49-F238E27FC236}">
                <a16:creationId xmlns:a16="http://schemas.microsoft.com/office/drawing/2014/main" id="{BD985083-843E-111E-2D56-80F6D41B81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91484" y="6227637"/>
            <a:ext cx="1900516" cy="398719"/>
          </a:xfrm>
          <a:prstGeom prst="rect">
            <a:avLst/>
          </a:prstGeom>
        </p:spPr>
      </p:pic>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uvut">
    <p:bg>
      <p:bgPr>
        <a:solidFill>
          <a:schemeClr val="bg1"/>
        </a:solidFill>
        <a:effectLst/>
      </p:bgPr>
    </p:bg>
    <p:spTree>
      <p:nvGrpSpPr>
        <p:cNvPr id="1" name=""/>
        <p:cNvGrpSpPr/>
        <p:nvPr/>
      </p:nvGrpSpPr>
      <p:grpSpPr>
        <a:xfrm>
          <a:off x="0" y="0"/>
          <a:ext cx="0" cy="0"/>
          <a:chOff x="0" y="0"/>
          <a:chExt cx="0" cy="0"/>
        </a:xfrm>
      </p:grpSpPr>
      <p:sp>
        <p:nvSpPr>
          <p:cNvPr id="12" name="Tekstin paikkamerkki 10">
            <a:extLst>
              <a:ext uri="{FF2B5EF4-FFF2-40B4-BE49-F238E27FC236}">
                <a16:creationId xmlns:a16="http://schemas.microsoft.com/office/drawing/2014/main" id="{8CBE3CD3-0396-60DE-2309-57D4C27B008B}"/>
              </a:ext>
            </a:extLst>
          </p:cNvPr>
          <p:cNvSpPr>
            <a:spLocks noGrp="1"/>
          </p:cNvSpPr>
          <p:nvPr>
            <p:ph type="body" sz="quarter" idx="14" hasCustomPrompt="1"/>
          </p:nvPr>
        </p:nvSpPr>
        <p:spPr>
          <a:xfrm>
            <a:off x="766481" y="1367028"/>
            <a:ext cx="3272119" cy="1226058"/>
          </a:xfrm>
        </p:spPr>
        <p:txBody>
          <a:bodyPr anchor="ctr" anchorCtr="0"/>
          <a:lstStyle>
            <a:lvl1pPr marL="0" indent="0">
              <a:lnSpc>
                <a:spcPct val="80000"/>
              </a:lnSpc>
              <a:buNone/>
              <a:defRPr sz="10000">
                <a:latin typeface="+mj-lt"/>
              </a:defRPr>
            </a:lvl1pPr>
          </a:lstStyle>
          <a:p>
            <a:pPr lvl="0"/>
            <a:r>
              <a:rPr lang="fi-FI"/>
              <a:t>XXX</a:t>
            </a:r>
          </a:p>
        </p:txBody>
      </p:sp>
      <p:sp>
        <p:nvSpPr>
          <p:cNvPr id="14" name="Tekstin paikkamerkki 10">
            <a:extLst>
              <a:ext uri="{FF2B5EF4-FFF2-40B4-BE49-F238E27FC236}">
                <a16:creationId xmlns:a16="http://schemas.microsoft.com/office/drawing/2014/main" id="{E5EE85B7-5683-122A-43EC-24064A9553FA}"/>
              </a:ext>
            </a:extLst>
          </p:cNvPr>
          <p:cNvSpPr>
            <a:spLocks noGrp="1"/>
          </p:cNvSpPr>
          <p:nvPr>
            <p:ph type="body" sz="quarter" idx="16" hasCustomPrompt="1"/>
          </p:nvPr>
        </p:nvSpPr>
        <p:spPr>
          <a:xfrm>
            <a:off x="4572727" y="1367028"/>
            <a:ext cx="3272119" cy="1226058"/>
          </a:xfrm>
        </p:spPr>
        <p:txBody>
          <a:bodyPr anchor="ctr" anchorCtr="0"/>
          <a:lstStyle>
            <a:lvl1pPr marL="0" indent="0">
              <a:lnSpc>
                <a:spcPct val="80000"/>
              </a:lnSpc>
              <a:buNone/>
              <a:defRPr sz="10000">
                <a:latin typeface="+mj-lt"/>
              </a:defRPr>
            </a:lvl1pPr>
          </a:lstStyle>
          <a:p>
            <a:pPr lvl="0"/>
            <a:r>
              <a:rPr lang="fi-FI"/>
              <a:t>XXX</a:t>
            </a:r>
          </a:p>
        </p:txBody>
      </p:sp>
      <p:sp>
        <p:nvSpPr>
          <p:cNvPr id="17" name="Tekstin paikkamerkki 10">
            <a:extLst>
              <a:ext uri="{FF2B5EF4-FFF2-40B4-BE49-F238E27FC236}">
                <a16:creationId xmlns:a16="http://schemas.microsoft.com/office/drawing/2014/main" id="{0D044B92-25FB-D138-2343-061E47E4E148}"/>
              </a:ext>
            </a:extLst>
          </p:cNvPr>
          <p:cNvSpPr>
            <a:spLocks noGrp="1"/>
          </p:cNvSpPr>
          <p:nvPr>
            <p:ph type="body" sz="quarter" idx="19" hasCustomPrompt="1"/>
          </p:nvPr>
        </p:nvSpPr>
        <p:spPr>
          <a:xfrm>
            <a:off x="8378973" y="1367028"/>
            <a:ext cx="3272119" cy="1226058"/>
          </a:xfrm>
        </p:spPr>
        <p:txBody>
          <a:bodyPr anchor="ctr" anchorCtr="0"/>
          <a:lstStyle>
            <a:lvl1pPr marL="0" indent="0">
              <a:lnSpc>
                <a:spcPct val="80000"/>
              </a:lnSpc>
              <a:buNone/>
              <a:defRPr sz="10000">
                <a:latin typeface="+mj-lt"/>
              </a:defRPr>
            </a:lvl1pPr>
          </a:lstStyle>
          <a:p>
            <a:pPr lvl="0"/>
            <a:r>
              <a:rPr lang="fi-FI"/>
              <a:t>XXX</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Tekstin paikkamerkki 10">
            <a:extLst>
              <a:ext uri="{FF2B5EF4-FFF2-40B4-BE49-F238E27FC236}">
                <a16:creationId xmlns:a16="http://schemas.microsoft.com/office/drawing/2014/main" id="{31CED44C-30C0-AF5B-D843-B97071B06AFC}"/>
              </a:ext>
            </a:extLst>
          </p:cNvPr>
          <p:cNvSpPr>
            <a:spLocks noGrp="1"/>
          </p:cNvSpPr>
          <p:nvPr>
            <p:ph type="body" sz="quarter" idx="20"/>
          </p:nvPr>
        </p:nvSpPr>
        <p:spPr>
          <a:xfrm>
            <a:off x="766481" y="2702052"/>
            <a:ext cx="3272119" cy="2907792"/>
          </a:xfrm>
        </p:spPr>
        <p:txBody>
          <a:bodyPr/>
          <a:lstStyle>
            <a:lvl1pPr marL="0" indent="0">
              <a:lnSpc>
                <a:spcPct val="100000"/>
              </a:lnSpc>
              <a:buNone/>
              <a:defRPr sz="3000">
                <a:latin typeface="+mn-lt"/>
              </a:defRPr>
            </a:lvl1pPr>
          </a:lstStyle>
          <a:p>
            <a:pPr lvl="0"/>
            <a:r>
              <a:rPr lang="en-US"/>
              <a:t>Click to edit Master text styles</a:t>
            </a:r>
          </a:p>
        </p:txBody>
      </p:sp>
      <p:sp>
        <p:nvSpPr>
          <p:cNvPr id="19" name="Tekstin paikkamerkki 10">
            <a:extLst>
              <a:ext uri="{FF2B5EF4-FFF2-40B4-BE49-F238E27FC236}">
                <a16:creationId xmlns:a16="http://schemas.microsoft.com/office/drawing/2014/main" id="{E0A60571-511B-69AA-D1F4-71545249D4EB}"/>
              </a:ext>
            </a:extLst>
          </p:cNvPr>
          <p:cNvSpPr>
            <a:spLocks noGrp="1"/>
          </p:cNvSpPr>
          <p:nvPr>
            <p:ph type="body" sz="quarter" idx="21"/>
          </p:nvPr>
        </p:nvSpPr>
        <p:spPr>
          <a:xfrm>
            <a:off x="4572727" y="2702052"/>
            <a:ext cx="3272119" cy="2907792"/>
          </a:xfrm>
        </p:spPr>
        <p:txBody>
          <a:bodyPr/>
          <a:lstStyle>
            <a:lvl1pPr marL="0" indent="0">
              <a:lnSpc>
                <a:spcPct val="100000"/>
              </a:lnSpc>
              <a:buNone/>
              <a:defRPr sz="3000">
                <a:latin typeface="+mn-lt"/>
              </a:defRPr>
            </a:lvl1pPr>
          </a:lstStyle>
          <a:p>
            <a:pPr lvl="0"/>
            <a:r>
              <a:rPr lang="en-US"/>
              <a:t>Click to edit Master text styles</a:t>
            </a:r>
          </a:p>
        </p:txBody>
      </p:sp>
      <p:sp>
        <p:nvSpPr>
          <p:cNvPr id="20" name="Tekstin paikkamerkki 10">
            <a:extLst>
              <a:ext uri="{FF2B5EF4-FFF2-40B4-BE49-F238E27FC236}">
                <a16:creationId xmlns:a16="http://schemas.microsoft.com/office/drawing/2014/main" id="{C940F6F8-2124-99CA-6E5F-26703BB540FB}"/>
              </a:ext>
            </a:extLst>
          </p:cNvPr>
          <p:cNvSpPr>
            <a:spLocks noGrp="1"/>
          </p:cNvSpPr>
          <p:nvPr>
            <p:ph type="body" sz="quarter" idx="22"/>
          </p:nvPr>
        </p:nvSpPr>
        <p:spPr>
          <a:xfrm>
            <a:off x="8378973" y="2702052"/>
            <a:ext cx="3272119" cy="2907792"/>
          </a:xfrm>
        </p:spPr>
        <p:txBody>
          <a:bodyPr/>
          <a:lstStyle>
            <a:lvl1pPr marL="0" indent="0">
              <a:lnSpc>
                <a:spcPct val="100000"/>
              </a:lnSpc>
              <a:buNone/>
              <a:defRPr sz="3000">
                <a:latin typeface="+mn-lt"/>
              </a:defRPr>
            </a:lvl1pPr>
          </a:lstStyle>
          <a:p>
            <a:pPr lvl="0"/>
            <a:r>
              <a:rPr lang="en-US"/>
              <a:t>Click to edit Master text styles</a:t>
            </a:r>
          </a:p>
        </p:txBody>
      </p:sp>
    </p:spTree>
    <p:extLst>
      <p:ext uri="{BB962C8B-B14F-4D97-AF65-F5344CB8AC3E}">
        <p14:creationId xmlns:p14="http://schemas.microsoft.com/office/powerpoint/2010/main" val="182155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25625"/>
            <a:ext cx="576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8">
            <a:extLst>
              <a:ext uri="{FF2B5EF4-FFF2-40B4-BE49-F238E27FC236}">
                <a16:creationId xmlns:a16="http://schemas.microsoft.com/office/drawing/2014/main" id="{21E0ED81-E7C8-4A75-9BCA-70A65F807F9E}"/>
              </a:ext>
            </a:extLst>
          </p:cNvPr>
          <p:cNvSpPr>
            <a:spLocks noGrp="1"/>
          </p:cNvSpPr>
          <p:nvPr>
            <p:ph type="body" sz="quarter" idx="14"/>
          </p:nvPr>
        </p:nvSpPr>
        <p:spPr>
          <a:xfrm>
            <a:off x="6804025" y="1828800"/>
            <a:ext cx="4549775"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F663B313-AEF2-4DAF-B694-6807ECE88337}"/>
              </a:ext>
            </a:extLst>
          </p:cNvPr>
          <p:cNvSpPr>
            <a:spLocks noGrp="1"/>
          </p:cNvSpPr>
          <p:nvPr>
            <p:ph type="dt" sz="half" idx="15"/>
          </p:nvPr>
        </p:nvSpPr>
        <p:spPr/>
        <p:txBody>
          <a:bodyPr/>
          <a:lstStyle/>
          <a:p>
            <a:endParaRPr lang="fi-FI"/>
          </a:p>
        </p:txBody>
      </p:sp>
      <p:sp>
        <p:nvSpPr>
          <p:cNvPr id="9" name="Footer Placeholder 8">
            <a:extLst>
              <a:ext uri="{FF2B5EF4-FFF2-40B4-BE49-F238E27FC236}">
                <a16:creationId xmlns:a16="http://schemas.microsoft.com/office/drawing/2014/main" id="{952E532A-E658-4132-885B-3E3069352104}"/>
              </a:ext>
            </a:extLst>
          </p:cNvPr>
          <p:cNvSpPr>
            <a:spLocks noGrp="1"/>
          </p:cNvSpPr>
          <p:nvPr>
            <p:ph type="ftr" sz="quarter" idx="16"/>
          </p:nvPr>
        </p:nvSpPr>
        <p:spPr/>
        <p:txBody>
          <a:bodyPr/>
          <a:lstStyle/>
          <a:p>
            <a:endParaRPr lang="fi-FI"/>
          </a:p>
        </p:txBody>
      </p:sp>
      <p:sp>
        <p:nvSpPr>
          <p:cNvPr id="10" name="Slide Number Placeholder 9">
            <a:extLst>
              <a:ext uri="{FF2B5EF4-FFF2-40B4-BE49-F238E27FC236}">
                <a16:creationId xmlns:a16="http://schemas.microsoft.com/office/drawing/2014/main" id="{3308A7A2-9B6B-4C01-8A53-3BAE37D71083}"/>
              </a:ext>
            </a:extLst>
          </p:cNvPr>
          <p:cNvSpPr>
            <a:spLocks noGrp="1"/>
          </p:cNvSpPr>
          <p:nvPr>
            <p:ph type="sldNum" sz="quarter" idx="17"/>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072382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spTree>
      <p:nvGrpSpPr>
        <p:cNvPr id="1" name=""/>
        <p:cNvGrpSpPr/>
        <p:nvPr/>
      </p:nvGrpSpPr>
      <p:grpSpPr>
        <a:xfrm>
          <a:off x="0" y="0"/>
          <a:ext cx="0" cy="0"/>
          <a:chOff x="0" y="0"/>
          <a:chExt cx="0" cy="0"/>
        </a:xfrm>
      </p:grpSpPr>
      <p:pic>
        <p:nvPicPr>
          <p:cNvPr id="6" name="Kuva 5" descr="innokaupungit logo">
            <a:extLst>
              <a:ext uri="{FF2B5EF4-FFF2-40B4-BE49-F238E27FC236}">
                <a16:creationId xmlns:a16="http://schemas.microsoft.com/office/drawing/2014/main" id="{77B62EE7-0CA6-8550-B636-FD25FDE4D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6513948"/>
            <a:ext cx="966787" cy="151697"/>
          </a:xfrm>
          <a:prstGeom prst="rect">
            <a:avLst/>
          </a:prstGeom>
        </p:spPr>
      </p:pic>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5999" cy="6858000"/>
          </a:xfrm>
          <a:solidFill>
            <a:srgbClr val="F3F5F4"/>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766481" y="979207"/>
            <a:ext cx="49841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62904" y="1825625"/>
            <a:ext cx="4984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5" name="Tekstin paikkamerkki 4">
            <a:extLst>
              <a:ext uri="{FF2B5EF4-FFF2-40B4-BE49-F238E27FC236}">
                <a16:creationId xmlns:a16="http://schemas.microsoft.com/office/drawing/2014/main" id="{5A07F505-1DDE-99DF-5D95-9CB7AEBCB32E}"/>
              </a:ext>
              <a:ext uri="{C183D7F6-B498-43B3-948B-1728B52AA6E4}">
                <adec:decorative xmlns:adec="http://schemas.microsoft.com/office/drawing/2017/decorative" val="1"/>
              </a:ext>
            </a:extLst>
          </p:cNvPr>
          <p:cNvSpPr>
            <a:spLocks noGrp="1"/>
          </p:cNvSpPr>
          <p:nvPr>
            <p:ph type="body" sz="quarter" idx="17" hasCustomPrompt="1"/>
          </p:nvPr>
        </p:nvSpPr>
        <p:spPr>
          <a:xfrm>
            <a:off x="10292400" y="6228000"/>
            <a:ext cx="1900800" cy="399600"/>
          </a:xfrm>
          <a:blipFill>
            <a:blip r:embed="rId4"/>
            <a:stretch>
              <a:fillRect/>
            </a:stretch>
          </a:blipFill>
        </p:spPr>
        <p:txBody>
          <a:bodyPr anchor="ctr" anchorCtr="0"/>
          <a:lstStyle>
            <a:lvl1pPr marL="0" indent="0" algn="ctr">
              <a:buNone/>
              <a:defRPr sz="100"/>
            </a:lvl1pPr>
          </a:lstStyle>
          <a:p>
            <a:pPr lvl="0"/>
            <a:r>
              <a:rPr lang="fi-FI"/>
              <a:t> </a:t>
            </a:r>
          </a:p>
        </p:txBody>
      </p:sp>
    </p:spTree>
    <p:extLst>
      <p:ext uri="{BB962C8B-B14F-4D97-AF65-F5344CB8AC3E}">
        <p14:creationId xmlns:p14="http://schemas.microsoft.com/office/powerpoint/2010/main" val="51074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806093" y="979207"/>
            <a:ext cx="49841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6802516" y="1825625"/>
            <a:ext cx="4984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Kuva 5">
            <a:extLst>
              <a:ext uri="{FF2B5EF4-FFF2-40B4-BE49-F238E27FC236}">
                <a16:creationId xmlns:a16="http://schemas.microsoft.com/office/drawing/2014/main" id="{77B62EE7-0CA6-8550-B636-FD25FDE4D6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6513948"/>
            <a:ext cx="966787" cy="151697"/>
          </a:xfrm>
          <a:prstGeom prst="rect">
            <a:avLst/>
          </a:prstGeom>
        </p:spPr>
      </p:pic>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5999" cy="6858000"/>
          </a:xfrm>
          <a:solidFill>
            <a:srgbClr val="F3F5F4"/>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5" name="Tekstin paikkamerkki 4">
            <a:extLst>
              <a:ext uri="{FF2B5EF4-FFF2-40B4-BE49-F238E27FC236}">
                <a16:creationId xmlns:a16="http://schemas.microsoft.com/office/drawing/2014/main" id="{5A07F505-1DDE-99DF-5D95-9CB7AEBCB32E}"/>
              </a:ext>
              <a:ext uri="{C183D7F6-B498-43B3-948B-1728B52AA6E4}">
                <adec:decorative xmlns:adec="http://schemas.microsoft.com/office/drawing/2017/decorative" val="1"/>
              </a:ext>
            </a:extLst>
          </p:cNvPr>
          <p:cNvSpPr>
            <a:spLocks noGrp="1"/>
          </p:cNvSpPr>
          <p:nvPr>
            <p:ph type="body" sz="quarter" idx="17" hasCustomPrompt="1"/>
          </p:nvPr>
        </p:nvSpPr>
        <p:spPr>
          <a:xfrm>
            <a:off x="230400" y="6512400"/>
            <a:ext cx="968400" cy="151200"/>
          </a:xfrm>
          <a:blipFill>
            <a:blip r:embed="rId2">
              <a:extLst>
                <a:ext uri="{96DAC541-7B7A-43D3-8B79-37D633B846F1}">
                  <asvg:svgBlip xmlns:asvg="http://schemas.microsoft.com/office/drawing/2016/SVG/main" r:embed="rId3"/>
                </a:ext>
              </a:extLst>
            </a:blip>
            <a:stretch>
              <a:fillRect/>
            </a:stretch>
          </a:blipFill>
        </p:spPr>
        <p:txBody>
          <a:bodyPr anchor="ctr" anchorCtr="0"/>
          <a:lstStyle>
            <a:lvl1pPr marL="0" indent="0" algn="ctr">
              <a:buNone/>
              <a:defRPr sz="100"/>
            </a:lvl1pPr>
          </a:lstStyle>
          <a:p>
            <a:pPr lvl="0"/>
            <a:r>
              <a:rPr lang="fi-FI"/>
              <a:t> </a:t>
            </a:r>
          </a:p>
        </p:txBody>
      </p:sp>
    </p:spTree>
    <p:extLst>
      <p:ext uri="{BB962C8B-B14F-4D97-AF65-F5344CB8AC3E}">
        <p14:creationId xmlns:p14="http://schemas.microsoft.com/office/powerpoint/2010/main" val="3614860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kooste">
    <p:spTree>
      <p:nvGrpSpPr>
        <p:cNvPr id="1" name=""/>
        <p:cNvGrpSpPr/>
        <p:nvPr/>
      </p:nvGrpSpPr>
      <p:grpSpPr>
        <a:xfrm>
          <a:off x="0" y="0"/>
          <a:ext cx="0" cy="0"/>
          <a:chOff x="0" y="0"/>
          <a:chExt cx="0" cy="0"/>
        </a:xfrm>
      </p:grpSpPr>
      <p:pic>
        <p:nvPicPr>
          <p:cNvPr id="6" name="Kuva 5" descr="innokaupungit logo">
            <a:extLst>
              <a:ext uri="{FF2B5EF4-FFF2-40B4-BE49-F238E27FC236}">
                <a16:creationId xmlns:a16="http://schemas.microsoft.com/office/drawing/2014/main" id="{77B62EE7-0CA6-8550-B636-FD25FDE4D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6513948"/>
            <a:ext cx="966787" cy="151697"/>
          </a:xfrm>
          <a:prstGeom prst="rect">
            <a:avLst/>
          </a:prstGeom>
        </p:spPr>
      </p:pic>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745237" y="763524"/>
            <a:ext cx="3067812" cy="1901952"/>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5" name="Tekstin paikkamerkki 4">
            <a:extLst>
              <a:ext uri="{FF2B5EF4-FFF2-40B4-BE49-F238E27FC236}">
                <a16:creationId xmlns:a16="http://schemas.microsoft.com/office/drawing/2014/main" id="{5A07F505-1DDE-99DF-5D95-9CB7AEBCB32E}"/>
              </a:ext>
            </a:extLst>
          </p:cNvPr>
          <p:cNvSpPr>
            <a:spLocks noGrp="1"/>
          </p:cNvSpPr>
          <p:nvPr>
            <p:ph type="body" sz="quarter" idx="17" hasCustomPrompt="1"/>
          </p:nvPr>
        </p:nvSpPr>
        <p:spPr>
          <a:xfrm>
            <a:off x="230400" y="6512400"/>
            <a:ext cx="968400" cy="151200"/>
          </a:xfrm>
          <a:blipFill>
            <a:blip r:embed="rId2">
              <a:extLst>
                <a:ext uri="{96DAC541-7B7A-43D3-8B79-37D633B846F1}">
                  <asvg:svgBlip xmlns:asvg="http://schemas.microsoft.com/office/drawing/2016/SVG/main" r:embed="rId3"/>
                </a:ext>
              </a:extLst>
            </a:blip>
            <a:stretch>
              <a:fillRect/>
            </a:stretch>
          </a:blipFill>
        </p:spPr>
        <p:txBody>
          <a:bodyPr anchor="ctr" anchorCtr="0"/>
          <a:lstStyle>
            <a:lvl1pPr marL="0" indent="0" algn="ctr">
              <a:buNone/>
              <a:defRPr sz="100"/>
            </a:lvl1pPr>
          </a:lstStyle>
          <a:p>
            <a:pPr lvl="0"/>
            <a:r>
              <a:rPr lang="fi-FI"/>
              <a:t> </a:t>
            </a:r>
          </a:p>
        </p:txBody>
      </p:sp>
      <p:sp>
        <p:nvSpPr>
          <p:cNvPr id="11" name="Tekstin paikkamerkki 10">
            <a:extLst>
              <a:ext uri="{FF2B5EF4-FFF2-40B4-BE49-F238E27FC236}">
                <a16:creationId xmlns:a16="http://schemas.microsoft.com/office/drawing/2014/main" id="{ED1934CF-39B8-305B-4B23-7E430D7A0553}"/>
              </a:ext>
            </a:extLst>
          </p:cNvPr>
          <p:cNvSpPr>
            <a:spLocks noGrp="1"/>
          </p:cNvSpPr>
          <p:nvPr>
            <p:ph type="body" sz="quarter" idx="18"/>
          </p:nvPr>
        </p:nvSpPr>
        <p:spPr>
          <a:xfrm>
            <a:off x="741045" y="2870835"/>
            <a:ext cx="3067812" cy="352425"/>
          </a:xfrm>
        </p:spPr>
        <p:txBody>
          <a:bodyPr/>
          <a:lstStyle>
            <a:lvl1pPr marL="0" indent="0">
              <a:buNone/>
              <a:defRPr sz="1500"/>
            </a:lvl1pPr>
            <a:lvl2pPr marL="457200" indent="0">
              <a:buNone/>
              <a:defRPr/>
            </a:lvl2pPr>
          </a:lstStyle>
          <a:p>
            <a:pPr lvl="0"/>
            <a:r>
              <a:rPr lang="en-US"/>
              <a:t>Click to edit Master text styles</a:t>
            </a:r>
          </a:p>
        </p:txBody>
      </p:sp>
      <p:sp>
        <p:nvSpPr>
          <p:cNvPr id="14" name="Picture Placeholder 7">
            <a:extLst>
              <a:ext uri="{FF2B5EF4-FFF2-40B4-BE49-F238E27FC236}">
                <a16:creationId xmlns:a16="http://schemas.microsoft.com/office/drawing/2014/main" id="{5766451E-DB5C-7666-7CEC-632402A02450}"/>
              </a:ext>
            </a:extLst>
          </p:cNvPr>
          <p:cNvSpPr>
            <a:spLocks noGrp="1"/>
          </p:cNvSpPr>
          <p:nvPr>
            <p:ph type="pic" sz="quarter" idx="19"/>
          </p:nvPr>
        </p:nvSpPr>
        <p:spPr>
          <a:xfrm>
            <a:off x="4562857" y="763524"/>
            <a:ext cx="3067812" cy="1901952"/>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5" name="Tekstin paikkamerkki 10">
            <a:extLst>
              <a:ext uri="{FF2B5EF4-FFF2-40B4-BE49-F238E27FC236}">
                <a16:creationId xmlns:a16="http://schemas.microsoft.com/office/drawing/2014/main" id="{C4337FA2-9815-A2E2-F0EE-C41EDA660AAE}"/>
              </a:ext>
            </a:extLst>
          </p:cNvPr>
          <p:cNvSpPr>
            <a:spLocks noGrp="1"/>
          </p:cNvSpPr>
          <p:nvPr>
            <p:ph type="body" sz="quarter" idx="20"/>
          </p:nvPr>
        </p:nvSpPr>
        <p:spPr>
          <a:xfrm>
            <a:off x="4558665" y="2870835"/>
            <a:ext cx="3067812" cy="352425"/>
          </a:xfrm>
        </p:spPr>
        <p:txBody>
          <a:bodyPr/>
          <a:lstStyle>
            <a:lvl1pPr marL="0" indent="0">
              <a:buNone/>
              <a:defRPr sz="1500"/>
            </a:lvl1pPr>
            <a:lvl2pPr marL="457200" indent="0">
              <a:buNone/>
              <a:defRPr/>
            </a:lvl2pPr>
          </a:lstStyle>
          <a:p>
            <a:pPr lvl="0"/>
            <a:r>
              <a:rPr lang="en-US"/>
              <a:t>Click to edit Master text styles</a:t>
            </a:r>
          </a:p>
        </p:txBody>
      </p:sp>
      <p:sp>
        <p:nvSpPr>
          <p:cNvPr id="16" name="Picture Placeholder 7">
            <a:extLst>
              <a:ext uri="{FF2B5EF4-FFF2-40B4-BE49-F238E27FC236}">
                <a16:creationId xmlns:a16="http://schemas.microsoft.com/office/drawing/2014/main" id="{22A269B1-E69F-77FD-BC73-BD56C592AAC8}"/>
              </a:ext>
            </a:extLst>
          </p:cNvPr>
          <p:cNvSpPr>
            <a:spLocks noGrp="1"/>
          </p:cNvSpPr>
          <p:nvPr>
            <p:ph type="pic" sz="quarter" idx="21"/>
          </p:nvPr>
        </p:nvSpPr>
        <p:spPr>
          <a:xfrm>
            <a:off x="8366761" y="763524"/>
            <a:ext cx="3067812" cy="1901952"/>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7" name="Tekstin paikkamerkki 10">
            <a:extLst>
              <a:ext uri="{FF2B5EF4-FFF2-40B4-BE49-F238E27FC236}">
                <a16:creationId xmlns:a16="http://schemas.microsoft.com/office/drawing/2014/main" id="{62325F87-D67D-8CE2-A2BB-0FD164E9FD81}"/>
              </a:ext>
            </a:extLst>
          </p:cNvPr>
          <p:cNvSpPr>
            <a:spLocks noGrp="1"/>
          </p:cNvSpPr>
          <p:nvPr>
            <p:ph type="body" sz="quarter" idx="22"/>
          </p:nvPr>
        </p:nvSpPr>
        <p:spPr>
          <a:xfrm>
            <a:off x="8362569" y="2870835"/>
            <a:ext cx="3067812" cy="352425"/>
          </a:xfrm>
        </p:spPr>
        <p:txBody>
          <a:bodyPr/>
          <a:lstStyle>
            <a:lvl1pPr marL="0" indent="0">
              <a:buNone/>
              <a:defRPr sz="1500"/>
            </a:lvl1pPr>
            <a:lvl2pPr marL="457200" indent="0">
              <a:buNone/>
              <a:defRPr/>
            </a:lvl2pPr>
          </a:lstStyle>
          <a:p>
            <a:pPr lvl="0"/>
            <a:r>
              <a:rPr lang="en-US"/>
              <a:t>Click to edit Master text styles</a:t>
            </a:r>
          </a:p>
        </p:txBody>
      </p:sp>
      <p:sp>
        <p:nvSpPr>
          <p:cNvPr id="18" name="Picture Placeholder 7">
            <a:extLst>
              <a:ext uri="{FF2B5EF4-FFF2-40B4-BE49-F238E27FC236}">
                <a16:creationId xmlns:a16="http://schemas.microsoft.com/office/drawing/2014/main" id="{BE9D6C3F-37CF-721A-E437-4F869DBEB5BF}"/>
              </a:ext>
            </a:extLst>
          </p:cNvPr>
          <p:cNvSpPr>
            <a:spLocks noGrp="1"/>
          </p:cNvSpPr>
          <p:nvPr>
            <p:ph type="pic" sz="quarter" idx="23"/>
          </p:nvPr>
        </p:nvSpPr>
        <p:spPr>
          <a:xfrm>
            <a:off x="745237" y="3433572"/>
            <a:ext cx="3067812" cy="1901952"/>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9" name="Tekstin paikkamerkki 10">
            <a:extLst>
              <a:ext uri="{FF2B5EF4-FFF2-40B4-BE49-F238E27FC236}">
                <a16:creationId xmlns:a16="http://schemas.microsoft.com/office/drawing/2014/main" id="{40E22C75-6D76-5129-399F-8EEE2D771675}"/>
              </a:ext>
            </a:extLst>
          </p:cNvPr>
          <p:cNvSpPr>
            <a:spLocks noGrp="1"/>
          </p:cNvSpPr>
          <p:nvPr>
            <p:ph type="body" sz="quarter" idx="24"/>
          </p:nvPr>
        </p:nvSpPr>
        <p:spPr>
          <a:xfrm>
            <a:off x="741045" y="5540883"/>
            <a:ext cx="3067812" cy="352425"/>
          </a:xfrm>
        </p:spPr>
        <p:txBody>
          <a:bodyPr/>
          <a:lstStyle>
            <a:lvl1pPr marL="0" indent="0">
              <a:buNone/>
              <a:defRPr sz="1500"/>
            </a:lvl1pPr>
            <a:lvl2pPr marL="457200" indent="0">
              <a:buNone/>
              <a:defRPr/>
            </a:lvl2pPr>
          </a:lstStyle>
          <a:p>
            <a:pPr lvl="0"/>
            <a:r>
              <a:rPr lang="en-US"/>
              <a:t>Click to edit Master text styles</a:t>
            </a:r>
          </a:p>
        </p:txBody>
      </p:sp>
      <p:sp>
        <p:nvSpPr>
          <p:cNvPr id="20" name="Picture Placeholder 7">
            <a:extLst>
              <a:ext uri="{FF2B5EF4-FFF2-40B4-BE49-F238E27FC236}">
                <a16:creationId xmlns:a16="http://schemas.microsoft.com/office/drawing/2014/main" id="{0A1A7311-3989-0F23-0F2F-E1F4F8976D6D}"/>
              </a:ext>
            </a:extLst>
          </p:cNvPr>
          <p:cNvSpPr>
            <a:spLocks noGrp="1"/>
          </p:cNvSpPr>
          <p:nvPr>
            <p:ph type="pic" sz="quarter" idx="25"/>
          </p:nvPr>
        </p:nvSpPr>
        <p:spPr>
          <a:xfrm>
            <a:off x="4562857" y="3433572"/>
            <a:ext cx="3067812" cy="1901952"/>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1" name="Tekstin paikkamerkki 10">
            <a:extLst>
              <a:ext uri="{FF2B5EF4-FFF2-40B4-BE49-F238E27FC236}">
                <a16:creationId xmlns:a16="http://schemas.microsoft.com/office/drawing/2014/main" id="{F4339A79-742E-386A-C2D7-013E0CA4C60B}"/>
              </a:ext>
            </a:extLst>
          </p:cNvPr>
          <p:cNvSpPr>
            <a:spLocks noGrp="1"/>
          </p:cNvSpPr>
          <p:nvPr>
            <p:ph type="body" sz="quarter" idx="26"/>
          </p:nvPr>
        </p:nvSpPr>
        <p:spPr>
          <a:xfrm>
            <a:off x="4558665" y="5540883"/>
            <a:ext cx="3067812" cy="352425"/>
          </a:xfrm>
        </p:spPr>
        <p:txBody>
          <a:bodyPr/>
          <a:lstStyle>
            <a:lvl1pPr marL="0" indent="0">
              <a:buNone/>
              <a:defRPr sz="1500"/>
            </a:lvl1pPr>
            <a:lvl2pPr marL="457200" indent="0">
              <a:buNone/>
              <a:defRPr/>
            </a:lvl2pPr>
          </a:lstStyle>
          <a:p>
            <a:pPr lvl="0"/>
            <a:r>
              <a:rPr lang="en-US"/>
              <a:t>Click to edit Master text styles</a:t>
            </a:r>
          </a:p>
        </p:txBody>
      </p:sp>
      <p:sp>
        <p:nvSpPr>
          <p:cNvPr id="22" name="Picture Placeholder 7">
            <a:extLst>
              <a:ext uri="{FF2B5EF4-FFF2-40B4-BE49-F238E27FC236}">
                <a16:creationId xmlns:a16="http://schemas.microsoft.com/office/drawing/2014/main" id="{BF4B83B9-684B-4E8B-46B9-D3115B565BC1}"/>
              </a:ext>
            </a:extLst>
          </p:cNvPr>
          <p:cNvSpPr>
            <a:spLocks noGrp="1"/>
          </p:cNvSpPr>
          <p:nvPr>
            <p:ph type="pic" sz="quarter" idx="27"/>
          </p:nvPr>
        </p:nvSpPr>
        <p:spPr>
          <a:xfrm>
            <a:off x="8366761" y="3433572"/>
            <a:ext cx="3067812" cy="1901952"/>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3" name="Tekstin paikkamerkki 10">
            <a:extLst>
              <a:ext uri="{FF2B5EF4-FFF2-40B4-BE49-F238E27FC236}">
                <a16:creationId xmlns:a16="http://schemas.microsoft.com/office/drawing/2014/main" id="{50F2F023-0068-C06A-6E39-4FE4E29EF9C5}"/>
              </a:ext>
            </a:extLst>
          </p:cNvPr>
          <p:cNvSpPr>
            <a:spLocks noGrp="1"/>
          </p:cNvSpPr>
          <p:nvPr>
            <p:ph type="body" sz="quarter" idx="28"/>
          </p:nvPr>
        </p:nvSpPr>
        <p:spPr>
          <a:xfrm>
            <a:off x="8362569" y="5540883"/>
            <a:ext cx="3067812" cy="352425"/>
          </a:xfrm>
        </p:spPr>
        <p:txBody>
          <a:bodyPr/>
          <a:lstStyle>
            <a:lvl1pPr marL="0" indent="0">
              <a:buNone/>
              <a:defRPr sz="15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03331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77B62EE7-0CA6-8550-B636-FD25FDE4D6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6513948"/>
            <a:ext cx="966787" cy="151697"/>
          </a:xfrm>
          <a:prstGeom prst="rect">
            <a:avLst/>
          </a:prstGeom>
        </p:spPr>
      </p:pic>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12192000" cy="6858000"/>
          </a:xfrm>
          <a:solidFill>
            <a:srgbClr val="F3F5F4"/>
          </a:solidFill>
        </p:spPr>
        <p:txBody>
          <a:bodyPr anchor="ctr" anchorCtr="0"/>
          <a:lstStyle>
            <a:lvl1pPr marL="0" indent="0" algn="ctr">
              <a:buNone/>
              <a:defRPr sz="1800"/>
            </a:lvl1pPr>
          </a:lstStyle>
          <a:p>
            <a:r>
              <a:rPr lang="en-US"/>
              <a:t>Click icon to add picture</a:t>
            </a:r>
            <a:endParaRPr lang="en-GB"/>
          </a:p>
        </p:txBody>
      </p:sp>
      <p:sp>
        <p:nvSpPr>
          <p:cNvPr id="5" name="Tekstin paikkamerkki 4">
            <a:extLst>
              <a:ext uri="{FF2B5EF4-FFF2-40B4-BE49-F238E27FC236}">
                <a16:creationId xmlns:a16="http://schemas.microsoft.com/office/drawing/2014/main" id="{5A07F505-1DDE-99DF-5D95-9CB7AEBCB32E}"/>
              </a:ext>
              <a:ext uri="{C183D7F6-B498-43B3-948B-1728B52AA6E4}">
                <adec:decorative xmlns:adec="http://schemas.microsoft.com/office/drawing/2017/decorative" val="1"/>
              </a:ext>
            </a:extLst>
          </p:cNvPr>
          <p:cNvSpPr>
            <a:spLocks noGrp="1"/>
          </p:cNvSpPr>
          <p:nvPr>
            <p:ph type="body" sz="quarter" idx="17" hasCustomPrompt="1"/>
          </p:nvPr>
        </p:nvSpPr>
        <p:spPr>
          <a:xfrm>
            <a:off x="230400" y="6512400"/>
            <a:ext cx="968400" cy="151200"/>
          </a:xfrm>
          <a:blipFill>
            <a:blip r:embed="rId2">
              <a:extLst>
                <a:ext uri="{96DAC541-7B7A-43D3-8B79-37D633B846F1}">
                  <asvg:svgBlip xmlns:asvg="http://schemas.microsoft.com/office/drawing/2016/SVG/main" r:embed="rId3"/>
                </a:ext>
              </a:extLst>
            </a:blip>
            <a:stretch>
              <a:fillRect/>
            </a:stretch>
          </a:blipFill>
        </p:spPr>
        <p:txBody>
          <a:bodyPr anchor="ctr" anchorCtr="0"/>
          <a:lstStyle>
            <a:lvl1pPr marL="0" indent="0" algn="ctr">
              <a:buNone/>
              <a:defRPr sz="100"/>
            </a:lvl1pPr>
          </a:lstStyle>
          <a:p>
            <a:pPr lvl="0"/>
            <a:r>
              <a:rPr lang="fi-FI"/>
              <a:t> </a:t>
            </a:r>
          </a:p>
        </p:txBody>
      </p:sp>
    </p:spTree>
    <p:extLst>
      <p:ext uri="{BB962C8B-B14F-4D97-AF65-F5344CB8AC3E}">
        <p14:creationId xmlns:p14="http://schemas.microsoft.com/office/powerpoint/2010/main" val="168030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ema lyhy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096000" y="979207"/>
            <a:ext cx="5425439" cy="1325563"/>
          </a:xfrm>
        </p:spPr>
        <p:txBody>
          <a:bodyPr/>
          <a:lstStyle/>
          <a:p>
            <a:r>
              <a:rPr lang="en-US"/>
              <a:t>Click to edit Master title style</a:t>
            </a:r>
            <a:endParaRPr lang="en-GB"/>
          </a:p>
        </p:txBody>
      </p:sp>
      <p:sp>
        <p:nvSpPr>
          <p:cNvPr id="13" name="Tekstin paikkamerkki 12">
            <a:extLst>
              <a:ext uri="{FF2B5EF4-FFF2-40B4-BE49-F238E27FC236}">
                <a16:creationId xmlns:a16="http://schemas.microsoft.com/office/drawing/2014/main" id="{6B44D570-2BF8-38CD-3656-93D2A69C6B6F}"/>
              </a:ext>
            </a:extLst>
          </p:cNvPr>
          <p:cNvSpPr>
            <a:spLocks noGrp="1"/>
          </p:cNvSpPr>
          <p:nvPr>
            <p:ph type="body" sz="quarter" idx="18"/>
          </p:nvPr>
        </p:nvSpPr>
        <p:spPr>
          <a:xfrm>
            <a:off x="6096001" y="2651125"/>
            <a:ext cx="5423802"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768095" y="749808"/>
            <a:ext cx="4576573" cy="5358384"/>
          </a:xfrm>
          <a:solidFill>
            <a:srgbClr val="F3F5F4"/>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771798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ema pitk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096000" y="864907"/>
            <a:ext cx="5425439" cy="524981"/>
          </a:xfrm>
        </p:spPr>
        <p:txBody>
          <a:bodyPr/>
          <a:lstStyle>
            <a:lvl1pPr>
              <a:defRPr sz="3000">
                <a:latin typeface="+mn-lt"/>
              </a:defRPr>
            </a:lvl1pPr>
          </a:lstStyle>
          <a:p>
            <a:r>
              <a:rPr lang="en-US"/>
              <a:t>Click to edit Master title style</a:t>
            </a:r>
            <a:endParaRPr lang="en-GB"/>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768095" y="749808"/>
            <a:ext cx="4576573" cy="5358384"/>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4" name="Tekstin paikkamerkki 3">
            <a:extLst>
              <a:ext uri="{FF2B5EF4-FFF2-40B4-BE49-F238E27FC236}">
                <a16:creationId xmlns:a16="http://schemas.microsoft.com/office/drawing/2014/main" id="{7C1A3B99-99A4-B46C-5682-3F9EEB6D320A}"/>
              </a:ext>
            </a:extLst>
          </p:cNvPr>
          <p:cNvSpPr>
            <a:spLocks noGrp="1"/>
          </p:cNvSpPr>
          <p:nvPr>
            <p:ph type="body" sz="quarter" idx="19"/>
          </p:nvPr>
        </p:nvSpPr>
        <p:spPr>
          <a:xfrm>
            <a:off x="6095999" y="1531938"/>
            <a:ext cx="5425439" cy="4654550"/>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576739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EBA2959-2915-2AE1-8183-B12DD0530591}"/>
              </a:ext>
            </a:extLst>
          </p:cNvPr>
          <p:cNvSpPr>
            <a:spLocks noGrp="1"/>
          </p:cNvSpPr>
          <p:nvPr>
            <p:ph type="title"/>
          </p:nvPr>
        </p:nvSpPr>
        <p:spPr>
          <a:xfrm>
            <a:off x="766481" y="979207"/>
            <a:ext cx="4623625" cy="1325563"/>
          </a:xfrm>
        </p:spPr>
        <p:txBody>
          <a:bodyPr/>
          <a:lstStyle/>
          <a:p>
            <a:r>
              <a:rPr lang="en-US"/>
              <a:t>Click to edit Master title style</a:t>
            </a:r>
            <a:endParaRPr lang="fi-FI"/>
          </a:p>
        </p:txBody>
      </p:sp>
      <p:sp>
        <p:nvSpPr>
          <p:cNvPr id="5" name="Tekstin paikkamerkki 4">
            <a:extLst>
              <a:ext uri="{FF2B5EF4-FFF2-40B4-BE49-F238E27FC236}">
                <a16:creationId xmlns:a16="http://schemas.microsoft.com/office/drawing/2014/main" id="{03C0B659-1CE0-80A3-7DEA-7C518F6D9C80}"/>
              </a:ext>
            </a:extLst>
          </p:cNvPr>
          <p:cNvSpPr>
            <a:spLocks noGrp="1"/>
          </p:cNvSpPr>
          <p:nvPr>
            <p:ph type="body" sz="quarter" idx="10"/>
          </p:nvPr>
        </p:nvSpPr>
        <p:spPr>
          <a:xfrm>
            <a:off x="766762" y="2692908"/>
            <a:ext cx="4623625" cy="348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hasCustomPrompt="1"/>
          </p:nvPr>
        </p:nvSpPr>
        <p:spPr>
          <a:xfrm>
            <a:off x="6632358" y="979206"/>
            <a:ext cx="5007954" cy="5198393"/>
          </a:xfrm>
        </p:spPr>
        <p:txBody>
          <a:bodyPr anchor="ctr" anchorCtr="0"/>
          <a:lstStyle>
            <a:lvl1pPr marL="0" indent="0" algn="ctr">
              <a:buFont typeface="+mj-lt"/>
              <a:buNone/>
              <a:defRPr sz="2500"/>
            </a:lvl1pPr>
          </a:lstStyle>
          <a:p>
            <a:pPr lvl="0"/>
            <a:r>
              <a:rPr lang="fi-FI"/>
              <a:t>Lisää kaavio tai taulukko</a:t>
            </a:r>
          </a:p>
        </p:txBody>
      </p:sp>
    </p:spTree>
    <p:extLst>
      <p:ext uri="{BB962C8B-B14F-4D97-AF65-F5344CB8AC3E}">
        <p14:creationId xmlns:p14="http://schemas.microsoft.com/office/powerpoint/2010/main" val="287296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766482" y="979207"/>
            <a:ext cx="5060578" cy="74201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66482" y="1922929"/>
            <a:ext cx="5060578" cy="3873034"/>
          </a:xfrm>
        </p:spPr>
        <p:txBody>
          <a:bodyPr/>
          <a:lstStyle>
            <a:lvl1pPr marL="358775" indent="-358775">
              <a:buFont typeface="+mj-lt"/>
              <a:buAutoNum type="arabicPeriod"/>
              <a:defRPr sz="2500"/>
            </a:lvl1pPr>
          </a:lstStyle>
          <a:p>
            <a:pPr lvl="0"/>
            <a:r>
              <a:rPr lang="en-US"/>
              <a:t>Click to edit Master text styles</a:t>
            </a:r>
          </a:p>
        </p:txBody>
      </p:sp>
      <p:pic>
        <p:nvPicPr>
          <p:cNvPr id="10" name="Kuva 9">
            <a:extLst>
              <a:ext uri="{FF2B5EF4-FFF2-40B4-BE49-F238E27FC236}">
                <a16:creationId xmlns:a16="http://schemas.microsoft.com/office/drawing/2014/main" id="{A45A29D8-3876-A989-F99C-0AF0CF7BEB2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0481" y="0"/>
            <a:ext cx="6096000" cy="6858000"/>
          </a:xfrm>
          <a:prstGeom prst="rect">
            <a:avLst/>
          </a:prstGeom>
        </p:spPr>
      </p:pic>
    </p:spTree>
    <p:extLst>
      <p:ext uri="{BB962C8B-B14F-4D97-AF65-F5344CB8AC3E}">
        <p14:creationId xmlns:p14="http://schemas.microsoft.com/office/powerpoint/2010/main" val="339151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rgbClr val="FEF7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788894" y="1888844"/>
            <a:ext cx="10632141" cy="3230003"/>
          </a:xfrm>
        </p:spPr>
        <p:txBody>
          <a:bodyPr anchor="t" anchorCtr="0"/>
          <a:lstStyle>
            <a:lvl1pPr algn="l">
              <a:lnSpc>
                <a:spcPct val="70000"/>
              </a:lnSpc>
              <a:defRPr sz="14500" spc="-450" baseline="0"/>
            </a:lvl1pPr>
          </a:lstStyle>
          <a:p>
            <a:r>
              <a:rPr lang="en-GB" err="1"/>
              <a:t>Lisää</a:t>
            </a:r>
            <a:r>
              <a:rPr lang="en-GB"/>
              <a:t> </a:t>
            </a:r>
            <a:r>
              <a:rPr lang="en-GB" err="1"/>
              <a:t>otsikko</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788893" y="5154705"/>
            <a:ext cx="10632141" cy="829236"/>
          </a:xfrm>
        </p:spPr>
        <p:txBody>
          <a:bodyPr/>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Kuva 11" descr="innokaupungit logo">
            <a:extLst>
              <a:ext uri="{FF2B5EF4-FFF2-40B4-BE49-F238E27FC236}">
                <a16:creationId xmlns:a16="http://schemas.microsoft.com/office/drawing/2014/main" id="{41AE180D-72E9-04CF-64E1-9DFBB1B1A7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882" y="885825"/>
            <a:ext cx="2038346" cy="319834"/>
          </a:xfrm>
          <a:prstGeom prst="rect">
            <a:avLst/>
          </a:prstGeom>
        </p:spPr>
      </p:pic>
      <p:pic>
        <p:nvPicPr>
          <p:cNvPr id="4" name="Kuva 3" descr="lippu Euroopan unionin osarahoittama">
            <a:extLst>
              <a:ext uri="{FF2B5EF4-FFF2-40B4-BE49-F238E27FC236}">
                <a16:creationId xmlns:a16="http://schemas.microsoft.com/office/drawing/2014/main" id="{8D366156-1052-C22C-CBEB-38F4FB4F33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91484" y="6227637"/>
            <a:ext cx="1900516" cy="398719"/>
          </a:xfrm>
          <a:prstGeom prst="rect">
            <a:avLst/>
          </a:prstGeom>
        </p:spPr>
      </p:pic>
    </p:spTree>
    <p:extLst>
      <p:ext uri="{BB962C8B-B14F-4D97-AF65-F5344CB8AC3E}">
        <p14:creationId xmlns:p14="http://schemas.microsoft.com/office/powerpoint/2010/main" val="301962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sto">
    <p:bg>
      <p:bgPr>
        <a:solidFill>
          <a:srgbClr val="FEF7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499616" y="1435608"/>
            <a:ext cx="9185148" cy="3328415"/>
          </a:xfrm>
        </p:spPr>
        <p:txBody>
          <a:bodyPr anchor="ctr" anchorCtr="0"/>
          <a:lstStyle>
            <a:lvl1pPr>
              <a:defRPr sz="4500" spc="-70" baseline="0">
                <a:latin typeface="+mn-lt"/>
              </a:defRPr>
            </a:lvl1pPr>
          </a:lstStyle>
          <a:p>
            <a:r>
              <a:rPr lang="en-US"/>
              <a:t>Click to edit Master title style</a:t>
            </a:r>
            <a:endParaRPr lang="en-GB"/>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kstin paikkamerkki 9">
            <a:extLst>
              <a:ext uri="{FF2B5EF4-FFF2-40B4-BE49-F238E27FC236}">
                <a16:creationId xmlns:a16="http://schemas.microsoft.com/office/drawing/2014/main" id="{655E66E0-8A7C-0D59-515F-6CE73B9CCC29}"/>
              </a:ext>
            </a:extLst>
          </p:cNvPr>
          <p:cNvSpPr>
            <a:spLocks noGrp="1"/>
          </p:cNvSpPr>
          <p:nvPr>
            <p:ph type="body" sz="quarter" idx="13" hasCustomPrompt="1"/>
          </p:nvPr>
        </p:nvSpPr>
        <p:spPr>
          <a:xfrm>
            <a:off x="1500188" y="4764023"/>
            <a:ext cx="9191625" cy="411353"/>
          </a:xfrm>
        </p:spPr>
        <p:txBody>
          <a:bodyPr/>
          <a:lstStyle>
            <a:lvl1pPr marL="0" indent="0">
              <a:buNone/>
              <a:defRPr sz="1500">
                <a:latin typeface="Outfit SemiBold" pitchFamily="2" charset="0"/>
              </a:defRPr>
            </a:lvl1pPr>
            <a:lvl2pPr marL="457200" indent="0">
              <a:buNone/>
              <a:defRPr/>
            </a:lvl2pPr>
          </a:lstStyle>
          <a:p>
            <a:pPr lvl="0"/>
            <a:r>
              <a:rPr lang="fi-FI"/>
              <a:t>Etunimi Sukunimi</a:t>
            </a:r>
          </a:p>
        </p:txBody>
      </p:sp>
      <p:pic>
        <p:nvPicPr>
          <p:cNvPr id="11" name="Kuva 10" descr="innokaupungit logo">
            <a:extLst>
              <a:ext uri="{FF2B5EF4-FFF2-40B4-BE49-F238E27FC236}">
                <a16:creationId xmlns:a16="http://schemas.microsoft.com/office/drawing/2014/main" id="{2D2699C6-9D50-EC4C-0EBE-6A04D5EE31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6513948"/>
            <a:ext cx="966787" cy="151697"/>
          </a:xfrm>
          <a:prstGeom prst="rect">
            <a:avLst/>
          </a:prstGeom>
        </p:spPr>
      </p:pic>
    </p:spTree>
    <p:extLst>
      <p:ext uri="{BB962C8B-B14F-4D97-AF65-F5344CB8AC3E}">
        <p14:creationId xmlns:p14="http://schemas.microsoft.com/office/powerpoint/2010/main" val="1489146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Osan ylätunniste 1">
    <p:bg>
      <p:bgPr>
        <a:solidFill>
          <a:srgbClr val="368D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831850" y="2180844"/>
            <a:ext cx="10515600" cy="2506641"/>
          </a:xfrm>
        </p:spPr>
        <p:txBody>
          <a:bodyPr anchor="t" anchorCtr="0"/>
          <a:lstStyle>
            <a:lvl1pPr>
              <a:defRPr sz="9500" spc="-70" baseline="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AD90FD-B435-43DB-9A67-DD6748747D4A}"/>
              </a:ext>
            </a:extLst>
          </p:cNvPr>
          <p:cNvSpPr>
            <a:spLocks noGrp="1"/>
          </p:cNvSpPr>
          <p:nvPr>
            <p:ph type="body" idx="1"/>
          </p:nvPr>
        </p:nvSpPr>
        <p:spPr>
          <a:xfrm>
            <a:off x="831850" y="5035891"/>
            <a:ext cx="10515600" cy="105375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lvl1pPr>
              <a:defRPr>
                <a:solidFill>
                  <a:schemeClr val="bg1"/>
                </a:solidFill>
              </a:defRPr>
            </a:lvl1pPr>
          </a:lstStyle>
          <a:p>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4" name="Kuva 3">
            <a:extLst>
              <a:ext uri="{FF2B5EF4-FFF2-40B4-BE49-F238E27FC236}">
                <a16:creationId xmlns:a16="http://schemas.microsoft.com/office/drawing/2014/main" id="{F72F2E25-DD16-16F2-4AD2-B8E8A50636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8601" y="6513948"/>
            <a:ext cx="966785" cy="151697"/>
          </a:xfrm>
          <a:prstGeom prst="rect">
            <a:avLst/>
          </a:prstGeom>
        </p:spPr>
      </p:pic>
    </p:spTree>
    <p:extLst>
      <p:ext uri="{BB962C8B-B14F-4D97-AF65-F5344CB8AC3E}">
        <p14:creationId xmlns:p14="http://schemas.microsoft.com/office/powerpoint/2010/main" val="2707657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B7D4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831850" y="2180844"/>
            <a:ext cx="10515600" cy="2506641"/>
          </a:xfrm>
        </p:spPr>
        <p:txBody>
          <a:bodyPr anchor="t" anchorCtr="0"/>
          <a:lstStyle>
            <a:lvl1pPr>
              <a:defRPr sz="9500" spc="-70" baseline="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AD90FD-B435-43DB-9A67-DD6748747D4A}"/>
              </a:ext>
            </a:extLst>
          </p:cNvPr>
          <p:cNvSpPr>
            <a:spLocks noGrp="1"/>
          </p:cNvSpPr>
          <p:nvPr>
            <p:ph type="body" idx="1"/>
          </p:nvPr>
        </p:nvSpPr>
        <p:spPr>
          <a:xfrm>
            <a:off x="831850" y="5035891"/>
            <a:ext cx="10515600" cy="105375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814827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FE91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831850" y="2180844"/>
            <a:ext cx="10515600" cy="2506641"/>
          </a:xfrm>
        </p:spPr>
        <p:txBody>
          <a:bodyPr anchor="t" anchorCtr="0"/>
          <a:lstStyle>
            <a:lvl1pPr>
              <a:defRPr sz="9500" spc="-70" baseline="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AD90FD-B435-43DB-9A67-DD6748747D4A}"/>
              </a:ext>
            </a:extLst>
          </p:cNvPr>
          <p:cNvSpPr>
            <a:spLocks noGrp="1"/>
          </p:cNvSpPr>
          <p:nvPr>
            <p:ph type="body" idx="1"/>
          </p:nvPr>
        </p:nvSpPr>
        <p:spPr>
          <a:xfrm>
            <a:off x="831850" y="5035891"/>
            <a:ext cx="10515600" cy="105375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431617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F3F5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831850" y="2180844"/>
            <a:ext cx="10515600" cy="2506641"/>
          </a:xfrm>
        </p:spPr>
        <p:txBody>
          <a:bodyPr anchor="t" anchorCtr="0"/>
          <a:lstStyle>
            <a:lvl1pPr>
              <a:defRPr sz="9500" spc="-70" baseline="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AD90FD-B435-43DB-9A67-DD6748747D4A}"/>
              </a:ext>
            </a:extLst>
          </p:cNvPr>
          <p:cNvSpPr>
            <a:spLocks noGrp="1"/>
          </p:cNvSpPr>
          <p:nvPr>
            <p:ph type="body" idx="1"/>
          </p:nvPr>
        </p:nvSpPr>
        <p:spPr>
          <a:xfrm>
            <a:off x="831850" y="5035891"/>
            <a:ext cx="10515600" cy="105375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697051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05817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2" name="Kuva 1" descr="innokaupungit logo">
            <a:extLst>
              <a:ext uri="{FF2B5EF4-FFF2-40B4-BE49-F238E27FC236}">
                <a16:creationId xmlns:a16="http://schemas.microsoft.com/office/drawing/2014/main" id="{228FBA97-576A-3D51-4B93-A2AF554151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6513948"/>
            <a:ext cx="966787" cy="151697"/>
          </a:xfrm>
          <a:prstGeom prst="rect">
            <a:avLst/>
          </a:prstGeom>
        </p:spPr>
      </p:pic>
    </p:spTree>
    <p:extLst>
      <p:ext uri="{BB962C8B-B14F-4D97-AF65-F5344CB8AC3E}">
        <p14:creationId xmlns:p14="http://schemas.microsoft.com/office/powerpoint/2010/main" val="1595175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Yhteystiedot 1">
    <p:bg>
      <p:bgPr>
        <a:solidFill>
          <a:srgbClr val="FEF75A"/>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3D5A852-39AD-EFA2-D48D-DECED01EE41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1484" y="6227637"/>
            <a:ext cx="1900516" cy="398719"/>
          </a:xfrm>
          <a:prstGeom prst="rect">
            <a:avLst/>
          </a:prstGeom>
        </p:spPr>
      </p:pic>
      <p:sp>
        <p:nvSpPr>
          <p:cNvPr id="10" name="Tekstin paikkamerkki 9">
            <a:extLst>
              <a:ext uri="{FF2B5EF4-FFF2-40B4-BE49-F238E27FC236}">
                <a16:creationId xmlns:a16="http://schemas.microsoft.com/office/drawing/2014/main" id="{466A2253-740A-89C3-AE60-6ADCF1E08786}"/>
              </a:ext>
            </a:extLst>
          </p:cNvPr>
          <p:cNvSpPr>
            <a:spLocks noGrp="1"/>
          </p:cNvSpPr>
          <p:nvPr>
            <p:ph type="body" sz="quarter" idx="10"/>
          </p:nvPr>
        </p:nvSpPr>
        <p:spPr>
          <a:xfrm>
            <a:off x="333439" y="5024628"/>
            <a:ext cx="5762561" cy="1509078"/>
          </a:xfrm>
        </p:spPr>
        <p:txBody>
          <a:bodyPr anchor="b" anchorCtr="0"/>
          <a:lstStyle>
            <a:lvl1pPr marL="0" indent="0">
              <a:buNone/>
              <a:defRPr sz="1500"/>
            </a:lvl1pPr>
          </a:lstStyle>
          <a:p>
            <a:pPr lvl="0"/>
            <a:r>
              <a:rPr lang="en-US"/>
              <a:t>Click to edit Master text styles</a:t>
            </a:r>
          </a:p>
        </p:txBody>
      </p:sp>
      <p:pic>
        <p:nvPicPr>
          <p:cNvPr id="12" name="Kuva 11">
            <a:extLst>
              <a:ext uri="{FF2B5EF4-FFF2-40B4-BE49-F238E27FC236}">
                <a16:creationId xmlns:a16="http://schemas.microsoft.com/office/drawing/2014/main" id="{36D96C58-5437-F76A-B2F8-1936F8956A5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0572" y="2837102"/>
            <a:ext cx="7612380" cy="1194449"/>
          </a:xfrm>
          <a:prstGeom prst="rect">
            <a:avLst/>
          </a:prstGeom>
        </p:spPr>
      </p:pic>
    </p:spTree>
    <p:extLst>
      <p:ext uri="{BB962C8B-B14F-4D97-AF65-F5344CB8AC3E}">
        <p14:creationId xmlns:p14="http://schemas.microsoft.com/office/powerpoint/2010/main" val="607465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Yhteystiedot 2">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7A4029F-B7AE-D3AC-22B7-AF1E74C6A8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Kuva 4">
            <a:extLst>
              <a:ext uri="{FF2B5EF4-FFF2-40B4-BE49-F238E27FC236}">
                <a16:creationId xmlns:a16="http://schemas.microsoft.com/office/drawing/2014/main" id="{93D5A852-39AD-EFA2-D48D-DECED01EE41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1484" y="6227637"/>
            <a:ext cx="1900516" cy="398719"/>
          </a:xfrm>
          <a:prstGeom prst="rect">
            <a:avLst/>
          </a:prstGeom>
        </p:spPr>
      </p:pic>
      <p:sp>
        <p:nvSpPr>
          <p:cNvPr id="10" name="Tekstin paikkamerkki 9">
            <a:extLst>
              <a:ext uri="{FF2B5EF4-FFF2-40B4-BE49-F238E27FC236}">
                <a16:creationId xmlns:a16="http://schemas.microsoft.com/office/drawing/2014/main" id="{466A2253-740A-89C3-AE60-6ADCF1E08786}"/>
              </a:ext>
            </a:extLst>
          </p:cNvPr>
          <p:cNvSpPr>
            <a:spLocks noGrp="1"/>
          </p:cNvSpPr>
          <p:nvPr>
            <p:ph type="body" sz="quarter" idx="10"/>
          </p:nvPr>
        </p:nvSpPr>
        <p:spPr>
          <a:xfrm>
            <a:off x="333439" y="5024628"/>
            <a:ext cx="5762561" cy="1509078"/>
          </a:xfrm>
        </p:spPr>
        <p:txBody>
          <a:bodyPr anchor="b" anchorCtr="0"/>
          <a:lstStyle>
            <a:lvl1pPr marL="0" indent="0">
              <a:buNone/>
              <a:defRPr sz="1500"/>
            </a:lvl1pPr>
          </a:lstStyle>
          <a:p>
            <a:pPr lvl="0"/>
            <a:r>
              <a:rPr lang="en-US"/>
              <a:t>Click to edit Master text styles</a:t>
            </a:r>
          </a:p>
        </p:txBody>
      </p:sp>
      <p:pic>
        <p:nvPicPr>
          <p:cNvPr id="12" name="Kuva 11">
            <a:extLst>
              <a:ext uri="{FF2B5EF4-FFF2-40B4-BE49-F238E27FC236}">
                <a16:creationId xmlns:a16="http://schemas.microsoft.com/office/drawing/2014/main" id="{36D96C58-5437-F76A-B2F8-1936F8956A5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0572" y="2837102"/>
            <a:ext cx="7612380" cy="1194449"/>
          </a:xfrm>
          <a:prstGeom prst="rect">
            <a:avLst/>
          </a:prstGeom>
        </p:spPr>
      </p:pic>
    </p:spTree>
    <p:extLst>
      <p:ext uri="{BB962C8B-B14F-4D97-AF65-F5344CB8AC3E}">
        <p14:creationId xmlns:p14="http://schemas.microsoft.com/office/powerpoint/2010/main" val="404314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15C6263-B763-500F-3560-FBBB6CEEBFBD}"/>
              </a:ext>
            </a:extLst>
          </p:cNvPr>
          <p:cNvSpPr/>
          <p:nvPr userDrawn="1"/>
        </p:nvSpPr>
        <p:spPr>
          <a:xfrm>
            <a:off x="0" y="0"/>
            <a:ext cx="12192000" cy="6858000"/>
          </a:xfrm>
          <a:prstGeom prst="rect">
            <a:avLst/>
          </a:prstGeom>
          <a:gradFill>
            <a:gsLst>
              <a:gs pos="37000">
                <a:srgbClr val="454545">
                  <a:alpha val="34000"/>
                </a:srgbClr>
              </a:gs>
              <a:gs pos="84000">
                <a:schemeClr val="bg1">
                  <a:alpha val="0"/>
                  <a:lumMod val="19000"/>
                </a:schemeClr>
              </a:gs>
              <a:gs pos="0">
                <a:srgbClr val="292929">
                  <a:alpha val="64000"/>
                  <a:lumMod val="2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788894" y="1888844"/>
            <a:ext cx="10632141" cy="3230003"/>
          </a:xfrm>
        </p:spPr>
        <p:txBody>
          <a:bodyPr anchor="t" anchorCtr="0"/>
          <a:lstStyle>
            <a:lvl1pPr algn="l">
              <a:lnSpc>
                <a:spcPct val="70000"/>
              </a:lnSpc>
              <a:defRPr sz="14500" spc="-450" baseline="0">
                <a:solidFill>
                  <a:schemeClr val="bg1"/>
                </a:solidFill>
              </a:defRPr>
            </a:lvl1pPr>
          </a:lstStyle>
          <a:p>
            <a:r>
              <a:rPr lang="en-GB" err="1"/>
              <a:t>Lisää</a:t>
            </a:r>
            <a:r>
              <a:rPr lang="en-GB"/>
              <a:t> </a:t>
            </a:r>
            <a:r>
              <a:rPr lang="en-GB" err="1"/>
              <a:t>otsikko</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788893" y="5154705"/>
            <a:ext cx="10632141" cy="829236"/>
          </a:xfrm>
        </p:spPr>
        <p:txBody>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Kuva 11">
            <a:extLst>
              <a:ext uri="{FF2B5EF4-FFF2-40B4-BE49-F238E27FC236}">
                <a16:creationId xmlns:a16="http://schemas.microsoft.com/office/drawing/2014/main" id="{41AE180D-72E9-04CF-64E1-9DFBB1B1A7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91882" y="885825"/>
            <a:ext cx="2038345" cy="319834"/>
          </a:xfrm>
          <a:prstGeom prst="rect">
            <a:avLst/>
          </a:prstGeom>
        </p:spPr>
      </p:pic>
      <p:pic>
        <p:nvPicPr>
          <p:cNvPr id="4" name="Kuva 3" descr="lippu Euroopan unionin osarahoittama">
            <a:extLst>
              <a:ext uri="{FF2B5EF4-FFF2-40B4-BE49-F238E27FC236}">
                <a16:creationId xmlns:a16="http://schemas.microsoft.com/office/drawing/2014/main" id="{F6BBB58A-232E-E950-5023-EAEA4CC9CD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91484" y="6227637"/>
            <a:ext cx="1900516" cy="398719"/>
          </a:xfrm>
          <a:prstGeom prst="rect">
            <a:avLst/>
          </a:prstGeom>
        </p:spPr>
      </p:pic>
    </p:spTree>
    <p:extLst>
      <p:ext uri="{BB962C8B-B14F-4D97-AF65-F5344CB8AC3E}">
        <p14:creationId xmlns:p14="http://schemas.microsoft.com/office/powerpoint/2010/main" val="154764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60868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5" name="Kuva 4" descr="innokaupungit logo">
            <a:extLst>
              <a:ext uri="{FF2B5EF4-FFF2-40B4-BE49-F238E27FC236}">
                <a16:creationId xmlns:a16="http://schemas.microsoft.com/office/drawing/2014/main" id="{1C4B7EFF-218B-2294-87E4-425A38EE09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6513948"/>
            <a:ext cx="966787" cy="151697"/>
          </a:xfrm>
          <a:prstGeom prst="rect">
            <a:avLst/>
          </a:prstGeom>
        </p:spPr>
      </p:pic>
    </p:spTree>
    <p:extLst>
      <p:ext uri="{BB962C8B-B14F-4D97-AF65-F5344CB8AC3E}">
        <p14:creationId xmlns:p14="http://schemas.microsoft.com/office/powerpoint/2010/main" val="264669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Kaksi sisältökohdett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66481" y="2303929"/>
            <a:ext cx="4671793" cy="3873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6" name="Content Placeholder 2">
            <a:extLst>
              <a:ext uri="{FF2B5EF4-FFF2-40B4-BE49-F238E27FC236}">
                <a16:creationId xmlns:a16="http://schemas.microsoft.com/office/drawing/2014/main" id="{3F0DF35B-997F-61FE-E5A0-E4E11698752E}"/>
              </a:ext>
            </a:extLst>
          </p:cNvPr>
          <p:cNvSpPr>
            <a:spLocks noGrp="1"/>
          </p:cNvSpPr>
          <p:nvPr>
            <p:ph idx="13"/>
          </p:nvPr>
        </p:nvSpPr>
        <p:spPr>
          <a:xfrm>
            <a:off x="6089252" y="2303929"/>
            <a:ext cx="4671793" cy="3873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Kuva 9" descr="innokaupungit logo">
            <a:extLst>
              <a:ext uri="{FF2B5EF4-FFF2-40B4-BE49-F238E27FC236}">
                <a16:creationId xmlns:a16="http://schemas.microsoft.com/office/drawing/2014/main" id="{0EBD9A0E-6454-C2AB-B1CD-5664221B2B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6513948"/>
            <a:ext cx="966787" cy="151697"/>
          </a:xfrm>
          <a:prstGeom prst="rect">
            <a:avLst/>
          </a:prstGeom>
        </p:spPr>
      </p:pic>
    </p:spTree>
    <p:extLst>
      <p:ext uri="{BB962C8B-B14F-4D97-AF65-F5344CB8AC3E}">
        <p14:creationId xmlns:p14="http://schemas.microsoft.com/office/powerpoint/2010/main" val="80057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ertailu">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4" name="Text Placeholder 2">
            <a:extLst>
              <a:ext uri="{FF2B5EF4-FFF2-40B4-BE49-F238E27FC236}">
                <a16:creationId xmlns:a16="http://schemas.microsoft.com/office/drawing/2014/main" id="{52DBFBD3-69C2-523F-CF9D-92FB74B77FE7}"/>
              </a:ext>
            </a:extLst>
          </p:cNvPr>
          <p:cNvSpPr>
            <a:spLocks noGrp="1"/>
          </p:cNvSpPr>
          <p:nvPr>
            <p:ph type="body" idx="14"/>
          </p:nvPr>
        </p:nvSpPr>
        <p:spPr>
          <a:xfrm>
            <a:off x="757518" y="2372868"/>
            <a:ext cx="4687505" cy="530352"/>
          </a:xfrm>
        </p:spPr>
        <p:txBody>
          <a:bodyPr anchor="t" anchorCtr="0"/>
          <a:lstStyle>
            <a:lvl1pPr marL="0" indent="0">
              <a:lnSpc>
                <a:spcPct val="85000"/>
              </a:lnSpc>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66481" y="3063240"/>
            <a:ext cx="4671793" cy="3113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a:extLst>
              <a:ext uri="{FF2B5EF4-FFF2-40B4-BE49-F238E27FC236}">
                <a16:creationId xmlns:a16="http://schemas.microsoft.com/office/drawing/2014/main" id="{09F1EB3B-6D75-B7A9-4A27-36C6E1371E5E}"/>
              </a:ext>
            </a:extLst>
          </p:cNvPr>
          <p:cNvSpPr>
            <a:spLocks noGrp="1"/>
          </p:cNvSpPr>
          <p:nvPr>
            <p:ph type="body" sz="quarter" idx="3"/>
          </p:nvPr>
        </p:nvSpPr>
        <p:spPr>
          <a:xfrm>
            <a:off x="6096000" y="2372868"/>
            <a:ext cx="4665045" cy="530352"/>
          </a:xfrm>
        </p:spPr>
        <p:txBody>
          <a:bodyPr anchor="t" anchorCtr="0"/>
          <a:lstStyle>
            <a:lvl1pPr marL="0" indent="0">
              <a:lnSpc>
                <a:spcPct val="85000"/>
              </a:lnSpc>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3F0DF35B-997F-61FE-E5A0-E4E11698752E}"/>
              </a:ext>
            </a:extLst>
          </p:cNvPr>
          <p:cNvSpPr>
            <a:spLocks noGrp="1"/>
          </p:cNvSpPr>
          <p:nvPr>
            <p:ph idx="13"/>
          </p:nvPr>
        </p:nvSpPr>
        <p:spPr>
          <a:xfrm>
            <a:off x="6089252" y="3063240"/>
            <a:ext cx="4671793" cy="3113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1" name="Kuva 10">
            <a:extLst>
              <a:ext uri="{FF2B5EF4-FFF2-40B4-BE49-F238E27FC236}">
                <a16:creationId xmlns:a16="http://schemas.microsoft.com/office/drawing/2014/main" id="{3F12C67D-2F6B-6709-68BA-C74B0BF2E89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6513948"/>
            <a:ext cx="966787" cy="151697"/>
          </a:xfrm>
          <a:prstGeom prst="rect">
            <a:avLst/>
          </a:prstGeom>
        </p:spPr>
      </p:pic>
    </p:spTree>
    <p:extLst>
      <p:ext uri="{BB962C8B-B14F-4D97-AF65-F5344CB8AC3E}">
        <p14:creationId xmlns:p14="http://schemas.microsoft.com/office/powerpoint/2010/main" val="223205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e sisältökohdett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11" name="Tekstin paikkamerkki 10">
            <a:extLst>
              <a:ext uri="{FF2B5EF4-FFF2-40B4-BE49-F238E27FC236}">
                <a16:creationId xmlns:a16="http://schemas.microsoft.com/office/drawing/2014/main" id="{C7CD2357-F3BC-B30C-E989-B47857015EF4}"/>
              </a:ext>
            </a:extLst>
          </p:cNvPr>
          <p:cNvSpPr>
            <a:spLocks noGrp="1"/>
          </p:cNvSpPr>
          <p:nvPr>
            <p:ph type="body" sz="quarter" idx="13" hasCustomPrompt="1"/>
          </p:nvPr>
        </p:nvSpPr>
        <p:spPr>
          <a:xfrm>
            <a:off x="766763" y="2660650"/>
            <a:ext cx="764858" cy="768350"/>
          </a:xfrm>
          <a:prstGeom prst="ellipse">
            <a:avLst/>
          </a:prstGeom>
          <a:solidFill>
            <a:srgbClr val="FEF75A"/>
          </a:solidFill>
        </p:spPr>
        <p:txBody>
          <a:bodyPr anchor="ctr" anchorCtr="0"/>
          <a:lstStyle>
            <a:lvl1pPr marL="0" indent="0" algn="ctr">
              <a:buNone/>
              <a:defRPr sz="3800"/>
            </a:lvl1pPr>
          </a:lstStyle>
          <a:p>
            <a:pPr lvl="0"/>
            <a:r>
              <a:rPr lang="fi-FI"/>
              <a:t>X.</a:t>
            </a:r>
          </a:p>
        </p:txBody>
      </p:sp>
      <p:sp>
        <p:nvSpPr>
          <p:cNvPr id="12" name="Tekstin paikkamerkki 10">
            <a:extLst>
              <a:ext uri="{FF2B5EF4-FFF2-40B4-BE49-F238E27FC236}">
                <a16:creationId xmlns:a16="http://schemas.microsoft.com/office/drawing/2014/main" id="{8CBE3CD3-0396-60DE-2309-57D4C27B008B}"/>
              </a:ext>
            </a:extLst>
          </p:cNvPr>
          <p:cNvSpPr>
            <a:spLocks noGrp="1"/>
          </p:cNvSpPr>
          <p:nvPr>
            <p:ph type="body" sz="quarter" idx="14"/>
          </p:nvPr>
        </p:nvSpPr>
        <p:spPr>
          <a:xfrm>
            <a:off x="1659636" y="2761488"/>
            <a:ext cx="2378964" cy="686562"/>
          </a:xfrm>
        </p:spPr>
        <p:txBody>
          <a:bodyPr/>
          <a:lstStyle>
            <a:lvl1pPr marL="0" indent="0">
              <a:buNone/>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66481" y="3817619"/>
            <a:ext cx="3272119" cy="2359343"/>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kstin paikkamerkki 10">
            <a:extLst>
              <a:ext uri="{FF2B5EF4-FFF2-40B4-BE49-F238E27FC236}">
                <a16:creationId xmlns:a16="http://schemas.microsoft.com/office/drawing/2014/main" id="{D95EE4A3-1EEE-DAF6-CB3F-EF13A66EC02A}"/>
              </a:ext>
            </a:extLst>
          </p:cNvPr>
          <p:cNvSpPr>
            <a:spLocks noGrp="1"/>
          </p:cNvSpPr>
          <p:nvPr>
            <p:ph type="body" sz="quarter" idx="15" hasCustomPrompt="1"/>
          </p:nvPr>
        </p:nvSpPr>
        <p:spPr>
          <a:xfrm>
            <a:off x="4573009" y="2660650"/>
            <a:ext cx="764858" cy="768350"/>
          </a:xfrm>
          <a:prstGeom prst="ellipse">
            <a:avLst/>
          </a:prstGeom>
          <a:solidFill>
            <a:srgbClr val="FEF75A"/>
          </a:solidFill>
        </p:spPr>
        <p:txBody>
          <a:bodyPr anchor="ctr" anchorCtr="0"/>
          <a:lstStyle>
            <a:lvl1pPr marL="0" indent="0" algn="ctr">
              <a:buNone/>
              <a:defRPr sz="3800"/>
            </a:lvl1pPr>
          </a:lstStyle>
          <a:p>
            <a:pPr lvl="0"/>
            <a:r>
              <a:rPr lang="fi-FI"/>
              <a:t>X.</a:t>
            </a:r>
          </a:p>
        </p:txBody>
      </p:sp>
      <p:sp>
        <p:nvSpPr>
          <p:cNvPr id="14" name="Tekstin paikkamerkki 10">
            <a:extLst>
              <a:ext uri="{FF2B5EF4-FFF2-40B4-BE49-F238E27FC236}">
                <a16:creationId xmlns:a16="http://schemas.microsoft.com/office/drawing/2014/main" id="{E5EE85B7-5683-122A-43EC-24064A9553FA}"/>
              </a:ext>
            </a:extLst>
          </p:cNvPr>
          <p:cNvSpPr>
            <a:spLocks noGrp="1"/>
          </p:cNvSpPr>
          <p:nvPr>
            <p:ph type="body" sz="quarter" idx="16"/>
          </p:nvPr>
        </p:nvSpPr>
        <p:spPr>
          <a:xfrm>
            <a:off x="5465882" y="2761488"/>
            <a:ext cx="2378964" cy="686562"/>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A562D980-0BEC-2EEC-7572-D51C0B6CD231}"/>
              </a:ext>
            </a:extLst>
          </p:cNvPr>
          <p:cNvSpPr>
            <a:spLocks noGrp="1"/>
          </p:cNvSpPr>
          <p:nvPr>
            <p:ph idx="17"/>
          </p:nvPr>
        </p:nvSpPr>
        <p:spPr>
          <a:xfrm>
            <a:off x="4572727" y="3817619"/>
            <a:ext cx="3272119" cy="2359343"/>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kstin paikkamerkki 10">
            <a:extLst>
              <a:ext uri="{FF2B5EF4-FFF2-40B4-BE49-F238E27FC236}">
                <a16:creationId xmlns:a16="http://schemas.microsoft.com/office/drawing/2014/main" id="{8A90B2B5-3A1E-6A4B-B7F6-A1A4B5C4ABFB}"/>
              </a:ext>
            </a:extLst>
          </p:cNvPr>
          <p:cNvSpPr>
            <a:spLocks noGrp="1"/>
          </p:cNvSpPr>
          <p:nvPr>
            <p:ph type="body" sz="quarter" idx="18" hasCustomPrompt="1"/>
          </p:nvPr>
        </p:nvSpPr>
        <p:spPr>
          <a:xfrm>
            <a:off x="8379255" y="2660650"/>
            <a:ext cx="764858" cy="768350"/>
          </a:xfrm>
          <a:prstGeom prst="ellipse">
            <a:avLst/>
          </a:prstGeom>
          <a:solidFill>
            <a:srgbClr val="FEF75A"/>
          </a:solidFill>
        </p:spPr>
        <p:txBody>
          <a:bodyPr anchor="ctr" anchorCtr="0"/>
          <a:lstStyle>
            <a:lvl1pPr marL="0" indent="0" algn="ctr">
              <a:buNone/>
              <a:defRPr sz="3800"/>
            </a:lvl1pPr>
          </a:lstStyle>
          <a:p>
            <a:pPr lvl="0"/>
            <a:r>
              <a:rPr lang="fi-FI"/>
              <a:t>X.</a:t>
            </a:r>
          </a:p>
        </p:txBody>
      </p:sp>
      <p:sp>
        <p:nvSpPr>
          <p:cNvPr id="17" name="Tekstin paikkamerkki 10">
            <a:extLst>
              <a:ext uri="{FF2B5EF4-FFF2-40B4-BE49-F238E27FC236}">
                <a16:creationId xmlns:a16="http://schemas.microsoft.com/office/drawing/2014/main" id="{0D044B92-25FB-D138-2343-061E47E4E148}"/>
              </a:ext>
            </a:extLst>
          </p:cNvPr>
          <p:cNvSpPr>
            <a:spLocks noGrp="1"/>
          </p:cNvSpPr>
          <p:nvPr>
            <p:ph type="body" sz="quarter" idx="19"/>
          </p:nvPr>
        </p:nvSpPr>
        <p:spPr>
          <a:xfrm>
            <a:off x="9272128" y="2761488"/>
            <a:ext cx="2378964" cy="686562"/>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CF836D97-6B80-B98A-A122-4F02F8802E0E}"/>
              </a:ext>
            </a:extLst>
          </p:cNvPr>
          <p:cNvSpPr>
            <a:spLocks noGrp="1"/>
          </p:cNvSpPr>
          <p:nvPr>
            <p:ph idx="20"/>
          </p:nvPr>
        </p:nvSpPr>
        <p:spPr>
          <a:xfrm>
            <a:off x="8378973" y="3817619"/>
            <a:ext cx="3272119" cy="2359343"/>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31732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me sisältökohdetta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11" name="Tekstin paikkamerkki 10">
            <a:extLst>
              <a:ext uri="{FF2B5EF4-FFF2-40B4-BE49-F238E27FC236}">
                <a16:creationId xmlns:a16="http://schemas.microsoft.com/office/drawing/2014/main" id="{C7CD2357-F3BC-B30C-E989-B47857015EF4}"/>
              </a:ext>
              <a:ext uri="{C183D7F6-B498-43B3-948B-1728B52AA6E4}">
                <adec:decorative xmlns:adec="http://schemas.microsoft.com/office/drawing/2017/decorative" val="1"/>
              </a:ext>
            </a:extLst>
          </p:cNvPr>
          <p:cNvSpPr>
            <a:spLocks noGrp="1"/>
          </p:cNvSpPr>
          <p:nvPr>
            <p:ph type="body" sz="quarter" idx="13" hasCustomPrompt="1"/>
          </p:nvPr>
        </p:nvSpPr>
        <p:spPr>
          <a:xfrm>
            <a:off x="766763" y="2660650"/>
            <a:ext cx="764858" cy="768350"/>
          </a:xfrm>
          <a:prstGeom prst="ellipse">
            <a:avLst/>
          </a:prstGeom>
          <a:solidFill>
            <a:srgbClr val="FEF75A"/>
          </a:solidFill>
        </p:spPr>
        <p:txBody>
          <a:bodyPr anchor="ctr" anchorCtr="0"/>
          <a:lstStyle>
            <a:lvl1pPr marL="0" indent="0" algn="ctr">
              <a:buNone/>
              <a:defRPr sz="200">
                <a:solidFill>
                  <a:schemeClr val="accent1"/>
                </a:solidFill>
              </a:defRPr>
            </a:lvl1pPr>
          </a:lstStyle>
          <a:p>
            <a:pPr lvl="0"/>
            <a:r>
              <a:rPr lang="fi-FI"/>
              <a:t> </a:t>
            </a:r>
          </a:p>
        </p:txBody>
      </p:sp>
      <p:sp>
        <p:nvSpPr>
          <p:cNvPr id="13" name="Tekstin paikkamerkki 10">
            <a:extLst>
              <a:ext uri="{FF2B5EF4-FFF2-40B4-BE49-F238E27FC236}">
                <a16:creationId xmlns:a16="http://schemas.microsoft.com/office/drawing/2014/main" id="{D95EE4A3-1EEE-DAF6-CB3F-EF13A66EC02A}"/>
              </a:ext>
              <a:ext uri="{C183D7F6-B498-43B3-948B-1728B52AA6E4}">
                <adec:decorative xmlns:adec="http://schemas.microsoft.com/office/drawing/2017/decorative" val="1"/>
              </a:ext>
            </a:extLst>
          </p:cNvPr>
          <p:cNvSpPr>
            <a:spLocks noGrp="1"/>
          </p:cNvSpPr>
          <p:nvPr>
            <p:ph type="body" sz="quarter" idx="15" hasCustomPrompt="1"/>
          </p:nvPr>
        </p:nvSpPr>
        <p:spPr>
          <a:xfrm>
            <a:off x="4573009" y="2660650"/>
            <a:ext cx="764858" cy="768350"/>
          </a:xfrm>
          <a:prstGeom prst="ellipse">
            <a:avLst/>
          </a:prstGeom>
          <a:solidFill>
            <a:srgbClr val="FEF75A"/>
          </a:solidFill>
        </p:spPr>
        <p:txBody>
          <a:bodyPr anchor="ctr" anchorCtr="0"/>
          <a:lstStyle>
            <a:lvl1pPr marL="0" indent="0" algn="ctr">
              <a:buNone/>
              <a:defRPr sz="200">
                <a:solidFill>
                  <a:schemeClr val="accent1"/>
                </a:solidFill>
              </a:defRPr>
            </a:lvl1pPr>
          </a:lstStyle>
          <a:p>
            <a:pPr lvl="0"/>
            <a:r>
              <a:rPr lang="fi-FI"/>
              <a:t> </a:t>
            </a:r>
          </a:p>
        </p:txBody>
      </p:sp>
      <p:sp>
        <p:nvSpPr>
          <p:cNvPr id="16" name="Tekstin paikkamerkki 10">
            <a:extLst>
              <a:ext uri="{FF2B5EF4-FFF2-40B4-BE49-F238E27FC236}">
                <a16:creationId xmlns:a16="http://schemas.microsoft.com/office/drawing/2014/main" id="{8A90B2B5-3A1E-6A4B-B7F6-A1A4B5C4ABFB}"/>
              </a:ext>
              <a:ext uri="{C183D7F6-B498-43B3-948B-1728B52AA6E4}">
                <adec:decorative xmlns:adec="http://schemas.microsoft.com/office/drawing/2017/decorative" val="1"/>
              </a:ext>
            </a:extLst>
          </p:cNvPr>
          <p:cNvSpPr>
            <a:spLocks noGrp="1"/>
          </p:cNvSpPr>
          <p:nvPr>
            <p:ph type="body" sz="quarter" idx="18" hasCustomPrompt="1"/>
          </p:nvPr>
        </p:nvSpPr>
        <p:spPr>
          <a:xfrm>
            <a:off x="8379255" y="2660650"/>
            <a:ext cx="764858" cy="768350"/>
          </a:xfrm>
          <a:prstGeom prst="ellipse">
            <a:avLst/>
          </a:prstGeom>
          <a:solidFill>
            <a:srgbClr val="FEF75A"/>
          </a:solidFill>
        </p:spPr>
        <p:txBody>
          <a:bodyPr anchor="ctr" anchorCtr="0"/>
          <a:lstStyle>
            <a:lvl1pPr marL="0" indent="0" algn="ctr">
              <a:buNone/>
              <a:defRPr sz="200">
                <a:solidFill>
                  <a:schemeClr val="accent1"/>
                </a:solidFill>
              </a:defRPr>
            </a:lvl1pPr>
          </a:lstStyle>
          <a:p>
            <a:pPr lvl="0"/>
            <a:r>
              <a:rPr lang="fi-FI"/>
              <a:t> </a:t>
            </a:r>
          </a:p>
        </p:txBody>
      </p:sp>
      <p:sp>
        <p:nvSpPr>
          <p:cNvPr id="5" name="Picture Placeholder 7">
            <a:extLst>
              <a:ext uri="{FF2B5EF4-FFF2-40B4-BE49-F238E27FC236}">
                <a16:creationId xmlns:a16="http://schemas.microsoft.com/office/drawing/2014/main" id="{2E0E44AC-C7EE-0E9B-F304-10FB85EA0D27}"/>
              </a:ext>
              <a:ext uri="{C183D7F6-B498-43B3-948B-1728B52AA6E4}">
                <adec:decorative xmlns:adec="http://schemas.microsoft.com/office/drawing/2017/decorative" val="1"/>
              </a:ext>
            </a:extLst>
          </p:cNvPr>
          <p:cNvSpPr>
            <a:spLocks noGrp="1"/>
          </p:cNvSpPr>
          <p:nvPr>
            <p:ph type="pic" sz="quarter" idx="22"/>
          </p:nvPr>
        </p:nvSpPr>
        <p:spPr>
          <a:xfrm>
            <a:off x="784860" y="2684945"/>
            <a:ext cx="720000" cy="720000"/>
          </a:xfrm>
          <a:noFill/>
        </p:spPr>
        <p:txBody>
          <a:bodyPr anchor="ctr" anchorCtr="0"/>
          <a:lstStyle>
            <a:lvl1pPr marL="0" indent="0" algn="ctr">
              <a:buNone/>
              <a:defRPr sz="1000"/>
            </a:lvl1pPr>
          </a:lstStyle>
          <a:p>
            <a:r>
              <a:rPr lang="en-US"/>
              <a:t>Click icon to add picture</a:t>
            </a:r>
            <a:endParaRPr lang="en-GB"/>
          </a:p>
        </p:txBody>
      </p:sp>
      <p:sp>
        <p:nvSpPr>
          <p:cNvPr id="6" name="Picture Placeholder 7">
            <a:extLst>
              <a:ext uri="{FF2B5EF4-FFF2-40B4-BE49-F238E27FC236}">
                <a16:creationId xmlns:a16="http://schemas.microsoft.com/office/drawing/2014/main" id="{823AC6F0-DEC1-82CC-13B8-B445DC27165A}"/>
              </a:ext>
              <a:ext uri="{C183D7F6-B498-43B3-948B-1728B52AA6E4}">
                <adec:decorative xmlns:adec="http://schemas.microsoft.com/office/drawing/2017/decorative" val="1"/>
              </a:ext>
            </a:extLst>
          </p:cNvPr>
          <p:cNvSpPr>
            <a:spLocks noGrp="1"/>
          </p:cNvSpPr>
          <p:nvPr>
            <p:ph type="pic" sz="quarter" idx="23"/>
          </p:nvPr>
        </p:nvSpPr>
        <p:spPr>
          <a:xfrm>
            <a:off x="4597908" y="2684945"/>
            <a:ext cx="720000" cy="720000"/>
          </a:xfrm>
          <a:noFill/>
        </p:spPr>
        <p:txBody>
          <a:bodyPr anchor="ctr" anchorCtr="0"/>
          <a:lstStyle>
            <a:lvl1pPr marL="0" indent="0" algn="ctr">
              <a:buNone/>
              <a:defRPr sz="1000"/>
            </a:lvl1pPr>
          </a:lstStyle>
          <a:p>
            <a:r>
              <a:rPr lang="en-US"/>
              <a:t>Click icon to add picture</a:t>
            </a:r>
            <a:endParaRPr lang="en-GB"/>
          </a:p>
        </p:txBody>
      </p:sp>
      <p:sp>
        <p:nvSpPr>
          <p:cNvPr id="10" name="Picture Placeholder 7">
            <a:extLst>
              <a:ext uri="{FF2B5EF4-FFF2-40B4-BE49-F238E27FC236}">
                <a16:creationId xmlns:a16="http://schemas.microsoft.com/office/drawing/2014/main" id="{01472F50-A7BB-ECFA-2923-51C8E4598633}"/>
              </a:ext>
              <a:ext uri="{C183D7F6-B498-43B3-948B-1728B52AA6E4}">
                <adec:decorative xmlns:adec="http://schemas.microsoft.com/office/drawing/2017/decorative" val="1"/>
              </a:ext>
            </a:extLst>
          </p:cNvPr>
          <p:cNvSpPr>
            <a:spLocks noGrp="1"/>
          </p:cNvSpPr>
          <p:nvPr>
            <p:ph type="pic" sz="quarter" idx="24"/>
          </p:nvPr>
        </p:nvSpPr>
        <p:spPr>
          <a:xfrm>
            <a:off x="8406384" y="2684945"/>
            <a:ext cx="720000" cy="720000"/>
          </a:xfrm>
          <a:noFill/>
        </p:spPr>
        <p:txBody>
          <a:bodyPr anchor="ctr" anchorCtr="0"/>
          <a:lstStyle>
            <a:lvl1pPr marL="0" indent="0" algn="ctr">
              <a:buNone/>
              <a:defRPr sz="1000"/>
            </a:lvl1pPr>
          </a:lstStyle>
          <a:p>
            <a:r>
              <a:rPr lang="en-US"/>
              <a:t>Click icon to add picture</a:t>
            </a:r>
            <a:endParaRPr lang="en-GB"/>
          </a:p>
        </p:txBody>
      </p:sp>
      <p:sp>
        <p:nvSpPr>
          <p:cNvPr id="12" name="Tekstin paikkamerkki 10">
            <a:extLst>
              <a:ext uri="{FF2B5EF4-FFF2-40B4-BE49-F238E27FC236}">
                <a16:creationId xmlns:a16="http://schemas.microsoft.com/office/drawing/2014/main" id="{8CBE3CD3-0396-60DE-2309-57D4C27B008B}"/>
              </a:ext>
            </a:extLst>
          </p:cNvPr>
          <p:cNvSpPr>
            <a:spLocks noGrp="1"/>
          </p:cNvSpPr>
          <p:nvPr>
            <p:ph type="body" sz="quarter" idx="14"/>
          </p:nvPr>
        </p:nvSpPr>
        <p:spPr>
          <a:xfrm>
            <a:off x="1659636" y="2761488"/>
            <a:ext cx="2378964" cy="686562"/>
          </a:xfrm>
        </p:spPr>
        <p:txBody>
          <a:bodyPr/>
          <a:lstStyle>
            <a:lvl1pPr marL="0" indent="0">
              <a:buNone/>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66481" y="3817619"/>
            <a:ext cx="3272119" cy="2359343"/>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kstin paikkamerkki 10">
            <a:extLst>
              <a:ext uri="{FF2B5EF4-FFF2-40B4-BE49-F238E27FC236}">
                <a16:creationId xmlns:a16="http://schemas.microsoft.com/office/drawing/2014/main" id="{E5EE85B7-5683-122A-43EC-24064A9553FA}"/>
              </a:ext>
            </a:extLst>
          </p:cNvPr>
          <p:cNvSpPr>
            <a:spLocks noGrp="1"/>
          </p:cNvSpPr>
          <p:nvPr>
            <p:ph type="body" sz="quarter" idx="16"/>
          </p:nvPr>
        </p:nvSpPr>
        <p:spPr>
          <a:xfrm>
            <a:off x="5465882" y="2761488"/>
            <a:ext cx="2378964" cy="686562"/>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A562D980-0BEC-2EEC-7572-D51C0B6CD231}"/>
              </a:ext>
            </a:extLst>
          </p:cNvPr>
          <p:cNvSpPr>
            <a:spLocks noGrp="1"/>
          </p:cNvSpPr>
          <p:nvPr>
            <p:ph idx="17"/>
          </p:nvPr>
        </p:nvSpPr>
        <p:spPr>
          <a:xfrm>
            <a:off x="4572727" y="3817619"/>
            <a:ext cx="3272119" cy="2359343"/>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kstin paikkamerkki 10">
            <a:extLst>
              <a:ext uri="{FF2B5EF4-FFF2-40B4-BE49-F238E27FC236}">
                <a16:creationId xmlns:a16="http://schemas.microsoft.com/office/drawing/2014/main" id="{0D044B92-25FB-D138-2343-061E47E4E148}"/>
              </a:ext>
            </a:extLst>
          </p:cNvPr>
          <p:cNvSpPr>
            <a:spLocks noGrp="1"/>
          </p:cNvSpPr>
          <p:nvPr>
            <p:ph type="body" sz="quarter" idx="19"/>
          </p:nvPr>
        </p:nvSpPr>
        <p:spPr>
          <a:xfrm>
            <a:off x="9272128" y="2761488"/>
            <a:ext cx="2378964" cy="686562"/>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CF836D97-6B80-B98A-A122-4F02F8802E0E}"/>
              </a:ext>
            </a:extLst>
          </p:cNvPr>
          <p:cNvSpPr>
            <a:spLocks noGrp="1"/>
          </p:cNvSpPr>
          <p:nvPr>
            <p:ph idx="20"/>
          </p:nvPr>
        </p:nvSpPr>
        <p:spPr>
          <a:xfrm>
            <a:off x="8378973" y="3817619"/>
            <a:ext cx="3272119" cy="2359343"/>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190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Kuva 15" descr="lippu Euroopan unionin osarahoittama">
            <a:extLst>
              <a:ext uri="{FF2B5EF4-FFF2-40B4-BE49-F238E27FC236}">
                <a16:creationId xmlns:a16="http://schemas.microsoft.com/office/drawing/2014/main" id="{6F920573-31FD-3124-5E92-1893E16DB47C}"/>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0291484" y="6227637"/>
            <a:ext cx="1900516" cy="398719"/>
          </a:xfrm>
          <a:prstGeom prst="rect">
            <a:avLst/>
          </a:prstGeom>
        </p:spPr>
      </p:pic>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766481" y="979207"/>
            <a:ext cx="10668001" cy="1325563"/>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766481" y="2303929"/>
            <a:ext cx="10668001" cy="3873034"/>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2253996" y="6436659"/>
            <a:ext cx="930266" cy="284816"/>
          </a:xfrm>
          <a:prstGeom prst="rect">
            <a:avLst/>
          </a:prstGeom>
        </p:spPr>
        <p:txBody>
          <a:bodyPr vert="horz" lIns="0" tIns="0" rIns="0" bIns="0" rtlCol="0" anchor="ctr"/>
          <a:lstStyle>
            <a:lvl1pPr algn="ctr">
              <a:defRPr sz="1000">
                <a:solidFill>
                  <a:schemeClr val="tx1"/>
                </a:solidFill>
              </a:defRPr>
            </a:lvl1pPr>
          </a:lstStyle>
          <a:p>
            <a:endParaRPr lang="fi-FI"/>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3215640" y="6436659"/>
            <a:ext cx="2366772" cy="284816"/>
          </a:xfrm>
          <a:prstGeom prst="rect">
            <a:avLst/>
          </a:prstGeom>
        </p:spPr>
        <p:txBody>
          <a:bodyPr vert="horz" lIns="0" tIns="0" rIns="0" bIns="0" rtlCol="0" anchor="ctr"/>
          <a:lstStyle>
            <a:lvl1pPr algn="ctr">
              <a:defRPr sz="1000">
                <a:solidFill>
                  <a:schemeClr val="tx1"/>
                </a:solidFill>
              </a:defRPr>
            </a:lvl1pPr>
          </a:lstStyle>
          <a:p>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5610741" y="6436659"/>
            <a:ext cx="456303" cy="284816"/>
          </a:xfrm>
          <a:prstGeom prst="rect">
            <a:avLst/>
          </a:prstGeom>
        </p:spPr>
        <p:txBody>
          <a:bodyPr vert="horz" lIns="0" tIns="0" rIns="0" bIns="0" rtlCol="0" anchor="ctr"/>
          <a:lstStyle>
            <a:lvl1pPr algn="ctr">
              <a:defRPr sz="1000">
                <a:solidFill>
                  <a:schemeClr val="tx1"/>
                </a:solidFill>
              </a:defRPr>
            </a:lvl1pPr>
          </a:lstStyle>
          <a:p>
            <a:fld id="{31160B98-140E-4345-B1A3-2A7247C42973}" type="slidenum">
              <a:rPr lang="fi-FI" smtClean="0"/>
              <a:pPr/>
              <a:t>‹#›</a:t>
            </a:fld>
            <a:endParaRPr lang="fi-FI"/>
          </a:p>
        </p:txBody>
      </p:sp>
      <p:pic>
        <p:nvPicPr>
          <p:cNvPr id="15" name="Kuva 14" descr="innokaupungit logo">
            <a:extLst>
              <a:ext uri="{FF2B5EF4-FFF2-40B4-BE49-F238E27FC236}">
                <a16:creationId xmlns:a16="http://schemas.microsoft.com/office/drawing/2014/main" id="{0B4D7588-2C7C-D79E-8B4B-DE80B9507874}"/>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28600" y="6513948"/>
            <a:ext cx="966787" cy="151697"/>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6" r:id="rId3"/>
    <p:sldLayoutId id="2147483650" r:id="rId4"/>
    <p:sldLayoutId id="2147483669" r:id="rId5"/>
    <p:sldLayoutId id="2147483667" r:id="rId6"/>
    <p:sldLayoutId id="2147483668" r:id="rId7"/>
    <p:sldLayoutId id="2147483670" r:id="rId8"/>
    <p:sldLayoutId id="2147483672" r:id="rId9"/>
    <p:sldLayoutId id="2147483673" r:id="rId10"/>
    <p:sldLayoutId id="2147483660" r:id="rId11"/>
    <p:sldLayoutId id="2147483661" r:id="rId12"/>
    <p:sldLayoutId id="2147483674" r:id="rId13"/>
    <p:sldLayoutId id="2147483678" r:id="rId14"/>
    <p:sldLayoutId id="2147483681" r:id="rId15"/>
    <p:sldLayoutId id="2147483675" r:id="rId16"/>
    <p:sldLayoutId id="2147483677" r:id="rId17"/>
    <p:sldLayoutId id="2147483679" r:id="rId18"/>
    <p:sldLayoutId id="2147483671" r:id="rId19"/>
    <p:sldLayoutId id="2147483680" r:id="rId20"/>
    <p:sldLayoutId id="2147483663" r:id="rId21"/>
    <p:sldLayoutId id="2147483651" r:id="rId22"/>
    <p:sldLayoutId id="2147483664" r:id="rId23"/>
    <p:sldLayoutId id="2147483665" r:id="rId24"/>
    <p:sldLayoutId id="2147483654" r:id="rId25"/>
    <p:sldLayoutId id="2147483655" r:id="rId26"/>
    <p:sldLayoutId id="2147483682" r:id="rId27"/>
    <p:sldLayoutId id="2147483683" r:id="rId28"/>
  </p:sldLayoutIdLst>
  <p:hf hdr="0" ftr="0" dt="0"/>
  <p:txStyles>
    <p:titleStyle>
      <a:lvl1pPr algn="l" defTabSz="914400" rtl="0" eaLnBrk="1" latinLnBrk="0" hangingPunct="1">
        <a:lnSpc>
          <a:spcPct val="8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353B8-F501-3085-E7E8-F0F6A7C38674}"/>
              </a:ext>
            </a:extLst>
          </p:cNvPr>
          <p:cNvSpPr>
            <a:spLocks noGrp="1"/>
          </p:cNvSpPr>
          <p:nvPr>
            <p:ph type="ctrTitle"/>
          </p:nvPr>
        </p:nvSpPr>
        <p:spPr>
          <a:xfrm>
            <a:off x="856988" y="2394682"/>
            <a:ext cx="10632141" cy="3230003"/>
          </a:xfrm>
        </p:spPr>
        <p:txBody>
          <a:bodyPr/>
          <a:lstStyle/>
          <a:p>
            <a:r>
              <a:rPr lang="fi-FI" sz="9600" dirty="0"/>
              <a:t>Työkirja</a:t>
            </a:r>
            <a:br>
              <a:rPr lang="fi-FI" sz="8000" dirty="0"/>
            </a:br>
            <a:r>
              <a:rPr lang="fi-FI" sz="6600" dirty="0"/>
              <a:t>ekosysteemien vaikuttavuuden kirittämiseksi</a:t>
            </a:r>
          </a:p>
        </p:txBody>
      </p:sp>
    </p:spTree>
    <p:extLst>
      <p:ext uri="{BB962C8B-B14F-4D97-AF65-F5344CB8AC3E}">
        <p14:creationId xmlns:p14="http://schemas.microsoft.com/office/powerpoint/2010/main" val="10496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F6A76-9BB5-F7FB-8654-858A64047DAA}"/>
            </a:ext>
          </a:extLst>
        </p:cNvPr>
        <p:cNvGrpSpPr/>
        <p:nvPr/>
      </p:nvGrpSpPr>
      <p:grpSpPr>
        <a:xfrm>
          <a:off x="0" y="0"/>
          <a:ext cx="0" cy="0"/>
          <a:chOff x="0" y="0"/>
          <a:chExt cx="0" cy="0"/>
        </a:xfrm>
      </p:grpSpPr>
      <p:sp>
        <p:nvSpPr>
          <p:cNvPr id="6" name="Tekstin paikkamerkki 10">
            <a:extLst>
              <a:ext uri="{FF2B5EF4-FFF2-40B4-BE49-F238E27FC236}">
                <a16:creationId xmlns:a16="http://schemas.microsoft.com/office/drawing/2014/main" id="{B76E5C22-62A3-0E54-CE21-4E710E9B228E}"/>
              </a:ext>
              <a:ext uri="{C183D7F6-B498-43B3-948B-1728B52AA6E4}">
                <adec:decorative xmlns:adec="http://schemas.microsoft.com/office/drawing/2017/decorative" val="1"/>
              </a:ext>
            </a:extLst>
          </p:cNvPr>
          <p:cNvSpPr txBox="1">
            <a:spLocks/>
          </p:cNvSpPr>
          <p:nvPr/>
        </p:nvSpPr>
        <p:spPr>
          <a:xfrm>
            <a:off x="3663878" y="1765085"/>
            <a:ext cx="4321353" cy="4363440"/>
          </a:xfrm>
          <a:prstGeom prst="ellipse">
            <a:avLst/>
          </a:prstGeom>
          <a:solidFill>
            <a:schemeClr val="tx1"/>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5" name="Tekstin paikkamerkki 10">
            <a:extLst>
              <a:ext uri="{FF2B5EF4-FFF2-40B4-BE49-F238E27FC236}">
                <a16:creationId xmlns:a16="http://schemas.microsoft.com/office/drawing/2014/main" id="{B3454B15-8B07-A9B4-DA97-080F2ACBBDD7}"/>
              </a:ext>
              <a:ext uri="{C183D7F6-B498-43B3-948B-1728B52AA6E4}">
                <adec:decorative xmlns:adec="http://schemas.microsoft.com/office/drawing/2017/decorative" val="1"/>
              </a:ext>
            </a:extLst>
          </p:cNvPr>
          <p:cNvSpPr txBox="1">
            <a:spLocks/>
          </p:cNvSpPr>
          <p:nvPr/>
        </p:nvSpPr>
        <p:spPr>
          <a:xfrm>
            <a:off x="3776583" y="1878888"/>
            <a:ext cx="4095942" cy="4135833"/>
          </a:xfrm>
          <a:prstGeom prst="ellipse">
            <a:avLst/>
          </a:prstGeom>
          <a:solidFill>
            <a:schemeClr val="bg1"/>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7" name="Otsikko 6">
            <a:extLst>
              <a:ext uri="{FF2B5EF4-FFF2-40B4-BE49-F238E27FC236}">
                <a16:creationId xmlns:a16="http://schemas.microsoft.com/office/drawing/2014/main" id="{E3D346DD-B5CC-0CDA-FD08-B0DA78D1130F}"/>
              </a:ext>
            </a:extLst>
          </p:cNvPr>
          <p:cNvSpPr>
            <a:spLocks noGrp="1"/>
          </p:cNvSpPr>
          <p:nvPr>
            <p:ph type="title"/>
          </p:nvPr>
        </p:nvSpPr>
        <p:spPr/>
        <p:txBody>
          <a:bodyPr/>
          <a:lstStyle/>
          <a:p>
            <a:r>
              <a:rPr lang="fi-FI" sz="3000"/>
              <a:t>Vaikuttavuuden johtamisen työkalut</a:t>
            </a:r>
          </a:p>
        </p:txBody>
      </p:sp>
      <p:sp>
        <p:nvSpPr>
          <p:cNvPr id="11" name="Tekstin paikkamerkki 10">
            <a:extLst>
              <a:ext uri="{FF2B5EF4-FFF2-40B4-BE49-F238E27FC236}">
                <a16:creationId xmlns:a16="http://schemas.microsoft.com/office/drawing/2014/main" id="{BC1F07AA-4830-5FBA-64F5-3856355FF6D5}"/>
              </a:ext>
              <a:ext uri="{C183D7F6-B498-43B3-948B-1728B52AA6E4}">
                <adec:decorative xmlns:adec="http://schemas.microsoft.com/office/drawing/2017/decorative" val="1"/>
              </a:ext>
            </a:extLst>
          </p:cNvPr>
          <p:cNvSpPr>
            <a:spLocks noGrp="1"/>
          </p:cNvSpPr>
          <p:nvPr>
            <p:ph type="body" sz="quarter" idx="15"/>
          </p:nvPr>
        </p:nvSpPr>
        <p:spPr>
          <a:xfrm>
            <a:off x="6683968" y="5249928"/>
            <a:ext cx="764858" cy="768350"/>
          </a:xfrm>
        </p:spPr>
        <p:txBody>
          <a:bodyPr/>
          <a:lstStyle/>
          <a:p>
            <a:r>
              <a:rPr lang="fi-FI">
                <a:solidFill>
                  <a:schemeClr val="tx1"/>
                </a:solidFill>
              </a:rPr>
              <a:t>2.</a:t>
            </a:r>
          </a:p>
        </p:txBody>
      </p:sp>
      <p:sp>
        <p:nvSpPr>
          <p:cNvPr id="14" name="Tekstin paikkamerkki 13">
            <a:extLst>
              <a:ext uri="{FF2B5EF4-FFF2-40B4-BE49-F238E27FC236}">
                <a16:creationId xmlns:a16="http://schemas.microsoft.com/office/drawing/2014/main" id="{3B74F38C-A04F-3961-99F8-FE57A6324DEC}"/>
              </a:ext>
              <a:ext uri="{C183D7F6-B498-43B3-948B-1728B52AA6E4}">
                <adec:decorative xmlns:adec="http://schemas.microsoft.com/office/drawing/2017/decorative" val="1"/>
              </a:ext>
            </a:extLst>
          </p:cNvPr>
          <p:cNvSpPr>
            <a:spLocks noGrp="1"/>
          </p:cNvSpPr>
          <p:nvPr>
            <p:ph type="body" sz="quarter" idx="18"/>
          </p:nvPr>
        </p:nvSpPr>
        <p:spPr>
          <a:xfrm>
            <a:off x="3353942" y="3200918"/>
            <a:ext cx="764858" cy="768350"/>
          </a:xfrm>
        </p:spPr>
        <p:txBody>
          <a:bodyPr/>
          <a:lstStyle/>
          <a:p>
            <a:r>
              <a:rPr lang="fi-FI">
                <a:solidFill>
                  <a:schemeClr val="tx1"/>
                </a:solidFill>
              </a:rPr>
              <a:t>3.</a:t>
            </a:r>
          </a:p>
        </p:txBody>
      </p:sp>
      <p:pic>
        <p:nvPicPr>
          <p:cNvPr id="35" name="Picture 34">
            <a:extLst>
              <a:ext uri="{FF2B5EF4-FFF2-40B4-BE49-F238E27FC236}">
                <a16:creationId xmlns:a16="http://schemas.microsoft.com/office/drawing/2014/main" id="{9791EA12-7B9B-1D1B-6FC5-913B83908632}"/>
              </a:ext>
            </a:extLst>
          </p:cNvPr>
          <p:cNvPicPr>
            <a:picLocks noChangeAspect="1"/>
          </p:cNvPicPr>
          <p:nvPr/>
        </p:nvPicPr>
        <p:blipFill>
          <a:blip r:embed="rId2"/>
          <a:stretch>
            <a:fillRect/>
          </a:stretch>
        </p:blipFill>
        <p:spPr>
          <a:xfrm>
            <a:off x="6827231" y="5392193"/>
            <a:ext cx="486600" cy="486600"/>
          </a:xfrm>
          <a:prstGeom prst="rect">
            <a:avLst/>
          </a:prstGeom>
        </p:spPr>
      </p:pic>
      <p:pic>
        <p:nvPicPr>
          <p:cNvPr id="37" name="Picture 36">
            <a:extLst>
              <a:ext uri="{FF2B5EF4-FFF2-40B4-BE49-F238E27FC236}">
                <a16:creationId xmlns:a16="http://schemas.microsoft.com/office/drawing/2014/main" id="{A5392194-5BA8-015E-32F2-305CB3969027}"/>
              </a:ext>
            </a:extLst>
          </p:cNvPr>
          <p:cNvPicPr>
            <a:picLocks noChangeAspect="1"/>
          </p:cNvPicPr>
          <p:nvPr/>
        </p:nvPicPr>
        <p:blipFill>
          <a:blip r:embed="rId3"/>
          <a:stretch>
            <a:fillRect/>
          </a:stretch>
        </p:blipFill>
        <p:spPr>
          <a:xfrm>
            <a:off x="3500031" y="3341793"/>
            <a:ext cx="486600" cy="486600"/>
          </a:xfrm>
          <a:prstGeom prst="rect">
            <a:avLst/>
          </a:prstGeom>
        </p:spPr>
      </p:pic>
      <p:sp>
        <p:nvSpPr>
          <p:cNvPr id="13" name="Isosceles Triangle 12">
            <a:extLst>
              <a:ext uri="{FF2B5EF4-FFF2-40B4-BE49-F238E27FC236}">
                <a16:creationId xmlns:a16="http://schemas.microsoft.com/office/drawing/2014/main" id="{E1AA7EC3-18FE-2C87-49E3-8FE53F6D699E}"/>
              </a:ext>
            </a:extLst>
          </p:cNvPr>
          <p:cNvSpPr/>
          <p:nvPr/>
        </p:nvSpPr>
        <p:spPr>
          <a:xfrm rot="13074462">
            <a:off x="7179714" y="5217897"/>
            <a:ext cx="465929" cy="298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8">
            <a:extLst>
              <a:ext uri="{FF2B5EF4-FFF2-40B4-BE49-F238E27FC236}">
                <a16:creationId xmlns:a16="http://schemas.microsoft.com/office/drawing/2014/main" id="{5E1A3AA7-6213-65C4-3514-C40D14AF41B2}"/>
              </a:ext>
              <a:ext uri="{C183D7F6-B498-43B3-948B-1728B52AA6E4}">
                <adec:decorative xmlns:adec="http://schemas.microsoft.com/office/drawing/2017/decorative" val="1"/>
              </a:ext>
            </a:extLst>
          </p:cNvPr>
          <p:cNvSpPr>
            <a:spLocks noGrp="1"/>
          </p:cNvSpPr>
          <p:nvPr>
            <p:ph type="body" sz="quarter" idx="13"/>
          </p:nvPr>
        </p:nvSpPr>
        <p:spPr>
          <a:xfrm>
            <a:off x="6623594" y="1749944"/>
            <a:ext cx="764858" cy="768350"/>
          </a:xfrm>
        </p:spPr>
        <p:txBody>
          <a:bodyPr/>
          <a:lstStyle/>
          <a:p>
            <a:r>
              <a:rPr lang="fi-FI">
                <a:solidFill>
                  <a:schemeClr val="tx1"/>
                </a:solidFill>
              </a:rPr>
              <a:t>1.</a:t>
            </a:r>
          </a:p>
        </p:txBody>
      </p:sp>
      <p:pic>
        <p:nvPicPr>
          <p:cNvPr id="31" name="Picture 30">
            <a:extLst>
              <a:ext uri="{FF2B5EF4-FFF2-40B4-BE49-F238E27FC236}">
                <a16:creationId xmlns:a16="http://schemas.microsoft.com/office/drawing/2014/main" id="{16236B57-D411-6CFD-1AEE-A95BA0434776}"/>
              </a:ext>
            </a:extLst>
          </p:cNvPr>
          <p:cNvPicPr>
            <a:picLocks noChangeAspect="1"/>
          </p:cNvPicPr>
          <p:nvPr/>
        </p:nvPicPr>
        <p:blipFill>
          <a:blip r:embed="rId4"/>
          <a:stretch>
            <a:fillRect/>
          </a:stretch>
        </p:blipFill>
        <p:spPr>
          <a:xfrm>
            <a:off x="6762663" y="1890819"/>
            <a:ext cx="486600" cy="486600"/>
          </a:xfrm>
          <a:prstGeom prst="rect">
            <a:avLst/>
          </a:prstGeom>
        </p:spPr>
      </p:pic>
      <p:sp>
        <p:nvSpPr>
          <p:cNvPr id="16" name="Isosceles Triangle 15">
            <a:extLst>
              <a:ext uri="{FF2B5EF4-FFF2-40B4-BE49-F238E27FC236}">
                <a16:creationId xmlns:a16="http://schemas.microsoft.com/office/drawing/2014/main" id="{F2B340ED-13CF-326B-6833-C77BE3821820}"/>
              </a:ext>
            </a:extLst>
          </p:cNvPr>
          <p:cNvSpPr/>
          <p:nvPr/>
        </p:nvSpPr>
        <p:spPr>
          <a:xfrm rot="21250699">
            <a:off x="3487267" y="3834601"/>
            <a:ext cx="465929" cy="298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Isosceles Triangle 16">
            <a:extLst>
              <a:ext uri="{FF2B5EF4-FFF2-40B4-BE49-F238E27FC236}">
                <a16:creationId xmlns:a16="http://schemas.microsoft.com/office/drawing/2014/main" id="{8A9CE58D-B2AA-0954-4605-253AF3B32CE4}"/>
              </a:ext>
            </a:extLst>
          </p:cNvPr>
          <p:cNvSpPr/>
          <p:nvPr/>
        </p:nvSpPr>
        <p:spPr>
          <a:xfrm rot="6772104">
            <a:off x="6443378" y="1847088"/>
            <a:ext cx="465929" cy="298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kstin paikkamerkki 8">
            <a:extLst>
              <a:ext uri="{FF2B5EF4-FFF2-40B4-BE49-F238E27FC236}">
                <a16:creationId xmlns:a16="http://schemas.microsoft.com/office/drawing/2014/main" id="{41A27A62-B3F9-4FE0-9689-7AA476081790}"/>
              </a:ext>
              <a:ext uri="{C183D7F6-B498-43B3-948B-1728B52AA6E4}">
                <adec:decorative xmlns:adec="http://schemas.microsoft.com/office/drawing/2017/decorative" val="1"/>
              </a:ext>
            </a:extLst>
          </p:cNvPr>
          <p:cNvSpPr txBox="1">
            <a:spLocks/>
          </p:cNvSpPr>
          <p:nvPr/>
        </p:nvSpPr>
        <p:spPr>
          <a:xfrm>
            <a:off x="4542545" y="2690619"/>
            <a:ext cx="449548" cy="45304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1.</a:t>
            </a:r>
          </a:p>
        </p:txBody>
      </p:sp>
      <p:sp>
        <p:nvSpPr>
          <p:cNvPr id="20" name="Tekstin paikkamerkki 8">
            <a:extLst>
              <a:ext uri="{FF2B5EF4-FFF2-40B4-BE49-F238E27FC236}">
                <a16:creationId xmlns:a16="http://schemas.microsoft.com/office/drawing/2014/main" id="{056DC37E-EAC0-9757-2C60-ADB05B8B5B89}"/>
              </a:ext>
              <a:ext uri="{C183D7F6-B498-43B3-948B-1728B52AA6E4}">
                <adec:decorative xmlns:adec="http://schemas.microsoft.com/office/drawing/2017/decorative" val="1"/>
              </a:ext>
            </a:extLst>
          </p:cNvPr>
          <p:cNvSpPr txBox="1">
            <a:spLocks/>
          </p:cNvSpPr>
          <p:nvPr/>
        </p:nvSpPr>
        <p:spPr>
          <a:xfrm>
            <a:off x="4542545" y="3329998"/>
            <a:ext cx="449548" cy="45304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1.</a:t>
            </a:r>
          </a:p>
        </p:txBody>
      </p:sp>
      <p:sp>
        <p:nvSpPr>
          <p:cNvPr id="22" name="Tekstin paikkamerkki 8">
            <a:extLst>
              <a:ext uri="{FF2B5EF4-FFF2-40B4-BE49-F238E27FC236}">
                <a16:creationId xmlns:a16="http://schemas.microsoft.com/office/drawing/2014/main" id="{D3DFAA0C-A3EB-629F-5925-05D779B51C2E}"/>
              </a:ext>
              <a:ext uri="{C183D7F6-B498-43B3-948B-1728B52AA6E4}">
                <adec:decorative xmlns:adec="http://schemas.microsoft.com/office/drawing/2017/decorative" val="1"/>
              </a:ext>
            </a:extLst>
          </p:cNvPr>
          <p:cNvSpPr txBox="1">
            <a:spLocks/>
          </p:cNvSpPr>
          <p:nvPr/>
        </p:nvSpPr>
        <p:spPr>
          <a:xfrm>
            <a:off x="4542545" y="3960619"/>
            <a:ext cx="449548" cy="45304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1.</a:t>
            </a:r>
          </a:p>
        </p:txBody>
      </p:sp>
      <p:sp>
        <p:nvSpPr>
          <p:cNvPr id="24" name="Tekstin paikkamerkki 8">
            <a:extLst>
              <a:ext uri="{FF2B5EF4-FFF2-40B4-BE49-F238E27FC236}">
                <a16:creationId xmlns:a16="http://schemas.microsoft.com/office/drawing/2014/main" id="{4C7D3628-50C1-3F1E-0D3A-E11145F0DBB5}"/>
              </a:ext>
              <a:ext uri="{C183D7F6-B498-43B3-948B-1728B52AA6E4}">
                <adec:decorative xmlns:adec="http://schemas.microsoft.com/office/drawing/2017/decorative" val="1"/>
              </a:ext>
            </a:extLst>
          </p:cNvPr>
          <p:cNvSpPr txBox="1">
            <a:spLocks/>
          </p:cNvSpPr>
          <p:nvPr/>
        </p:nvSpPr>
        <p:spPr>
          <a:xfrm>
            <a:off x="4542545" y="4591239"/>
            <a:ext cx="449548" cy="45304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1.</a:t>
            </a:r>
          </a:p>
        </p:txBody>
      </p:sp>
      <p:sp>
        <p:nvSpPr>
          <p:cNvPr id="25" name="TextBox 24">
            <a:extLst>
              <a:ext uri="{FF2B5EF4-FFF2-40B4-BE49-F238E27FC236}">
                <a16:creationId xmlns:a16="http://schemas.microsoft.com/office/drawing/2014/main" id="{A5B18C09-FF15-5523-93A6-2DD669027D4B}"/>
              </a:ext>
            </a:extLst>
          </p:cNvPr>
          <p:cNvSpPr txBox="1"/>
          <p:nvPr/>
        </p:nvSpPr>
        <p:spPr>
          <a:xfrm>
            <a:off x="4580758" y="2732687"/>
            <a:ext cx="378373" cy="374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1.</a:t>
            </a:r>
          </a:p>
        </p:txBody>
      </p:sp>
      <p:sp>
        <p:nvSpPr>
          <p:cNvPr id="27" name="TextBox 26">
            <a:extLst>
              <a:ext uri="{FF2B5EF4-FFF2-40B4-BE49-F238E27FC236}">
                <a16:creationId xmlns:a16="http://schemas.microsoft.com/office/drawing/2014/main" id="{5CA4FCCB-E4FD-A6A4-8EB7-261011190FC3}"/>
              </a:ext>
            </a:extLst>
          </p:cNvPr>
          <p:cNvSpPr txBox="1"/>
          <p:nvPr/>
        </p:nvSpPr>
        <p:spPr>
          <a:xfrm>
            <a:off x="4580757" y="3372066"/>
            <a:ext cx="378373" cy="374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2.</a:t>
            </a:r>
          </a:p>
        </p:txBody>
      </p:sp>
      <p:sp>
        <p:nvSpPr>
          <p:cNvPr id="28" name="TextBox 27">
            <a:extLst>
              <a:ext uri="{FF2B5EF4-FFF2-40B4-BE49-F238E27FC236}">
                <a16:creationId xmlns:a16="http://schemas.microsoft.com/office/drawing/2014/main" id="{691417C2-15B7-4B3F-70B5-4C4AD41BBB14}"/>
              </a:ext>
            </a:extLst>
          </p:cNvPr>
          <p:cNvSpPr txBox="1"/>
          <p:nvPr/>
        </p:nvSpPr>
        <p:spPr>
          <a:xfrm>
            <a:off x="4580757" y="4002686"/>
            <a:ext cx="378373" cy="374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3.</a:t>
            </a:r>
          </a:p>
        </p:txBody>
      </p:sp>
      <p:sp>
        <p:nvSpPr>
          <p:cNvPr id="29" name="TextBox 28">
            <a:extLst>
              <a:ext uri="{FF2B5EF4-FFF2-40B4-BE49-F238E27FC236}">
                <a16:creationId xmlns:a16="http://schemas.microsoft.com/office/drawing/2014/main" id="{0D651C94-01D6-69CF-4850-38EB983726EE}"/>
              </a:ext>
            </a:extLst>
          </p:cNvPr>
          <p:cNvSpPr txBox="1"/>
          <p:nvPr/>
        </p:nvSpPr>
        <p:spPr>
          <a:xfrm>
            <a:off x="4580757" y="4633307"/>
            <a:ext cx="378373" cy="374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4.</a:t>
            </a:r>
          </a:p>
        </p:txBody>
      </p:sp>
      <p:sp>
        <p:nvSpPr>
          <p:cNvPr id="30" name="TextBox 29">
            <a:extLst>
              <a:ext uri="{FF2B5EF4-FFF2-40B4-BE49-F238E27FC236}">
                <a16:creationId xmlns:a16="http://schemas.microsoft.com/office/drawing/2014/main" id="{DBE90175-B9FA-2CFF-0B17-44427331094A}"/>
              </a:ext>
            </a:extLst>
          </p:cNvPr>
          <p:cNvSpPr txBox="1"/>
          <p:nvPr/>
        </p:nvSpPr>
        <p:spPr>
          <a:xfrm>
            <a:off x="5009930" y="2732686"/>
            <a:ext cx="23227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Vaikuttavuuden</a:t>
            </a:r>
            <a:r>
              <a:rPr lang="en-US"/>
              <a:t> </a:t>
            </a:r>
            <a:r>
              <a:rPr lang="en-US" err="1"/>
              <a:t>malli</a:t>
            </a:r>
          </a:p>
        </p:txBody>
      </p:sp>
      <p:sp>
        <p:nvSpPr>
          <p:cNvPr id="32" name="TextBox 31">
            <a:extLst>
              <a:ext uri="{FF2B5EF4-FFF2-40B4-BE49-F238E27FC236}">
                <a16:creationId xmlns:a16="http://schemas.microsoft.com/office/drawing/2014/main" id="{9EA90195-4913-E778-72CF-347690089C58}"/>
              </a:ext>
            </a:extLst>
          </p:cNvPr>
          <p:cNvSpPr txBox="1"/>
          <p:nvPr/>
        </p:nvSpPr>
        <p:spPr>
          <a:xfrm>
            <a:off x="5009929" y="3372064"/>
            <a:ext cx="23227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Mittarikorit</a:t>
            </a:r>
            <a:endParaRPr lang="en-US"/>
          </a:p>
        </p:txBody>
      </p:sp>
      <p:sp>
        <p:nvSpPr>
          <p:cNvPr id="33" name="TextBox 32">
            <a:extLst>
              <a:ext uri="{FF2B5EF4-FFF2-40B4-BE49-F238E27FC236}">
                <a16:creationId xmlns:a16="http://schemas.microsoft.com/office/drawing/2014/main" id="{E69C6237-9376-7B52-E09E-E67CF7DA8AFB}"/>
              </a:ext>
            </a:extLst>
          </p:cNvPr>
          <p:cNvSpPr txBox="1"/>
          <p:nvPr/>
        </p:nvSpPr>
        <p:spPr>
          <a:xfrm>
            <a:off x="5009929" y="4011444"/>
            <a:ext cx="23227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Vaikuttavuuden</a:t>
            </a:r>
            <a:r>
              <a:rPr lang="en-US"/>
              <a:t> </a:t>
            </a:r>
            <a:r>
              <a:rPr lang="en-US" err="1"/>
              <a:t>polut</a:t>
            </a:r>
          </a:p>
        </p:txBody>
      </p:sp>
      <p:sp>
        <p:nvSpPr>
          <p:cNvPr id="34" name="TextBox 33">
            <a:extLst>
              <a:ext uri="{FF2B5EF4-FFF2-40B4-BE49-F238E27FC236}">
                <a16:creationId xmlns:a16="http://schemas.microsoft.com/office/drawing/2014/main" id="{B55A5341-75AA-AFD6-F56C-8001885FB575}"/>
              </a:ext>
            </a:extLst>
          </p:cNvPr>
          <p:cNvSpPr txBox="1"/>
          <p:nvPr/>
        </p:nvSpPr>
        <p:spPr>
          <a:xfrm>
            <a:off x="5009929" y="4633306"/>
            <a:ext cx="23227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Future Radar</a:t>
            </a:r>
          </a:p>
        </p:txBody>
      </p:sp>
      <p:sp>
        <p:nvSpPr>
          <p:cNvPr id="2" name="TextBox 1">
            <a:extLst>
              <a:ext uri="{FF2B5EF4-FFF2-40B4-BE49-F238E27FC236}">
                <a16:creationId xmlns:a16="http://schemas.microsoft.com/office/drawing/2014/main" id="{19738BF1-0898-29B2-8E50-8A40F61AED75}"/>
              </a:ext>
            </a:extLst>
          </p:cNvPr>
          <p:cNvSpPr txBox="1"/>
          <p:nvPr/>
        </p:nvSpPr>
        <p:spPr>
          <a:xfrm>
            <a:off x="1066524" y="6028638"/>
            <a:ext cx="3322880" cy="253916"/>
          </a:xfrm>
          <a:prstGeom prst="rect">
            <a:avLst/>
          </a:prstGeom>
          <a:noFill/>
        </p:spPr>
        <p:txBody>
          <a:bodyPr wrap="square" rtlCol="0">
            <a:spAutoFit/>
          </a:bodyPr>
          <a:lstStyle/>
          <a:p>
            <a:r>
              <a:rPr lang="fi-FI" sz="1050"/>
              <a:t>Kuva 2. Vaikuttavuuden johtamisen työkalut</a:t>
            </a:r>
          </a:p>
        </p:txBody>
      </p:sp>
      <p:sp>
        <p:nvSpPr>
          <p:cNvPr id="3" name="Slide Number Placeholder 2">
            <a:extLst>
              <a:ext uri="{FF2B5EF4-FFF2-40B4-BE49-F238E27FC236}">
                <a16:creationId xmlns:a16="http://schemas.microsoft.com/office/drawing/2014/main" id="{3E701650-508C-A78A-2455-049D5827CE06}"/>
              </a:ext>
            </a:extLst>
          </p:cNvPr>
          <p:cNvSpPr>
            <a:spLocks noGrp="1"/>
          </p:cNvSpPr>
          <p:nvPr>
            <p:ph type="sldNum" sz="quarter" idx="12"/>
          </p:nvPr>
        </p:nvSpPr>
        <p:spPr/>
        <p:txBody>
          <a:bodyPr/>
          <a:lstStyle/>
          <a:p>
            <a:fld id="{31160B98-140E-4345-B1A3-2A7247C42973}" type="slidenum">
              <a:rPr lang="fi-FI" smtClean="0"/>
              <a:t>10</a:t>
            </a:fld>
            <a:endParaRPr lang="fi-FI"/>
          </a:p>
        </p:txBody>
      </p:sp>
    </p:spTree>
    <p:extLst>
      <p:ext uri="{BB962C8B-B14F-4D97-AF65-F5344CB8AC3E}">
        <p14:creationId xmlns:p14="http://schemas.microsoft.com/office/powerpoint/2010/main" val="141549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in paikkamerkki 10">
            <a:extLst>
              <a:ext uri="{FF2B5EF4-FFF2-40B4-BE49-F238E27FC236}">
                <a16:creationId xmlns:a16="http://schemas.microsoft.com/office/drawing/2014/main" id="{8B77F431-64AC-4FA4-83F3-7FD97ED97900}"/>
              </a:ext>
              <a:ext uri="{C183D7F6-B498-43B3-948B-1728B52AA6E4}">
                <adec:decorative xmlns:adec="http://schemas.microsoft.com/office/drawing/2017/decorative" val="1"/>
              </a:ext>
            </a:extLst>
          </p:cNvPr>
          <p:cNvSpPr txBox="1">
            <a:spLocks/>
          </p:cNvSpPr>
          <p:nvPr/>
        </p:nvSpPr>
        <p:spPr>
          <a:xfrm>
            <a:off x="6355895" y="4385167"/>
            <a:ext cx="764858" cy="76835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18" name="TextBox 17">
            <a:extLst>
              <a:ext uri="{FF2B5EF4-FFF2-40B4-BE49-F238E27FC236}">
                <a16:creationId xmlns:a16="http://schemas.microsoft.com/office/drawing/2014/main" id="{5AE8E7A8-DCAC-7F34-9919-580E9B3665A6}"/>
              </a:ext>
            </a:extLst>
          </p:cNvPr>
          <p:cNvSpPr txBox="1"/>
          <p:nvPr/>
        </p:nvSpPr>
        <p:spPr>
          <a:xfrm>
            <a:off x="6499316" y="4492343"/>
            <a:ext cx="478016" cy="553998"/>
          </a:xfrm>
          <a:prstGeom prst="rect">
            <a:avLst/>
          </a:prstGeom>
          <a:noFill/>
        </p:spPr>
        <p:txBody>
          <a:bodyPr wrap="none" rtlCol="0">
            <a:spAutoFit/>
          </a:bodyPr>
          <a:lstStyle/>
          <a:p>
            <a:r>
              <a:rPr lang="fi-FI" sz="3000"/>
              <a:t>4.</a:t>
            </a:r>
          </a:p>
        </p:txBody>
      </p:sp>
      <p:sp>
        <p:nvSpPr>
          <p:cNvPr id="15" name="Tekstin paikkamerkki 10">
            <a:extLst>
              <a:ext uri="{FF2B5EF4-FFF2-40B4-BE49-F238E27FC236}">
                <a16:creationId xmlns:a16="http://schemas.microsoft.com/office/drawing/2014/main" id="{63FF980F-DA3E-FE7B-010F-7C30BCF9BBF0}"/>
              </a:ext>
              <a:ext uri="{C183D7F6-B498-43B3-948B-1728B52AA6E4}">
                <adec:decorative xmlns:adec="http://schemas.microsoft.com/office/drawing/2017/decorative" val="1"/>
              </a:ext>
            </a:extLst>
          </p:cNvPr>
          <p:cNvSpPr txBox="1">
            <a:spLocks/>
          </p:cNvSpPr>
          <p:nvPr/>
        </p:nvSpPr>
        <p:spPr>
          <a:xfrm>
            <a:off x="6355895" y="2534054"/>
            <a:ext cx="764858" cy="76835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16" name="TextBox 15">
            <a:extLst>
              <a:ext uri="{FF2B5EF4-FFF2-40B4-BE49-F238E27FC236}">
                <a16:creationId xmlns:a16="http://schemas.microsoft.com/office/drawing/2014/main" id="{06D1B488-910C-BF08-B372-4C7236229951}"/>
              </a:ext>
            </a:extLst>
          </p:cNvPr>
          <p:cNvSpPr txBox="1"/>
          <p:nvPr/>
        </p:nvSpPr>
        <p:spPr>
          <a:xfrm>
            <a:off x="6499316" y="2641230"/>
            <a:ext cx="478016" cy="553998"/>
          </a:xfrm>
          <a:prstGeom prst="rect">
            <a:avLst/>
          </a:prstGeom>
          <a:noFill/>
        </p:spPr>
        <p:txBody>
          <a:bodyPr wrap="none" rtlCol="0">
            <a:spAutoFit/>
          </a:bodyPr>
          <a:lstStyle/>
          <a:p>
            <a:r>
              <a:rPr lang="fi-FI" sz="3000"/>
              <a:t>3.</a:t>
            </a:r>
          </a:p>
        </p:txBody>
      </p:sp>
      <p:sp>
        <p:nvSpPr>
          <p:cNvPr id="13" name="Tekstin paikkamerkki 10">
            <a:extLst>
              <a:ext uri="{FF2B5EF4-FFF2-40B4-BE49-F238E27FC236}">
                <a16:creationId xmlns:a16="http://schemas.microsoft.com/office/drawing/2014/main" id="{4F857546-CA61-ABEE-E8AF-3D2912A2BA02}"/>
              </a:ext>
              <a:ext uri="{C183D7F6-B498-43B3-948B-1728B52AA6E4}">
                <adec:decorative xmlns:adec="http://schemas.microsoft.com/office/drawing/2017/decorative" val="1"/>
              </a:ext>
            </a:extLst>
          </p:cNvPr>
          <p:cNvSpPr txBox="1">
            <a:spLocks/>
          </p:cNvSpPr>
          <p:nvPr/>
        </p:nvSpPr>
        <p:spPr>
          <a:xfrm>
            <a:off x="824596" y="4385167"/>
            <a:ext cx="764858" cy="76835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14" name="TextBox 13">
            <a:extLst>
              <a:ext uri="{FF2B5EF4-FFF2-40B4-BE49-F238E27FC236}">
                <a16:creationId xmlns:a16="http://schemas.microsoft.com/office/drawing/2014/main" id="{04965670-595B-1A98-8B25-7DD80726D87D}"/>
              </a:ext>
            </a:extLst>
          </p:cNvPr>
          <p:cNvSpPr txBox="1"/>
          <p:nvPr/>
        </p:nvSpPr>
        <p:spPr>
          <a:xfrm>
            <a:off x="1010118" y="4492343"/>
            <a:ext cx="478016" cy="553998"/>
          </a:xfrm>
          <a:prstGeom prst="rect">
            <a:avLst/>
          </a:prstGeom>
          <a:noFill/>
        </p:spPr>
        <p:txBody>
          <a:bodyPr wrap="none" rtlCol="0">
            <a:spAutoFit/>
          </a:bodyPr>
          <a:lstStyle/>
          <a:p>
            <a:r>
              <a:rPr lang="fi-FI" sz="3000"/>
              <a:t>2.</a:t>
            </a:r>
          </a:p>
        </p:txBody>
      </p:sp>
      <p:sp>
        <p:nvSpPr>
          <p:cNvPr id="9" name="Tekstin paikkamerkki 10">
            <a:extLst>
              <a:ext uri="{FF2B5EF4-FFF2-40B4-BE49-F238E27FC236}">
                <a16:creationId xmlns:a16="http://schemas.microsoft.com/office/drawing/2014/main" id="{284E6AB1-EB31-14CE-B631-634D113A1B4A}"/>
              </a:ext>
              <a:ext uri="{C183D7F6-B498-43B3-948B-1728B52AA6E4}">
                <adec:decorative xmlns:adec="http://schemas.microsoft.com/office/drawing/2017/decorative" val="1"/>
              </a:ext>
            </a:extLst>
          </p:cNvPr>
          <p:cNvSpPr txBox="1">
            <a:spLocks/>
          </p:cNvSpPr>
          <p:nvPr/>
        </p:nvSpPr>
        <p:spPr>
          <a:xfrm>
            <a:off x="840053" y="2534054"/>
            <a:ext cx="764858" cy="76835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12" name="TextBox 11">
            <a:extLst>
              <a:ext uri="{FF2B5EF4-FFF2-40B4-BE49-F238E27FC236}">
                <a16:creationId xmlns:a16="http://schemas.microsoft.com/office/drawing/2014/main" id="{1BDB7D75-48F0-37FB-E0E0-724205435B05}"/>
              </a:ext>
            </a:extLst>
          </p:cNvPr>
          <p:cNvSpPr txBox="1"/>
          <p:nvPr/>
        </p:nvSpPr>
        <p:spPr>
          <a:xfrm>
            <a:off x="1019998" y="2634308"/>
            <a:ext cx="478016" cy="553998"/>
          </a:xfrm>
          <a:prstGeom prst="rect">
            <a:avLst/>
          </a:prstGeom>
          <a:noFill/>
        </p:spPr>
        <p:txBody>
          <a:bodyPr wrap="none" rtlCol="0">
            <a:spAutoFit/>
          </a:bodyPr>
          <a:lstStyle/>
          <a:p>
            <a:r>
              <a:rPr lang="fi-FI" sz="3000"/>
              <a:t>1.</a:t>
            </a:r>
          </a:p>
        </p:txBody>
      </p:sp>
      <p:sp>
        <p:nvSpPr>
          <p:cNvPr id="2" name="Otsikko 1">
            <a:extLst>
              <a:ext uri="{FF2B5EF4-FFF2-40B4-BE49-F238E27FC236}">
                <a16:creationId xmlns:a16="http://schemas.microsoft.com/office/drawing/2014/main" id="{82A4B28B-5856-D241-8FC3-8118C6268E49}"/>
              </a:ext>
            </a:extLst>
          </p:cNvPr>
          <p:cNvSpPr>
            <a:spLocks noGrp="1"/>
          </p:cNvSpPr>
          <p:nvPr>
            <p:ph type="title"/>
          </p:nvPr>
        </p:nvSpPr>
        <p:spPr>
          <a:xfrm>
            <a:off x="840053" y="861793"/>
            <a:ext cx="10668001" cy="1238055"/>
          </a:xfrm>
        </p:spPr>
        <p:txBody>
          <a:bodyPr/>
          <a:lstStyle/>
          <a:p>
            <a:r>
              <a:rPr lang="fi-FI" sz="3000"/>
              <a:t>Vaikuttavuuden johtamisen työkalupakki ekosysteemeille</a:t>
            </a:r>
          </a:p>
        </p:txBody>
      </p:sp>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1346312" y="2289908"/>
            <a:ext cx="4507412" cy="4253936"/>
          </a:xfrm>
        </p:spPr>
        <p:txBody>
          <a:bodyPr vert="horz" lIns="0" tIns="0" rIns="0" bIns="0" rtlCol="0" anchor="t">
            <a:noAutofit/>
          </a:bodyPr>
          <a:lstStyle/>
          <a:p>
            <a:pPr marL="0" indent="0" defTabSz="914400">
              <a:buNone/>
            </a:pPr>
            <a:endParaRPr lang="en-US" sz="1600" b="0"/>
          </a:p>
          <a:p>
            <a:pPr marL="457200" lvl="1" indent="0">
              <a:buNone/>
            </a:pPr>
            <a:r>
              <a:rPr lang="en-US" sz="1400" b="1" err="1">
                <a:cs typeface="Arial"/>
              </a:rPr>
              <a:t>Vaikuttavuuden</a:t>
            </a:r>
            <a:r>
              <a:rPr lang="en-US" sz="1400" b="1">
                <a:cs typeface="Arial"/>
              </a:rPr>
              <a:t> </a:t>
            </a:r>
            <a:r>
              <a:rPr lang="en-US" sz="1400" b="1" err="1">
                <a:cs typeface="Arial"/>
              </a:rPr>
              <a:t>mallin</a:t>
            </a:r>
            <a:r>
              <a:rPr lang="en-US" sz="1400" b="1">
                <a:cs typeface="Arial"/>
              </a:rPr>
              <a:t> </a:t>
            </a:r>
            <a:r>
              <a:rPr lang="en-US" sz="1400" b="0" err="1">
                <a:cs typeface="Arial"/>
              </a:rPr>
              <a:t>avulla</a:t>
            </a:r>
            <a:r>
              <a:rPr lang="en-US" sz="1400" b="0">
                <a:cs typeface="Arial"/>
              </a:rPr>
              <a:t> </a:t>
            </a:r>
            <a:r>
              <a:rPr lang="en-US" sz="1400" err="1">
                <a:cs typeface="Arial"/>
              </a:rPr>
              <a:t>voit</a:t>
            </a:r>
            <a:r>
              <a:rPr lang="en-US" sz="1400">
                <a:cs typeface="Arial"/>
              </a:rPr>
              <a:t> </a:t>
            </a:r>
            <a:r>
              <a:rPr lang="en-US" sz="1400" err="1">
                <a:cs typeface="Arial"/>
              </a:rPr>
              <a:t>asettaa</a:t>
            </a:r>
            <a:r>
              <a:rPr lang="en-US" sz="1400" b="0">
                <a:cs typeface="Arial"/>
              </a:rPr>
              <a:t> </a:t>
            </a:r>
            <a:r>
              <a:rPr lang="en-US" sz="1400" b="0" err="1">
                <a:cs typeface="Arial"/>
              </a:rPr>
              <a:t>ekosysteemille</a:t>
            </a:r>
            <a:r>
              <a:rPr lang="en-US" sz="1400" b="0">
                <a:cs typeface="Arial"/>
              </a:rPr>
              <a:t> </a:t>
            </a:r>
            <a:r>
              <a:rPr lang="en-US" sz="1400" b="0" err="1">
                <a:cs typeface="Arial"/>
              </a:rPr>
              <a:t>kunnianhimoiset</a:t>
            </a:r>
            <a:r>
              <a:rPr lang="en-US" sz="1400" b="0">
                <a:cs typeface="Arial"/>
              </a:rPr>
              <a:t> </a:t>
            </a:r>
            <a:r>
              <a:rPr lang="en-US" sz="1400" err="1">
                <a:cs typeface="Arial"/>
              </a:rPr>
              <a:t>tavoitteet</a:t>
            </a:r>
            <a:r>
              <a:rPr lang="en-US" sz="1400">
                <a:cs typeface="Arial"/>
              </a:rPr>
              <a:t>. Ne </a:t>
            </a:r>
            <a:r>
              <a:rPr lang="en-US" sz="1400" err="1">
                <a:cs typeface="Arial"/>
              </a:rPr>
              <a:t>kirittävät</a:t>
            </a:r>
            <a:r>
              <a:rPr lang="en-US" sz="1400">
                <a:cs typeface="Arial"/>
              </a:rPr>
              <a:t> </a:t>
            </a:r>
            <a:r>
              <a:rPr lang="en-US" sz="1400" b="0" err="1">
                <a:cs typeface="Arial"/>
              </a:rPr>
              <a:t>uudistumista</a:t>
            </a:r>
            <a:r>
              <a:rPr lang="en-US" sz="1400" b="0">
                <a:cs typeface="Arial"/>
              </a:rPr>
              <a:t>, </a:t>
            </a:r>
            <a:r>
              <a:rPr lang="en-US" sz="1400" b="0" err="1">
                <a:cs typeface="Arial"/>
              </a:rPr>
              <a:t>antavat</a:t>
            </a:r>
            <a:r>
              <a:rPr lang="en-US" sz="1400" b="0">
                <a:cs typeface="Arial"/>
              </a:rPr>
              <a:t> </a:t>
            </a:r>
            <a:r>
              <a:rPr lang="en-US" sz="1400" b="0" err="1">
                <a:cs typeface="Arial"/>
              </a:rPr>
              <a:t>suunnan</a:t>
            </a:r>
            <a:r>
              <a:rPr lang="en-US" sz="1400" b="0">
                <a:cs typeface="Arial"/>
              </a:rPr>
              <a:t> </a:t>
            </a:r>
            <a:r>
              <a:rPr lang="en-US" sz="1400" b="0" err="1">
                <a:cs typeface="Arial"/>
              </a:rPr>
              <a:t>ekosysteemin</a:t>
            </a:r>
            <a:r>
              <a:rPr lang="en-US" sz="1400" b="0">
                <a:cs typeface="Arial"/>
              </a:rPr>
              <a:t> </a:t>
            </a:r>
            <a:r>
              <a:rPr lang="en-US" sz="1400" b="0" err="1">
                <a:cs typeface="Arial"/>
              </a:rPr>
              <a:t>vaikuttavuudelle</a:t>
            </a:r>
            <a:r>
              <a:rPr lang="en-US" sz="1400" b="0">
                <a:cs typeface="Arial"/>
              </a:rPr>
              <a:t> ja </a:t>
            </a:r>
            <a:r>
              <a:rPr lang="en-US" sz="1400" b="0" err="1">
                <a:cs typeface="Arial"/>
              </a:rPr>
              <a:t>kirkastavat</a:t>
            </a:r>
            <a:r>
              <a:rPr lang="en-US" sz="1400" b="0">
                <a:cs typeface="Arial"/>
              </a:rPr>
              <a:t> </a:t>
            </a:r>
            <a:r>
              <a:rPr lang="en-US" sz="1400" b="0" err="1">
                <a:cs typeface="Arial"/>
              </a:rPr>
              <a:t>vaikuttavuuden</a:t>
            </a:r>
            <a:r>
              <a:rPr lang="en-US" sz="1400" b="0">
                <a:cs typeface="Arial"/>
              </a:rPr>
              <a:t> </a:t>
            </a:r>
            <a:r>
              <a:rPr lang="en-US" sz="1400" b="0" err="1">
                <a:cs typeface="Arial"/>
              </a:rPr>
              <a:t>tavoitteet</a:t>
            </a:r>
            <a:r>
              <a:rPr lang="en-US" sz="1400" b="0">
                <a:cs typeface="Arial"/>
              </a:rPr>
              <a:t>.</a:t>
            </a:r>
          </a:p>
          <a:p>
            <a:pPr marL="457200" lvl="1" indent="0">
              <a:buNone/>
            </a:pPr>
            <a:endParaRPr lang="en-US" sz="1400" b="0">
              <a:latin typeface="Arial"/>
              <a:cs typeface="Arial"/>
            </a:endParaRPr>
          </a:p>
          <a:p>
            <a:pPr marL="457200" lvl="1" indent="0">
              <a:buNone/>
            </a:pPr>
            <a:endParaRPr lang="en-US" sz="1400">
              <a:latin typeface="Arial"/>
              <a:cs typeface="Arial"/>
            </a:endParaRPr>
          </a:p>
          <a:p>
            <a:pPr marL="457200" lvl="1" indent="0">
              <a:buNone/>
            </a:pPr>
            <a:endParaRPr lang="en-US" sz="1400" b="0">
              <a:latin typeface="Arial"/>
              <a:cs typeface="Arial"/>
            </a:endParaRPr>
          </a:p>
          <a:p>
            <a:pPr marL="457200" lvl="1" indent="0">
              <a:buNone/>
            </a:pPr>
            <a:br>
              <a:rPr lang="en-US" sz="1400" b="0">
                <a:latin typeface="Arial"/>
                <a:cs typeface="Arial"/>
              </a:rPr>
            </a:br>
            <a:r>
              <a:rPr lang="en-US" sz="1400" b="1" err="1">
                <a:cs typeface="Arial"/>
              </a:rPr>
              <a:t>Mittarikorit</a:t>
            </a:r>
            <a:r>
              <a:rPr lang="en-US" sz="1400">
                <a:cs typeface="Arial"/>
              </a:rPr>
              <a:t> </a:t>
            </a:r>
            <a:r>
              <a:rPr lang="en-US" sz="1400" err="1">
                <a:cs typeface="Arial"/>
              </a:rPr>
              <a:t>ovat</a:t>
            </a:r>
            <a:r>
              <a:rPr lang="en-US" sz="1400">
                <a:cs typeface="Arial"/>
              </a:rPr>
              <a:t> </a:t>
            </a:r>
            <a:r>
              <a:rPr lang="en-US" sz="1400" err="1">
                <a:cs typeface="Arial"/>
              </a:rPr>
              <a:t>tarjotin</a:t>
            </a:r>
            <a:r>
              <a:rPr lang="en-US" sz="1400">
                <a:cs typeface="Arial"/>
              </a:rPr>
              <a:t>, </a:t>
            </a:r>
            <a:r>
              <a:rPr lang="en-US" sz="1400" err="1">
                <a:cs typeface="Arial"/>
              </a:rPr>
              <a:t>josta</a:t>
            </a:r>
            <a:r>
              <a:rPr lang="en-US" sz="1400">
                <a:cs typeface="Arial"/>
              </a:rPr>
              <a:t> </a:t>
            </a:r>
            <a:r>
              <a:rPr lang="en-US" sz="1400" err="1">
                <a:cs typeface="Arial"/>
              </a:rPr>
              <a:t>löydät</a:t>
            </a:r>
            <a:r>
              <a:rPr lang="en-US" sz="1400">
                <a:cs typeface="Arial"/>
              </a:rPr>
              <a:t> </a:t>
            </a:r>
            <a:r>
              <a:rPr lang="en-US" sz="1400" b="1" err="1">
                <a:cs typeface="Arial"/>
              </a:rPr>
              <a:t>mittareita</a:t>
            </a:r>
            <a:r>
              <a:rPr lang="en-US" sz="1400">
                <a:cs typeface="Arial"/>
              </a:rPr>
              <a:t>  </a:t>
            </a:r>
            <a:r>
              <a:rPr lang="en-US" sz="1400" err="1">
                <a:cs typeface="Arial"/>
              </a:rPr>
              <a:t>ekosysteemin</a:t>
            </a:r>
            <a:r>
              <a:rPr lang="en-US" sz="1400">
                <a:cs typeface="Arial"/>
              </a:rPr>
              <a:t> </a:t>
            </a:r>
            <a:r>
              <a:rPr lang="en-US" sz="1400" err="1">
                <a:cs typeface="Arial"/>
              </a:rPr>
              <a:t>tarpeisiin</a:t>
            </a:r>
            <a:r>
              <a:rPr lang="en-US" sz="1400">
                <a:cs typeface="Arial"/>
              </a:rPr>
              <a:t>. </a:t>
            </a:r>
            <a:r>
              <a:rPr lang="en-US" sz="1400" err="1">
                <a:cs typeface="Arial"/>
              </a:rPr>
              <a:t>Mittarit</a:t>
            </a:r>
            <a:r>
              <a:rPr lang="en-US" sz="1400">
                <a:cs typeface="Arial"/>
              </a:rPr>
              <a:t> </a:t>
            </a:r>
            <a:r>
              <a:rPr lang="en-US" sz="1400" err="1">
                <a:cs typeface="Arial"/>
              </a:rPr>
              <a:t>konkretisoivat</a:t>
            </a:r>
            <a:r>
              <a:rPr lang="en-US" sz="1400">
                <a:cs typeface="Arial"/>
              </a:rPr>
              <a:t> </a:t>
            </a:r>
            <a:r>
              <a:rPr lang="en-US" sz="1400" err="1">
                <a:cs typeface="Arial"/>
              </a:rPr>
              <a:t>ekosysteemin</a:t>
            </a:r>
            <a:r>
              <a:rPr lang="en-US" sz="1400" b="0">
                <a:cs typeface="Arial"/>
              </a:rPr>
              <a:t> </a:t>
            </a:r>
            <a:r>
              <a:rPr lang="en-US" sz="1400" b="0" err="1">
                <a:cs typeface="Arial"/>
              </a:rPr>
              <a:t>tavoitteita</a:t>
            </a:r>
            <a:r>
              <a:rPr lang="en-US" sz="1400">
                <a:cs typeface="Arial"/>
              </a:rPr>
              <a:t>,</a:t>
            </a:r>
            <a:r>
              <a:rPr lang="en-US" sz="1400" b="0">
                <a:cs typeface="Arial"/>
              </a:rPr>
              <a:t> </a:t>
            </a:r>
            <a:r>
              <a:rPr lang="en-US" sz="1400" b="0" err="1">
                <a:cs typeface="Arial"/>
              </a:rPr>
              <a:t>seuraamaan</a:t>
            </a:r>
            <a:r>
              <a:rPr lang="en-US" sz="1400" b="0">
                <a:cs typeface="Arial"/>
              </a:rPr>
              <a:t> </a:t>
            </a:r>
            <a:r>
              <a:rPr lang="en-US" sz="1400" b="0" err="1">
                <a:cs typeface="Arial"/>
              </a:rPr>
              <a:t>suuntaa</a:t>
            </a:r>
            <a:r>
              <a:rPr lang="en-US" sz="1400" b="0">
                <a:cs typeface="Arial"/>
              </a:rPr>
              <a:t> ja </a:t>
            </a:r>
            <a:r>
              <a:rPr lang="en-US" sz="1400" b="0" err="1">
                <a:cs typeface="Arial"/>
              </a:rPr>
              <a:t>vauhtia</a:t>
            </a:r>
            <a:r>
              <a:rPr lang="en-US" sz="1400" b="0">
                <a:cs typeface="Arial"/>
              </a:rPr>
              <a:t> </a:t>
            </a:r>
            <a:r>
              <a:rPr lang="en-US" sz="1400" b="0" err="1">
                <a:cs typeface="Arial"/>
              </a:rPr>
              <a:t>kohti</a:t>
            </a:r>
            <a:r>
              <a:rPr lang="en-US" sz="1400" b="0">
                <a:cs typeface="Arial"/>
              </a:rPr>
              <a:t> </a:t>
            </a:r>
            <a:r>
              <a:rPr lang="en-US" sz="1400" b="0" err="1">
                <a:cs typeface="Arial"/>
              </a:rPr>
              <a:t>tavoitteita</a:t>
            </a:r>
            <a:r>
              <a:rPr lang="en-US" sz="1400">
                <a:cs typeface="Arial"/>
              </a:rPr>
              <a:t> </a:t>
            </a:r>
            <a:r>
              <a:rPr lang="en-US" sz="1400" b="0" err="1">
                <a:cs typeface="Arial"/>
              </a:rPr>
              <a:t>sekä</a:t>
            </a:r>
            <a:r>
              <a:rPr lang="en-US" sz="1400" b="0">
                <a:cs typeface="Arial"/>
              </a:rPr>
              <a:t> </a:t>
            </a:r>
            <a:r>
              <a:rPr lang="en-US" sz="1400" b="0" err="1">
                <a:cs typeface="Arial"/>
              </a:rPr>
              <a:t>auttavat</a:t>
            </a:r>
            <a:r>
              <a:rPr lang="en-US" sz="1400" b="0">
                <a:cs typeface="Arial"/>
              </a:rPr>
              <a:t> </a:t>
            </a:r>
            <a:r>
              <a:rPr lang="en-US" sz="1400" b="0" err="1">
                <a:cs typeface="Arial"/>
              </a:rPr>
              <a:t>tunnistamaan</a:t>
            </a:r>
            <a:r>
              <a:rPr lang="en-US" sz="1400" b="0">
                <a:cs typeface="Arial"/>
              </a:rPr>
              <a:t> </a:t>
            </a:r>
            <a:r>
              <a:rPr lang="en-US" sz="1400" b="0" err="1">
                <a:cs typeface="Arial"/>
              </a:rPr>
              <a:t>niitä</a:t>
            </a:r>
            <a:r>
              <a:rPr lang="en-US" sz="1400" b="0">
                <a:cs typeface="Arial"/>
              </a:rPr>
              <a:t> </a:t>
            </a:r>
            <a:r>
              <a:rPr lang="en-US" sz="1400" b="0" err="1">
                <a:cs typeface="Arial"/>
              </a:rPr>
              <a:t>kohtia</a:t>
            </a:r>
            <a:r>
              <a:rPr lang="en-US" sz="1400" b="0">
                <a:cs typeface="Arial"/>
              </a:rPr>
              <a:t>, </a:t>
            </a:r>
            <a:r>
              <a:rPr lang="en-US" sz="1400" b="0" err="1">
                <a:cs typeface="Arial"/>
              </a:rPr>
              <a:t>joissa</a:t>
            </a:r>
            <a:r>
              <a:rPr lang="en-US" sz="1400" b="0">
                <a:cs typeface="Arial"/>
              </a:rPr>
              <a:t> </a:t>
            </a:r>
            <a:r>
              <a:rPr lang="en-US" sz="1400" b="0" err="1">
                <a:cs typeface="Arial"/>
              </a:rPr>
              <a:t>tarvitaan</a:t>
            </a:r>
            <a:r>
              <a:rPr lang="en-US" sz="1400" b="0">
                <a:cs typeface="Arial"/>
              </a:rPr>
              <a:t> </a:t>
            </a:r>
            <a:r>
              <a:rPr lang="en-US" sz="1400" b="0" err="1">
                <a:cs typeface="Arial"/>
              </a:rPr>
              <a:t>korjausliikkeitä</a:t>
            </a:r>
            <a:r>
              <a:rPr lang="en-US" sz="1400">
                <a:cs typeface="Arial"/>
              </a:rPr>
              <a:t>. </a:t>
            </a:r>
            <a:r>
              <a:rPr lang="en-US" sz="1400" err="1">
                <a:cs typeface="Arial"/>
              </a:rPr>
              <a:t>Mittareiden</a:t>
            </a:r>
            <a:r>
              <a:rPr lang="en-US" sz="1400">
                <a:cs typeface="Arial"/>
              </a:rPr>
              <a:t> </a:t>
            </a:r>
            <a:r>
              <a:rPr lang="en-US" sz="1400" err="1">
                <a:cs typeface="Arial"/>
              </a:rPr>
              <a:t>avulla</a:t>
            </a:r>
            <a:r>
              <a:rPr lang="en-US" sz="1400">
                <a:cs typeface="Arial"/>
              </a:rPr>
              <a:t> </a:t>
            </a:r>
            <a:r>
              <a:rPr lang="en-US" sz="1400" err="1">
                <a:cs typeface="Arial"/>
              </a:rPr>
              <a:t>voit</a:t>
            </a:r>
            <a:r>
              <a:rPr lang="en-US" sz="1400">
                <a:cs typeface="Arial"/>
              </a:rPr>
              <a:t> </a:t>
            </a:r>
            <a:r>
              <a:rPr lang="en-US" sz="1400" err="1">
                <a:cs typeface="Arial"/>
              </a:rPr>
              <a:t>myös</a:t>
            </a:r>
            <a:r>
              <a:rPr lang="en-US" sz="1400">
                <a:cs typeface="Arial"/>
              </a:rPr>
              <a:t> </a:t>
            </a:r>
            <a:r>
              <a:rPr lang="en-US" sz="1400" err="1">
                <a:cs typeface="Arial"/>
              </a:rPr>
              <a:t>tehdä</a:t>
            </a:r>
            <a:r>
              <a:rPr lang="en-US" sz="1400">
                <a:cs typeface="Arial"/>
              </a:rPr>
              <a:t> </a:t>
            </a:r>
            <a:r>
              <a:rPr lang="en-US" sz="1400" err="1">
                <a:cs typeface="Arial"/>
              </a:rPr>
              <a:t>ekosysteemisi</a:t>
            </a:r>
            <a:r>
              <a:rPr lang="en-US" sz="1400">
                <a:cs typeface="Arial"/>
              </a:rPr>
              <a:t> </a:t>
            </a:r>
            <a:r>
              <a:rPr lang="en-US" sz="1400" err="1">
                <a:cs typeface="Arial"/>
              </a:rPr>
              <a:t>onnistumisia</a:t>
            </a:r>
            <a:r>
              <a:rPr lang="en-US" sz="1400">
                <a:cs typeface="Arial"/>
              </a:rPr>
              <a:t> </a:t>
            </a:r>
            <a:r>
              <a:rPr lang="en-US" sz="1400" err="1">
                <a:cs typeface="Arial"/>
              </a:rPr>
              <a:t>näkyväksi</a:t>
            </a:r>
            <a:r>
              <a:rPr lang="en-US" sz="1400">
                <a:cs typeface="Arial"/>
              </a:rPr>
              <a:t>. </a:t>
            </a:r>
          </a:p>
        </p:txBody>
      </p:sp>
      <p:sp>
        <p:nvSpPr>
          <p:cNvPr id="21" name="Sisällön paikkamerkki 2">
            <a:extLst>
              <a:ext uri="{FF2B5EF4-FFF2-40B4-BE49-F238E27FC236}">
                <a16:creationId xmlns:a16="http://schemas.microsoft.com/office/drawing/2014/main" id="{BD8F0001-C26F-25D1-AF1A-E50CF64282A7}"/>
              </a:ext>
            </a:extLst>
          </p:cNvPr>
          <p:cNvSpPr txBox="1">
            <a:spLocks/>
          </p:cNvSpPr>
          <p:nvPr/>
        </p:nvSpPr>
        <p:spPr>
          <a:xfrm>
            <a:off x="6833911" y="2289908"/>
            <a:ext cx="4671792" cy="4253936"/>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a:p>
          <a:p>
            <a:pPr marL="457200" lvl="1" indent="0">
              <a:buNone/>
            </a:pPr>
            <a:r>
              <a:rPr lang="en-US" sz="1400" b="1" err="1">
                <a:cs typeface="Arial"/>
              </a:rPr>
              <a:t>Vaikuttavuuden</a:t>
            </a:r>
            <a:r>
              <a:rPr lang="en-US" sz="1400" b="1">
                <a:cs typeface="Arial"/>
              </a:rPr>
              <a:t> </a:t>
            </a:r>
            <a:r>
              <a:rPr lang="en-US" sz="1400" b="1" err="1">
                <a:cs typeface="Arial"/>
              </a:rPr>
              <a:t>polut</a:t>
            </a:r>
            <a:r>
              <a:rPr lang="en-US" sz="1400" b="1">
                <a:cs typeface="Arial"/>
              </a:rPr>
              <a:t> </a:t>
            </a:r>
            <a:r>
              <a:rPr lang="en-US" sz="1400" err="1">
                <a:cs typeface="Arial"/>
              </a:rPr>
              <a:t>auttavat</a:t>
            </a:r>
            <a:r>
              <a:rPr lang="en-US" sz="1400">
                <a:cs typeface="Arial"/>
              </a:rPr>
              <a:t> </a:t>
            </a:r>
            <a:r>
              <a:rPr lang="en-US" sz="1400" err="1">
                <a:cs typeface="Arial"/>
              </a:rPr>
              <a:t>hahmottamaan</a:t>
            </a:r>
            <a:r>
              <a:rPr lang="en-US" sz="1400">
                <a:cs typeface="Arial"/>
              </a:rPr>
              <a:t> </a:t>
            </a:r>
            <a:r>
              <a:rPr lang="en-US" sz="1400" err="1">
                <a:cs typeface="Arial"/>
              </a:rPr>
              <a:t>ekosysteemin</a:t>
            </a:r>
            <a:r>
              <a:rPr lang="en-US" sz="1400">
                <a:cs typeface="Arial"/>
              </a:rPr>
              <a:t> </a:t>
            </a:r>
            <a:r>
              <a:rPr lang="en-US" sz="1400" err="1">
                <a:cs typeface="Arial"/>
              </a:rPr>
              <a:t>uniikin</a:t>
            </a:r>
            <a:r>
              <a:rPr lang="en-US" sz="1400">
                <a:cs typeface="Arial"/>
              </a:rPr>
              <a:t> </a:t>
            </a:r>
            <a:r>
              <a:rPr lang="en-US" sz="1400" err="1">
                <a:cs typeface="Arial"/>
              </a:rPr>
              <a:t>vaikuttavuuden</a:t>
            </a:r>
            <a:r>
              <a:rPr lang="en-US" sz="1400">
                <a:cs typeface="Arial"/>
              </a:rPr>
              <a:t> </a:t>
            </a:r>
            <a:r>
              <a:rPr lang="en-US" sz="1400" err="1">
                <a:cs typeface="Arial"/>
              </a:rPr>
              <a:t>polun</a:t>
            </a:r>
            <a:r>
              <a:rPr lang="en-US" sz="1400">
                <a:cs typeface="Arial"/>
              </a:rPr>
              <a:t> ja </a:t>
            </a:r>
            <a:r>
              <a:rPr lang="en-US" sz="1400" err="1">
                <a:cs typeface="Arial"/>
              </a:rPr>
              <a:t>kirjoittamaan</a:t>
            </a:r>
            <a:r>
              <a:rPr lang="en-US" sz="1400">
                <a:cs typeface="Arial"/>
              </a:rPr>
              <a:t> </a:t>
            </a:r>
            <a:r>
              <a:rPr lang="en-US" sz="1400" err="1">
                <a:cs typeface="Arial"/>
              </a:rPr>
              <a:t>tarinoita</a:t>
            </a:r>
            <a:r>
              <a:rPr lang="en-US" sz="1400">
                <a:cs typeface="Arial"/>
              </a:rPr>
              <a:t> </a:t>
            </a:r>
            <a:r>
              <a:rPr lang="en-US" sz="1400" err="1">
                <a:cs typeface="Arial"/>
              </a:rPr>
              <a:t>onnistumisista</a:t>
            </a:r>
            <a:r>
              <a:rPr lang="en-US" sz="1400">
                <a:cs typeface="Arial"/>
              </a:rPr>
              <a:t>. </a:t>
            </a:r>
            <a:r>
              <a:rPr lang="en-US" sz="1400" err="1">
                <a:cs typeface="Arial"/>
              </a:rPr>
              <a:t>Polut</a:t>
            </a:r>
            <a:r>
              <a:rPr lang="en-US" sz="1400">
                <a:cs typeface="Arial"/>
              </a:rPr>
              <a:t> </a:t>
            </a:r>
            <a:r>
              <a:rPr lang="en-US" sz="1400" err="1">
                <a:cs typeface="Arial"/>
              </a:rPr>
              <a:t>auttavat</a:t>
            </a:r>
            <a:r>
              <a:rPr lang="en-US" sz="1400">
                <a:cs typeface="Arial"/>
              </a:rPr>
              <a:t> </a:t>
            </a:r>
            <a:r>
              <a:rPr lang="en-US" sz="1400" err="1">
                <a:cs typeface="Arial"/>
              </a:rPr>
              <a:t>tunnistamaan</a:t>
            </a:r>
            <a:r>
              <a:rPr lang="en-US" sz="1400">
                <a:cs typeface="Arial"/>
              </a:rPr>
              <a:t> </a:t>
            </a:r>
            <a:r>
              <a:rPr lang="en-US" sz="1400" err="1">
                <a:cs typeface="Arial"/>
              </a:rPr>
              <a:t>resursseja</a:t>
            </a:r>
            <a:r>
              <a:rPr lang="en-US" sz="1400">
                <a:cs typeface="Arial"/>
              </a:rPr>
              <a:t>, </a:t>
            </a:r>
            <a:r>
              <a:rPr lang="en-US" sz="1400" err="1">
                <a:cs typeface="Arial"/>
              </a:rPr>
              <a:t>toimenpiteitä</a:t>
            </a:r>
            <a:r>
              <a:rPr lang="en-US" sz="1400">
                <a:cs typeface="Arial"/>
              </a:rPr>
              <a:t> ja </a:t>
            </a:r>
            <a:r>
              <a:rPr lang="en-US" sz="1400" err="1">
                <a:cs typeface="Arial"/>
              </a:rPr>
              <a:t>välitavoitteita</a:t>
            </a:r>
            <a:r>
              <a:rPr lang="en-US" sz="1400">
                <a:cs typeface="Arial"/>
              </a:rPr>
              <a:t>, </a:t>
            </a:r>
            <a:r>
              <a:rPr lang="en-US" sz="1400" err="1">
                <a:cs typeface="Arial"/>
              </a:rPr>
              <a:t>joita</a:t>
            </a:r>
            <a:r>
              <a:rPr lang="en-US" sz="1400">
                <a:cs typeface="Arial"/>
              </a:rPr>
              <a:t> </a:t>
            </a:r>
            <a:r>
              <a:rPr lang="en-US" sz="1400" err="1">
                <a:cs typeface="Arial"/>
              </a:rPr>
              <a:t>tarvitaan</a:t>
            </a:r>
            <a:r>
              <a:rPr lang="en-US" sz="1400">
                <a:cs typeface="Arial"/>
              </a:rPr>
              <a:t> </a:t>
            </a:r>
            <a:r>
              <a:rPr lang="en-US" sz="1400" err="1">
                <a:cs typeface="Arial"/>
              </a:rPr>
              <a:t>pitkän</a:t>
            </a:r>
            <a:r>
              <a:rPr lang="en-US" sz="1400">
                <a:cs typeface="Arial"/>
              </a:rPr>
              <a:t> </a:t>
            </a:r>
            <a:r>
              <a:rPr lang="en-US" sz="1400" err="1">
                <a:cs typeface="Arial"/>
              </a:rPr>
              <a:t>aikajänteen</a:t>
            </a:r>
            <a:r>
              <a:rPr lang="en-US" sz="1400">
                <a:cs typeface="Arial"/>
              </a:rPr>
              <a:t> </a:t>
            </a:r>
            <a:r>
              <a:rPr lang="en-US" sz="1400" err="1">
                <a:cs typeface="Arial"/>
              </a:rPr>
              <a:t>tavoitteisiin</a:t>
            </a:r>
            <a:r>
              <a:rPr lang="en-US" sz="1400">
                <a:cs typeface="Arial"/>
              </a:rPr>
              <a:t> </a:t>
            </a:r>
            <a:r>
              <a:rPr lang="en-US" sz="1400" err="1">
                <a:cs typeface="Arial"/>
              </a:rPr>
              <a:t>pääsemiseksi</a:t>
            </a:r>
            <a:r>
              <a:rPr lang="en-US" sz="1400">
                <a:cs typeface="Arial"/>
              </a:rPr>
              <a:t>. </a:t>
            </a:r>
            <a:r>
              <a:rPr lang="en-US" sz="1400" err="1">
                <a:cs typeface="Arial"/>
              </a:rPr>
              <a:t>Polut</a:t>
            </a:r>
            <a:r>
              <a:rPr lang="en-US" sz="1400">
                <a:cs typeface="Arial"/>
              </a:rPr>
              <a:t> on </a:t>
            </a:r>
            <a:r>
              <a:rPr lang="en-US" sz="1400" err="1">
                <a:cs typeface="Arial"/>
              </a:rPr>
              <a:t>tarkoitettu</a:t>
            </a:r>
            <a:r>
              <a:rPr lang="en-US" sz="1400">
                <a:cs typeface="Arial"/>
              </a:rPr>
              <a:t> </a:t>
            </a:r>
            <a:r>
              <a:rPr lang="en-US" sz="1400" err="1">
                <a:cs typeface="Arial"/>
              </a:rPr>
              <a:t>tukemaan</a:t>
            </a:r>
            <a:r>
              <a:rPr lang="en-US" sz="1400">
                <a:cs typeface="Arial"/>
              </a:rPr>
              <a:t> </a:t>
            </a:r>
            <a:r>
              <a:rPr lang="en-US" sz="1400" err="1">
                <a:cs typeface="Arial"/>
              </a:rPr>
              <a:t>ekosysteemiä</a:t>
            </a:r>
            <a:r>
              <a:rPr lang="en-US" sz="1400">
                <a:cs typeface="Arial"/>
              </a:rPr>
              <a:t> </a:t>
            </a:r>
            <a:r>
              <a:rPr lang="en-US" sz="1400" err="1">
                <a:cs typeface="Arial"/>
              </a:rPr>
              <a:t>arjen</a:t>
            </a:r>
            <a:r>
              <a:rPr lang="en-US" sz="1400">
                <a:cs typeface="Arial"/>
              </a:rPr>
              <a:t> </a:t>
            </a:r>
            <a:r>
              <a:rPr lang="en-US" sz="1400" err="1">
                <a:cs typeface="Arial"/>
              </a:rPr>
              <a:t>johtamisessa</a:t>
            </a:r>
            <a:r>
              <a:rPr lang="en-US" sz="1400">
                <a:cs typeface="Arial"/>
              </a:rPr>
              <a:t> ja </a:t>
            </a:r>
            <a:r>
              <a:rPr lang="en-US" sz="1400" err="1">
                <a:cs typeface="Arial"/>
              </a:rPr>
              <a:t>onnistumisten</a:t>
            </a:r>
            <a:r>
              <a:rPr lang="en-US" sz="1400">
                <a:cs typeface="Arial"/>
              </a:rPr>
              <a:t> </a:t>
            </a:r>
            <a:r>
              <a:rPr lang="en-US" sz="1400" err="1">
                <a:cs typeface="Arial"/>
              </a:rPr>
              <a:t>näkyväksi</a:t>
            </a:r>
            <a:r>
              <a:rPr lang="en-US" sz="1400">
                <a:cs typeface="Arial"/>
              </a:rPr>
              <a:t> </a:t>
            </a:r>
            <a:r>
              <a:rPr lang="en-US" sz="1400" err="1">
                <a:cs typeface="Arial"/>
              </a:rPr>
              <a:t>tekemisessä</a:t>
            </a:r>
            <a:r>
              <a:rPr lang="en-US" sz="1400">
                <a:cs typeface="Arial"/>
              </a:rPr>
              <a:t>.  </a:t>
            </a:r>
          </a:p>
          <a:p>
            <a:pPr marL="457200" lvl="1" indent="0">
              <a:buNone/>
            </a:pPr>
            <a:endParaRPr lang="en-US" sz="1400">
              <a:cs typeface="Arial"/>
            </a:endParaRPr>
          </a:p>
          <a:p>
            <a:pPr marL="457200" lvl="1" indent="0">
              <a:buNone/>
            </a:pPr>
            <a:r>
              <a:rPr lang="en-US" sz="1400" b="1">
                <a:cs typeface="Arial"/>
              </a:rPr>
              <a:t>Future Radar </a:t>
            </a:r>
            <a:r>
              <a:rPr lang="en-US" sz="1400" err="1">
                <a:cs typeface="Arial"/>
              </a:rPr>
              <a:t>auttaa</a:t>
            </a:r>
            <a:r>
              <a:rPr lang="en-US" sz="1400">
                <a:cs typeface="Arial"/>
              </a:rPr>
              <a:t> </a:t>
            </a:r>
            <a:r>
              <a:rPr lang="en-US" sz="1400" err="1">
                <a:cs typeface="Arial"/>
              </a:rPr>
              <a:t>ennakoimaan</a:t>
            </a:r>
            <a:r>
              <a:rPr lang="en-US" sz="1400">
                <a:cs typeface="Arial"/>
              </a:rPr>
              <a:t> </a:t>
            </a:r>
            <a:r>
              <a:rPr lang="en-US" sz="1400" err="1">
                <a:cs typeface="Arial"/>
              </a:rPr>
              <a:t>toimintaympäristössä</a:t>
            </a:r>
            <a:r>
              <a:rPr lang="en-US" sz="1400">
                <a:cs typeface="Arial"/>
              </a:rPr>
              <a:t> </a:t>
            </a:r>
            <a:r>
              <a:rPr lang="en-US" sz="1400" err="1">
                <a:cs typeface="Arial"/>
              </a:rPr>
              <a:t>tapahtuvia</a:t>
            </a:r>
            <a:r>
              <a:rPr lang="en-US" sz="1400">
                <a:cs typeface="Arial"/>
              </a:rPr>
              <a:t>  </a:t>
            </a:r>
            <a:r>
              <a:rPr lang="en-US" sz="1400" err="1">
                <a:cs typeface="Arial"/>
              </a:rPr>
              <a:t>muutostrendejä</a:t>
            </a:r>
            <a:r>
              <a:rPr lang="en-US" sz="1400">
                <a:cs typeface="Arial"/>
              </a:rPr>
              <a:t> ja </a:t>
            </a:r>
            <a:r>
              <a:rPr lang="en-US" sz="1400" err="1">
                <a:cs typeface="Arial"/>
              </a:rPr>
              <a:t>tekijöitä</a:t>
            </a:r>
            <a:r>
              <a:rPr lang="en-US" sz="1400">
                <a:cs typeface="Arial"/>
              </a:rPr>
              <a:t>, </a:t>
            </a:r>
            <a:r>
              <a:rPr lang="en-US" sz="1400" err="1">
                <a:cs typeface="Arial"/>
              </a:rPr>
              <a:t>jotka</a:t>
            </a:r>
            <a:r>
              <a:rPr lang="en-US" sz="1400">
                <a:cs typeface="Arial"/>
              </a:rPr>
              <a:t> </a:t>
            </a:r>
            <a:r>
              <a:rPr lang="en-US" sz="1400" err="1">
                <a:cs typeface="Arial"/>
              </a:rPr>
              <a:t>vaikuttavat</a:t>
            </a:r>
            <a:r>
              <a:rPr lang="en-US" sz="1400">
                <a:cs typeface="Arial"/>
              </a:rPr>
              <a:t> </a:t>
            </a:r>
            <a:r>
              <a:rPr lang="en-US" sz="1400" err="1">
                <a:cs typeface="Arial"/>
              </a:rPr>
              <a:t>halutun</a:t>
            </a:r>
            <a:r>
              <a:rPr lang="en-US" sz="1400">
                <a:cs typeface="Arial"/>
              </a:rPr>
              <a:t> </a:t>
            </a:r>
            <a:r>
              <a:rPr lang="en-US" sz="1400" err="1">
                <a:cs typeface="Arial"/>
              </a:rPr>
              <a:t>muutoksen</a:t>
            </a:r>
            <a:r>
              <a:rPr lang="en-US" sz="1400">
                <a:cs typeface="Arial"/>
              </a:rPr>
              <a:t> </a:t>
            </a:r>
            <a:r>
              <a:rPr lang="en-US" sz="1400" err="1">
                <a:cs typeface="Arial"/>
              </a:rPr>
              <a:t>aikaansaamiseen</a:t>
            </a:r>
            <a:r>
              <a:rPr lang="en-US" sz="1400">
                <a:cs typeface="Arial"/>
              </a:rPr>
              <a:t>. </a:t>
            </a:r>
            <a:r>
              <a:rPr lang="en-US" sz="1400" err="1">
                <a:cs typeface="Arial"/>
              </a:rPr>
              <a:t>Ennakointitiedon</a:t>
            </a:r>
            <a:r>
              <a:rPr lang="en-US" sz="1400">
                <a:cs typeface="Arial"/>
              </a:rPr>
              <a:t> </a:t>
            </a:r>
            <a:r>
              <a:rPr lang="en-US" sz="1400" err="1">
                <a:cs typeface="Arial"/>
              </a:rPr>
              <a:t>avulla</a:t>
            </a:r>
            <a:r>
              <a:rPr lang="en-US" sz="1400">
                <a:cs typeface="Arial"/>
              </a:rPr>
              <a:t> </a:t>
            </a:r>
            <a:r>
              <a:rPr lang="en-US" sz="1400" err="1">
                <a:cs typeface="Arial"/>
              </a:rPr>
              <a:t>voit</a:t>
            </a:r>
            <a:r>
              <a:rPr lang="en-US" sz="1400">
                <a:cs typeface="Arial"/>
              </a:rPr>
              <a:t>  </a:t>
            </a:r>
            <a:r>
              <a:rPr lang="en-US" sz="1400" err="1">
                <a:cs typeface="Arial"/>
              </a:rPr>
              <a:t>tunnistaa</a:t>
            </a:r>
            <a:r>
              <a:rPr lang="en-US" sz="1400">
                <a:cs typeface="Arial"/>
              </a:rPr>
              <a:t> </a:t>
            </a:r>
            <a:r>
              <a:rPr lang="en-US" sz="1400" err="1">
                <a:cs typeface="Arial"/>
              </a:rPr>
              <a:t>kasvun</a:t>
            </a:r>
            <a:r>
              <a:rPr lang="en-US" sz="1400">
                <a:cs typeface="Arial"/>
              </a:rPr>
              <a:t> ja </a:t>
            </a:r>
            <a:r>
              <a:rPr lang="en-US" sz="1400" err="1">
                <a:cs typeface="Arial"/>
              </a:rPr>
              <a:t>uudistumisen</a:t>
            </a:r>
            <a:r>
              <a:rPr lang="en-US" sz="1400">
                <a:cs typeface="Arial"/>
              </a:rPr>
              <a:t> </a:t>
            </a:r>
            <a:r>
              <a:rPr lang="en-US" sz="1400" err="1">
                <a:cs typeface="Arial"/>
              </a:rPr>
              <a:t>mahdollisuuksia</a:t>
            </a:r>
            <a:r>
              <a:rPr lang="en-US" sz="1400">
                <a:cs typeface="Arial"/>
              </a:rPr>
              <a:t> ja </a:t>
            </a:r>
            <a:r>
              <a:rPr lang="en-US" sz="1400" err="1">
                <a:cs typeface="Arial"/>
              </a:rPr>
              <a:t>tuottaa</a:t>
            </a:r>
            <a:r>
              <a:rPr lang="en-US" sz="1400">
                <a:cs typeface="Arial"/>
              </a:rPr>
              <a:t> </a:t>
            </a:r>
            <a:r>
              <a:rPr lang="en-US" sz="1400" err="1">
                <a:cs typeface="Arial"/>
              </a:rPr>
              <a:t>tietoa</a:t>
            </a:r>
            <a:r>
              <a:rPr lang="en-US" sz="1400">
                <a:cs typeface="Arial"/>
              </a:rPr>
              <a:t> </a:t>
            </a:r>
            <a:r>
              <a:rPr lang="en-US" sz="1400" err="1">
                <a:cs typeface="Arial"/>
              </a:rPr>
              <a:t>ekosysteemin</a:t>
            </a:r>
            <a:r>
              <a:rPr lang="en-US" sz="1400">
                <a:cs typeface="Arial"/>
              </a:rPr>
              <a:t> </a:t>
            </a:r>
            <a:r>
              <a:rPr lang="en-US" sz="1400" err="1">
                <a:cs typeface="Arial"/>
              </a:rPr>
              <a:t>tavoitteen</a:t>
            </a:r>
            <a:r>
              <a:rPr lang="en-US" sz="1400">
                <a:cs typeface="Arial"/>
              </a:rPr>
              <a:t> </a:t>
            </a:r>
            <a:r>
              <a:rPr lang="en-US" sz="1400" err="1">
                <a:cs typeface="Arial"/>
              </a:rPr>
              <a:t>päivittämisen</a:t>
            </a:r>
            <a:r>
              <a:rPr lang="en-US" sz="1400">
                <a:cs typeface="Arial"/>
              </a:rPr>
              <a:t> </a:t>
            </a:r>
            <a:r>
              <a:rPr lang="en-US" sz="1400" err="1">
                <a:cs typeface="Arial"/>
              </a:rPr>
              <a:t>tueksi</a:t>
            </a:r>
            <a:r>
              <a:rPr lang="en-US" sz="1400">
                <a:cs typeface="Arial"/>
              </a:rPr>
              <a:t>. </a:t>
            </a:r>
          </a:p>
        </p:txBody>
      </p:sp>
      <p:sp>
        <p:nvSpPr>
          <p:cNvPr id="4" name="Slide Number Placeholder 3">
            <a:extLst>
              <a:ext uri="{FF2B5EF4-FFF2-40B4-BE49-F238E27FC236}">
                <a16:creationId xmlns:a16="http://schemas.microsoft.com/office/drawing/2014/main" id="{016C38E2-7FB1-0F40-4811-B8DC59A585C4}"/>
              </a:ext>
            </a:extLst>
          </p:cNvPr>
          <p:cNvSpPr>
            <a:spLocks noGrp="1"/>
          </p:cNvSpPr>
          <p:nvPr>
            <p:ph type="sldNum" sz="quarter" idx="12"/>
          </p:nvPr>
        </p:nvSpPr>
        <p:spPr/>
        <p:txBody>
          <a:bodyPr/>
          <a:lstStyle/>
          <a:p>
            <a:fld id="{31160B98-140E-4345-B1A3-2A7247C42973}" type="slidenum">
              <a:rPr lang="fi-FI" smtClean="0"/>
              <a:t>11</a:t>
            </a:fld>
            <a:endParaRPr lang="fi-FI"/>
          </a:p>
        </p:txBody>
      </p:sp>
    </p:spTree>
    <p:extLst>
      <p:ext uri="{BB962C8B-B14F-4D97-AF65-F5344CB8AC3E}">
        <p14:creationId xmlns:p14="http://schemas.microsoft.com/office/powerpoint/2010/main" val="269651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kstin paikkamerkki 10">
            <a:extLst>
              <a:ext uri="{FF2B5EF4-FFF2-40B4-BE49-F238E27FC236}">
                <a16:creationId xmlns:a16="http://schemas.microsoft.com/office/drawing/2014/main" id="{91242F57-108C-6493-A77B-FA0D4675DE5C}"/>
              </a:ext>
            </a:extLst>
          </p:cNvPr>
          <p:cNvSpPr>
            <a:spLocks noGrp="1"/>
          </p:cNvSpPr>
          <p:nvPr>
            <p:ph type="body" sz="quarter" idx="19"/>
          </p:nvPr>
        </p:nvSpPr>
        <p:spPr>
          <a:xfrm>
            <a:off x="6320336" y="1258277"/>
            <a:ext cx="5368036" cy="5096056"/>
          </a:xfrm>
        </p:spPr>
        <p:txBody>
          <a:bodyPr vert="horz" lIns="0" tIns="0" rIns="0" bIns="0" rtlCol="0" anchor="t">
            <a:noAutofit/>
          </a:bodyPr>
          <a:lstStyle/>
          <a:p>
            <a:pPr marL="0" indent="0">
              <a:buNone/>
            </a:pPr>
            <a:r>
              <a:rPr lang="fi-FI" sz="1400" b="0" err="1">
                <a:cs typeface="Arial"/>
              </a:rPr>
              <a:t>Innokaupunkien</a:t>
            </a:r>
            <a:r>
              <a:rPr lang="fi-FI" sz="1400" b="0">
                <a:cs typeface="Arial"/>
              </a:rPr>
              <a:t> ytimessä on 16 suomalaista kaupunkiseutua, jotka vastaavat valtion kanssa vuonna 2021 sovittujen ekosysteemisopimusten toimeenpanosta. </a:t>
            </a:r>
            <a:r>
              <a:rPr lang="fi-FI" sz="1400" b="0" err="1">
                <a:cs typeface="Arial"/>
              </a:rPr>
              <a:t>Innokaupungit</a:t>
            </a:r>
            <a:r>
              <a:rPr lang="fi-FI" sz="1400" b="0">
                <a:cs typeface="Arial"/>
              </a:rPr>
              <a:t> tukevat tutkimus-, kehitys- ja innovaatiotoimijoiden muodostamien ekosysteemien syntymistä ja niissä toimivien toimijoiden yhteistyötä.  Niiden tavoitteena on vauhdittaa uudistumista ja kestävää kasvua kaupunkiseutujen valituissa kärkiteemoissa</a:t>
            </a:r>
            <a:r>
              <a:rPr lang="fi-FI" sz="1400">
                <a:cs typeface="Arial"/>
              </a:rPr>
              <a:t> </a:t>
            </a:r>
            <a:endParaRPr lang="fi-FI" sz="1400" b="0">
              <a:cs typeface="Arial"/>
            </a:endParaRPr>
          </a:p>
          <a:p>
            <a:pPr indent="-228600" defTabSz="914400"/>
            <a:endParaRPr lang="fi-FI" sz="1400">
              <a:cs typeface="Arial"/>
            </a:endParaRPr>
          </a:p>
          <a:p>
            <a:pPr marL="0" indent="0">
              <a:buNone/>
            </a:pPr>
            <a:r>
              <a:rPr lang="fi-FI" sz="1400" b="0">
                <a:cs typeface="Arial"/>
              </a:rPr>
              <a:t>Ekosysteemit rakentuvat yritysten, yrittäjien, kaupunkien ja muun julkishallinnon, tutkimus ja koulutusorganisaatioiden, kehittäjien, sekä kolmannen sektorin toimijoiden väliselle vuorovaikutukselle. Ekosysteemi on sekä rakenne että vuorovaikutusprosessi, jonka kautta toisiaan täydentävät toimijat luovat yhdessä arvoa. Verkottuneena rakenteena ekosysteemi sekä sen toimijat ja niiden tehtävät muuttuvat jatkuvasti. Ekosysteemissä on useita rinnakkaisia </a:t>
            </a:r>
            <a:r>
              <a:rPr lang="fi-FI" sz="1400">
                <a:cs typeface="Arial"/>
              </a:rPr>
              <a:t>verkostorakenteita. Näitä yhdistävät</a:t>
            </a:r>
            <a:r>
              <a:rPr lang="fi-FI" sz="1400" b="0">
                <a:cs typeface="Arial"/>
              </a:rPr>
              <a:t> jaettu </a:t>
            </a:r>
            <a:r>
              <a:rPr lang="fi-FI" sz="1400">
                <a:cs typeface="Arial"/>
              </a:rPr>
              <a:t>visio, yhteiset</a:t>
            </a:r>
            <a:r>
              <a:rPr lang="fi-FI" sz="1400" b="0">
                <a:cs typeface="Arial"/>
              </a:rPr>
              <a:t> vaikuttavuuden tavoitteet </a:t>
            </a:r>
            <a:r>
              <a:rPr lang="fi-FI" sz="1400">
                <a:cs typeface="Arial"/>
              </a:rPr>
              <a:t>ja</a:t>
            </a:r>
            <a:r>
              <a:rPr lang="fi-FI" sz="1400" b="0">
                <a:cs typeface="Arial"/>
              </a:rPr>
              <a:t> toimintamalli</a:t>
            </a:r>
            <a:r>
              <a:rPr lang="fi-FI" sz="1400">
                <a:cs typeface="Arial"/>
              </a:rPr>
              <a:t>. Toimintamalli kuvaa miten  tavoitteita johdetaan ja </a:t>
            </a:r>
            <a:r>
              <a:rPr lang="fi-FI" sz="1400" b="0">
                <a:cs typeface="Arial"/>
              </a:rPr>
              <a:t>toimeenpannaan sekä</a:t>
            </a:r>
            <a:r>
              <a:rPr lang="fi-FI" sz="1400">
                <a:cs typeface="Arial"/>
              </a:rPr>
              <a:t> sen miten niitä </a:t>
            </a:r>
            <a:r>
              <a:rPr lang="fi-FI" sz="1400" b="0">
                <a:cs typeface="Arial"/>
              </a:rPr>
              <a:t>arvioidaan yhdessä</a:t>
            </a:r>
            <a:r>
              <a:rPr lang="fi-FI" sz="1400">
                <a:cs typeface="Arial"/>
              </a:rPr>
              <a:t> ekosysteemin toimijoiden kesken eri työkaluja hyödyntämällä. </a:t>
            </a:r>
            <a:r>
              <a:rPr lang="fi-FI" sz="1400" b="0">
                <a:cs typeface="Arial"/>
              </a:rPr>
              <a:t>Ekosysteemien yhteistyössä hyödynnetään mm. jaettuja fyysisiä TKI-infrastruktuureja, virtuaalisia yhteistyöalustoja, yhdessä toteutettuja ratkaisujen pilotointeja ja demonstraatioita.</a:t>
            </a:r>
          </a:p>
          <a:p>
            <a:pPr marL="0" indent="0" defTabSz="914400">
              <a:buNone/>
            </a:pPr>
            <a:endParaRPr lang="fi-FI" sz="1400" b="0">
              <a:latin typeface="Arial"/>
              <a:cs typeface="Arial"/>
            </a:endParaRPr>
          </a:p>
        </p:txBody>
      </p:sp>
      <p:pic>
        <p:nvPicPr>
          <p:cNvPr id="2" name="Picture Placeholder 12">
            <a:extLst>
              <a:ext uri="{FF2B5EF4-FFF2-40B4-BE49-F238E27FC236}">
                <a16:creationId xmlns:a16="http://schemas.microsoft.com/office/drawing/2014/main" id="{306B721A-BBFE-0A5E-923E-3720A3CB780B}"/>
              </a:ext>
            </a:extLst>
          </p:cNvPr>
          <p:cNvPicPr>
            <a:picLocks noChangeAspect="1"/>
          </p:cNvPicPr>
          <p:nvPr/>
        </p:nvPicPr>
        <p:blipFill rotWithShape="1">
          <a:blip r:embed="rId2">
            <a:extLst>
              <a:ext uri="{28A0092B-C50C-407E-A947-70E740481C1C}">
                <a14:useLocalDpi xmlns:a14="http://schemas.microsoft.com/office/drawing/2010/main" val="0"/>
              </a:ext>
            </a:extLst>
          </a:blip>
          <a:srcRect l="4611" r="3990"/>
          <a:stretch/>
        </p:blipFill>
        <p:spPr>
          <a:xfrm>
            <a:off x="2073737" y="3086010"/>
            <a:ext cx="2085181" cy="719138"/>
          </a:xfrm>
          <a:prstGeom prst="rect">
            <a:avLst/>
          </a:prstGeom>
        </p:spPr>
      </p:pic>
      <p:sp>
        <p:nvSpPr>
          <p:cNvPr id="4" name="Oval 3">
            <a:extLst>
              <a:ext uri="{FF2B5EF4-FFF2-40B4-BE49-F238E27FC236}">
                <a16:creationId xmlns:a16="http://schemas.microsoft.com/office/drawing/2014/main" id="{53C54703-F143-2CA0-7B54-A5B385CBC00C}"/>
              </a:ext>
            </a:extLst>
          </p:cNvPr>
          <p:cNvSpPr/>
          <p:nvPr/>
        </p:nvSpPr>
        <p:spPr>
          <a:xfrm>
            <a:off x="1658584" y="2002145"/>
            <a:ext cx="2873502" cy="287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n paikkamerkki 10">
            <a:extLst>
              <a:ext uri="{FF2B5EF4-FFF2-40B4-BE49-F238E27FC236}">
                <a16:creationId xmlns:a16="http://schemas.microsoft.com/office/drawing/2014/main" id="{A304C2B9-0781-B4E8-90C6-95342E3AB35A}"/>
              </a:ext>
              <a:ext uri="{C183D7F6-B498-43B3-948B-1728B52AA6E4}">
                <adec:decorative xmlns:adec="http://schemas.microsoft.com/office/drawing/2017/decorative" val="1"/>
              </a:ext>
            </a:extLst>
          </p:cNvPr>
          <p:cNvSpPr txBox="1">
            <a:spLocks/>
          </p:cNvSpPr>
          <p:nvPr/>
        </p:nvSpPr>
        <p:spPr>
          <a:xfrm>
            <a:off x="3780076" y="1989154"/>
            <a:ext cx="764858" cy="76835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7" name="Tekstin paikkamerkki 10">
            <a:extLst>
              <a:ext uri="{FF2B5EF4-FFF2-40B4-BE49-F238E27FC236}">
                <a16:creationId xmlns:a16="http://schemas.microsoft.com/office/drawing/2014/main" id="{AD924536-345E-1B4F-E777-63E55CC11317}"/>
              </a:ext>
              <a:ext uri="{C183D7F6-B498-43B3-948B-1728B52AA6E4}">
                <adec:decorative xmlns:adec="http://schemas.microsoft.com/office/drawing/2017/decorative" val="1"/>
              </a:ext>
            </a:extLst>
          </p:cNvPr>
          <p:cNvSpPr txBox="1">
            <a:spLocks/>
          </p:cNvSpPr>
          <p:nvPr/>
        </p:nvSpPr>
        <p:spPr>
          <a:xfrm>
            <a:off x="1695596" y="4110341"/>
            <a:ext cx="764858" cy="76835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8" name="Tekstin paikkamerkki 10">
            <a:extLst>
              <a:ext uri="{FF2B5EF4-FFF2-40B4-BE49-F238E27FC236}">
                <a16:creationId xmlns:a16="http://schemas.microsoft.com/office/drawing/2014/main" id="{83D5136D-B34C-C409-C028-735BF19FD158}"/>
              </a:ext>
              <a:ext uri="{C183D7F6-B498-43B3-948B-1728B52AA6E4}">
                <adec:decorative xmlns:adec="http://schemas.microsoft.com/office/drawing/2017/decorative" val="1"/>
              </a:ext>
            </a:extLst>
          </p:cNvPr>
          <p:cNvSpPr txBox="1">
            <a:spLocks/>
          </p:cNvSpPr>
          <p:nvPr/>
        </p:nvSpPr>
        <p:spPr>
          <a:xfrm>
            <a:off x="3780076" y="4138734"/>
            <a:ext cx="764858" cy="76835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9" name="TextBox 8">
            <a:extLst>
              <a:ext uri="{FF2B5EF4-FFF2-40B4-BE49-F238E27FC236}">
                <a16:creationId xmlns:a16="http://schemas.microsoft.com/office/drawing/2014/main" id="{4FF52F8A-327B-2531-7829-24D6FB6E2635}"/>
              </a:ext>
            </a:extLst>
          </p:cNvPr>
          <p:cNvSpPr txBox="1"/>
          <p:nvPr/>
        </p:nvSpPr>
        <p:spPr>
          <a:xfrm>
            <a:off x="503628" y="921927"/>
            <a:ext cx="2176510" cy="738664"/>
          </a:xfrm>
          <a:prstGeom prst="rect">
            <a:avLst/>
          </a:prstGeom>
          <a:noFill/>
        </p:spPr>
        <p:txBody>
          <a:bodyPr wrap="square" rtlCol="0">
            <a:spAutoFit/>
          </a:bodyPr>
          <a:lstStyle/>
          <a:p>
            <a:pPr algn="r"/>
            <a:r>
              <a:rPr lang="fi-FI" sz="1000" b="1"/>
              <a:t>Tutkimus- ja kehittämisorganisaatiot</a:t>
            </a:r>
          </a:p>
          <a:p>
            <a:pPr algn="r"/>
            <a:r>
              <a:rPr lang="fi-FI" sz="800" i="1"/>
              <a:t>Uuden tiedon luojina ja välittäjinä</a:t>
            </a:r>
          </a:p>
          <a:p>
            <a:pPr algn="r"/>
            <a:r>
              <a:rPr lang="fi-FI" sz="800"/>
              <a:t>Yliopistot, tutkimuslaitokset, alueelliset kehittämisorganisaatiot, tutkimus- ja innovaatiokeskittymät, tutkijat</a:t>
            </a:r>
          </a:p>
        </p:txBody>
      </p:sp>
      <p:sp>
        <p:nvSpPr>
          <p:cNvPr id="12" name="TextBox 11">
            <a:extLst>
              <a:ext uri="{FF2B5EF4-FFF2-40B4-BE49-F238E27FC236}">
                <a16:creationId xmlns:a16="http://schemas.microsoft.com/office/drawing/2014/main" id="{089D5886-0AA9-8D4A-A12A-5251E16AFA6B}"/>
              </a:ext>
            </a:extLst>
          </p:cNvPr>
          <p:cNvSpPr txBox="1"/>
          <p:nvPr/>
        </p:nvSpPr>
        <p:spPr>
          <a:xfrm>
            <a:off x="3570254" y="899477"/>
            <a:ext cx="2521089" cy="738664"/>
          </a:xfrm>
          <a:prstGeom prst="rect">
            <a:avLst/>
          </a:prstGeom>
          <a:noFill/>
        </p:spPr>
        <p:txBody>
          <a:bodyPr wrap="square" lIns="91440" tIns="45720" rIns="91440" bIns="45720" rtlCol="0" anchor="t">
            <a:spAutoFit/>
          </a:bodyPr>
          <a:lstStyle/>
          <a:p>
            <a:r>
              <a:rPr lang="fi-FI" sz="1000" b="1"/>
              <a:t>Rahoittajat</a:t>
            </a:r>
          </a:p>
          <a:p>
            <a:r>
              <a:rPr lang="fi-FI" sz="800" i="1"/>
              <a:t>Mahdollistajina ja verkottajina</a:t>
            </a:r>
          </a:p>
          <a:p>
            <a:r>
              <a:rPr lang="fi-FI" sz="800"/>
              <a:t>Julkiset rahoittajat  (esim. EAKR; Ekosysteemisopimus, EU, Business Finland,)</a:t>
            </a:r>
          </a:p>
          <a:p>
            <a:r>
              <a:rPr lang="fi-FI" sz="800"/>
              <a:t>Yksityiset rahoittajat  (esim. yritykset, pääomasijoittajat)</a:t>
            </a:r>
          </a:p>
        </p:txBody>
      </p:sp>
      <p:sp>
        <p:nvSpPr>
          <p:cNvPr id="13" name="TextBox 12">
            <a:extLst>
              <a:ext uri="{FF2B5EF4-FFF2-40B4-BE49-F238E27FC236}">
                <a16:creationId xmlns:a16="http://schemas.microsoft.com/office/drawing/2014/main" id="{B2B7B503-D3B6-F01E-0812-96C1F3BF56E1}"/>
              </a:ext>
            </a:extLst>
          </p:cNvPr>
          <p:cNvSpPr txBox="1"/>
          <p:nvPr/>
        </p:nvSpPr>
        <p:spPr>
          <a:xfrm>
            <a:off x="368855" y="5211383"/>
            <a:ext cx="2091599" cy="492443"/>
          </a:xfrm>
          <a:prstGeom prst="rect">
            <a:avLst/>
          </a:prstGeom>
          <a:noFill/>
        </p:spPr>
        <p:txBody>
          <a:bodyPr wrap="square" rtlCol="0">
            <a:spAutoFit/>
          </a:bodyPr>
          <a:lstStyle/>
          <a:p>
            <a:pPr algn="r"/>
            <a:r>
              <a:rPr lang="fi-FI" sz="1000" b="1"/>
              <a:t>Yritykset</a:t>
            </a:r>
          </a:p>
          <a:p>
            <a:pPr algn="r"/>
            <a:r>
              <a:rPr lang="fi-FI" sz="800" i="1"/>
              <a:t>Osaamisen kehittäjinä ja hyödyntäjinä</a:t>
            </a:r>
          </a:p>
          <a:p>
            <a:pPr algn="r"/>
            <a:r>
              <a:rPr lang="fi-FI" sz="800" err="1"/>
              <a:t>Start</a:t>
            </a:r>
            <a:r>
              <a:rPr lang="fi-FI" sz="800"/>
              <a:t>-upeista globaaleihin vetureihin</a:t>
            </a:r>
          </a:p>
        </p:txBody>
      </p:sp>
      <p:sp>
        <p:nvSpPr>
          <p:cNvPr id="14" name="TextBox 13">
            <a:extLst>
              <a:ext uri="{FF2B5EF4-FFF2-40B4-BE49-F238E27FC236}">
                <a16:creationId xmlns:a16="http://schemas.microsoft.com/office/drawing/2014/main" id="{F13F5C78-DC18-1F58-CA9F-9F5372FBFD70}"/>
              </a:ext>
            </a:extLst>
          </p:cNvPr>
          <p:cNvSpPr txBox="1"/>
          <p:nvPr/>
        </p:nvSpPr>
        <p:spPr>
          <a:xfrm>
            <a:off x="3806673" y="5160236"/>
            <a:ext cx="2091599" cy="1107996"/>
          </a:xfrm>
          <a:prstGeom prst="rect">
            <a:avLst/>
          </a:prstGeom>
          <a:noFill/>
        </p:spPr>
        <p:txBody>
          <a:bodyPr wrap="square" rtlCol="0">
            <a:spAutoFit/>
          </a:bodyPr>
          <a:lstStyle/>
          <a:p>
            <a:r>
              <a:rPr lang="fi-FI" sz="1000" b="1"/>
              <a:t>Muut mahdollistajat</a:t>
            </a:r>
          </a:p>
          <a:p>
            <a:r>
              <a:rPr lang="fi-FI" sz="800" i="1"/>
              <a:t>Tukemassa kasvua ja uudistumista, tarjoamassa haasteita ja viemässä käytäntöön</a:t>
            </a:r>
          </a:p>
          <a:p>
            <a:r>
              <a:rPr lang="fi-FI" sz="800"/>
              <a:t>Asiakkaat, kaupungit ja kunnat, lainsäätäjät, viranomaiset, tiedepuistot, </a:t>
            </a:r>
            <a:r>
              <a:rPr lang="fi-FI" sz="800" err="1"/>
              <a:t>kiihdyttämöt</a:t>
            </a:r>
            <a:r>
              <a:rPr lang="fi-FI" sz="800"/>
              <a:t>, kansalliset teknologia-alustat, kolmas sektori, välittäjät, orkestroijat</a:t>
            </a:r>
          </a:p>
        </p:txBody>
      </p:sp>
      <p:sp>
        <p:nvSpPr>
          <p:cNvPr id="15" name="Tekstin paikkamerkki 10">
            <a:extLst>
              <a:ext uri="{FF2B5EF4-FFF2-40B4-BE49-F238E27FC236}">
                <a16:creationId xmlns:a16="http://schemas.microsoft.com/office/drawing/2014/main" id="{90060A75-4F58-5CD9-5844-B7CC3AA736AE}"/>
              </a:ext>
              <a:ext uri="{C183D7F6-B498-43B3-948B-1728B52AA6E4}">
                <adec:decorative xmlns:adec="http://schemas.microsoft.com/office/drawing/2017/decorative" val="1"/>
              </a:ext>
            </a:extLst>
          </p:cNvPr>
          <p:cNvSpPr txBox="1">
            <a:spLocks/>
          </p:cNvSpPr>
          <p:nvPr/>
        </p:nvSpPr>
        <p:spPr>
          <a:xfrm>
            <a:off x="1690514" y="1983559"/>
            <a:ext cx="764858" cy="768350"/>
          </a:xfrm>
          <a:prstGeom prst="ellipse">
            <a:avLst/>
          </a:prstGeom>
          <a:solidFill>
            <a:srgbClr val="FEF75A"/>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10" name="Arrow: Chevron 9">
            <a:extLst>
              <a:ext uri="{FF2B5EF4-FFF2-40B4-BE49-F238E27FC236}">
                <a16:creationId xmlns:a16="http://schemas.microsoft.com/office/drawing/2014/main" id="{216ADAF1-AD0A-ED88-EE3A-2A208029DB39}"/>
              </a:ext>
            </a:extLst>
          </p:cNvPr>
          <p:cNvSpPr/>
          <p:nvPr/>
        </p:nvSpPr>
        <p:spPr>
          <a:xfrm rot="2700000">
            <a:off x="2276458" y="2499090"/>
            <a:ext cx="353253" cy="51090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hevron 19">
            <a:extLst>
              <a:ext uri="{FF2B5EF4-FFF2-40B4-BE49-F238E27FC236}">
                <a16:creationId xmlns:a16="http://schemas.microsoft.com/office/drawing/2014/main" id="{B8316EF1-58DB-FAC3-C1B7-0F8110A174D8}"/>
              </a:ext>
            </a:extLst>
          </p:cNvPr>
          <p:cNvSpPr/>
          <p:nvPr/>
        </p:nvSpPr>
        <p:spPr>
          <a:xfrm rot="8100000">
            <a:off x="3617577" y="2499089"/>
            <a:ext cx="353253" cy="51090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hevron 20">
            <a:extLst>
              <a:ext uri="{FF2B5EF4-FFF2-40B4-BE49-F238E27FC236}">
                <a16:creationId xmlns:a16="http://schemas.microsoft.com/office/drawing/2014/main" id="{C4E7C2B7-6404-BFD0-4480-1EB22FADFE36}"/>
              </a:ext>
            </a:extLst>
          </p:cNvPr>
          <p:cNvSpPr/>
          <p:nvPr/>
        </p:nvSpPr>
        <p:spPr>
          <a:xfrm rot="13500000">
            <a:off x="3617577" y="3855448"/>
            <a:ext cx="353253" cy="51090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EAF45629-CD73-5B9A-22B4-67C191BC6A9B}"/>
              </a:ext>
            </a:extLst>
          </p:cNvPr>
          <p:cNvSpPr/>
          <p:nvPr/>
        </p:nvSpPr>
        <p:spPr>
          <a:xfrm rot="-2700000">
            <a:off x="2276457" y="3855448"/>
            <a:ext cx="353253" cy="51090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7555B2BA-ED91-6D55-7FF1-A6DAC68C4EA6}"/>
              </a:ext>
            </a:extLst>
          </p:cNvPr>
          <p:cNvSpPr/>
          <p:nvPr/>
        </p:nvSpPr>
        <p:spPr>
          <a:xfrm rot="13500000">
            <a:off x="1513887" y="1725061"/>
            <a:ext cx="353253" cy="51090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4A068D73-10A4-A723-43E5-6827286FD7FD}"/>
              </a:ext>
            </a:extLst>
          </p:cNvPr>
          <p:cNvSpPr/>
          <p:nvPr/>
        </p:nvSpPr>
        <p:spPr>
          <a:xfrm rot="-2700000">
            <a:off x="4361884" y="1743648"/>
            <a:ext cx="353253" cy="51090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hevron 18">
            <a:extLst>
              <a:ext uri="{FF2B5EF4-FFF2-40B4-BE49-F238E27FC236}">
                <a16:creationId xmlns:a16="http://schemas.microsoft.com/office/drawing/2014/main" id="{1C12C1D9-96CB-BFBA-C652-031E34F3CC72}"/>
              </a:ext>
            </a:extLst>
          </p:cNvPr>
          <p:cNvSpPr/>
          <p:nvPr/>
        </p:nvSpPr>
        <p:spPr>
          <a:xfrm rot="2700000">
            <a:off x="4370319" y="4645024"/>
            <a:ext cx="353253" cy="51090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F5C619C7-BC29-28A6-604A-DA5D179BFD30}"/>
              </a:ext>
            </a:extLst>
          </p:cNvPr>
          <p:cNvSpPr/>
          <p:nvPr/>
        </p:nvSpPr>
        <p:spPr>
          <a:xfrm rot="8100000">
            <a:off x="1522520" y="4651630"/>
            <a:ext cx="353253" cy="51090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a:extLst>
              <a:ext uri="{FF2B5EF4-FFF2-40B4-BE49-F238E27FC236}">
                <a16:creationId xmlns:a16="http://schemas.microsoft.com/office/drawing/2014/main" id="{BECAC55E-61ED-2D16-0077-8FA8220ACAA1}"/>
              </a:ext>
            </a:extLst>
          </p:cNvPr>
          <p:cNvPicPr>
            <a:picLocks noChangeAspect="1"/>
          </p:cNvPicPr>
          <p:nvPr/>
        </p:nvPicPr>
        <p:blipFill>
          <a:blip r:embed="rId3"/>
          <a:stretch>
            <a:fillRect/>
          </a:stretch>
        </p:blipFill>
        <p:spPr>
          <a:xfrm>
            <a:off x="3915618" y="2143822"/>
            <a:ext cx="486600" cy="486600"/>
          </a:xfrm>
          <a:prstGeom prst="rect">
            <a:avLst/>
          </a:prstGeom>
        </p:spPr>
      </p:pic>
      <p:pic>
        <p:nvPicPr>
          <p:cNvPr id="28" name="Picture 27">
            <a:extLst>
              <a:ext uri="{FF2B5EF4-FFF2-40B4-BE49-F238E27FC236}">
                <a16:creationId xmlns:a16="http://schemas.microsoft.com/office/drawing/2014/main" id="{D51AE264-8563-8EE2-A830-ED2B276A27DD}"/>
              </a:ext>
            </a:extLst>
          </p:cNvPr>
          <p:cNvPicPr>
            <a:picLocks noChangeAspect="1"/>
          </p:cNvPicPr>
          <p:nvPr/>
        </p:nvPicPr>
        <p:blipFill>
          <a:blip r:embed="rId4"/>
          <a:stretch>
            <a:fillRect/>
          </a:stretch>
        </p:blipFill>
        <p:spPr>
          <a:xfrm>
            <a:off x="1845070" y="2091376"/>
            <a:ext cx="486600" cy="486600"/>
          </a:xfrm>
          <a:prstGeom prst="rect">
            <a:avLst/>
          </a:prstGeom>
        </p:spPr>
      </p:pic>
      <p:pic>
        <p:nvPicPr>
          <p:cNvPr id="30" name="Picture 29">
            <a:extLst>
              <a:ext uri="{FF2B5EF4-FFF2-40B4-BE49-F238E27FC236}">
                <a16:creationId xmlns:a16="http://schemas.microsoft.com/office/drawing/2014/main" id="{DF45523F-B5C0-F0B3-DFD4-86A7227B2840}"/>
              </a:ext>
            </a:extLst>
          </p:cNvPr>
          <p:cNvPicPr>
            <a:picLocks noChangeAspect="1"/>
          </p:cNvPicPr>
          <p:nvPr/>
        </p:nvPicPr>
        <p:blipFill>
          <a:blip r:embed="rId5"/>
          <a:stretch>
            <a:fillRect/>
          </a:stretch>
        </p:blipFill>
        <p:spPr>
          <a:xfrm>
            <a:off x="1836308" y="4252118"/>
            <a:ext cx="484796" cy="484796"/>
          </a:xfrm>
          <a:prstGeom prst="rect">
            <a:avLst/>
          </a:prstGeom>
        </p:spPr>
      </p:pic>
      <p:pic>
        <p:nvPicPr>
          <p:cNvPr id="32" name="Picture 31">
            <a:extLst>
              <a:ext uri="{FF2B5EF4-FFF2-40B4-BE49-F238E27FC236}">
                <a16:creationId xmlns:a16="http://schemas.microsoft.com/office/drawing/2014/main" id="{FC06E488-614C-EAC3-7E68-6DB4F7E3E8D7}"/>
              </a:ext>
            </a:extLst>
          </p:cNvPr>
          <p:cNvPicPr>
            <a:picLocks noChangeAspect="1"/>
          </p:cNvPicPr>
          <p:nvPr/>
        </p:nvPicPr>
        <p:blipFill>
          <a:blip r:embed="rId6"/>
          <a:stretch>
            <a:fillRect/>
          </a:stretch>
        </p:blipFill>
        <p:spPr>
          <a:xfrm>
            <a:off x="3917569" y="4279979"/>
            <a:ext cx="486600" cy="486600"/>
          </a:xfrm>
          <a:prstGeom prst="rect">
            <a:avLst/>
          </a:prstGeom>
        </p:spPr>
      </p:pic>
      <p:sp>
        <p:nvSpPr>
          <p:cNvPr id="3" name="TextBox 2">
            <a:extLst>
              <a:ext uri="{FF2B5EF4-FFF2-40B4-BE49-F238E27FC236}">
                <a16:creationId xmlns:a16="http://schemas.microsoft.com/office/drawing/2014/main" id="{738FCA69-122E-76D7-73FC-2E48548E365F}"/>
              </a:ext>
            </a:extLst>
          </p:cNvPr>
          <p:cNvSpPr txBox="1"/>
          <p:nvPr/>
        </p:nvSpPr>
        <p:spPr>
          <a:xfrm>
            <a:off x="247374" y="6100417"/>
            <a:ext cx="3322880" cy="253916"/>
          </a:xfrm>
          <a:prstGeom prst="rect">
            <a:avLst/>
          </a:prstGeom>
          <a:noFill/>
        </p:spPr>
        <p:txBody>
          <a:bodyPr wrap="square" rtlCol="0">
            <a:spAutoFit/>
          </a:bodyPr>
          <a:lstStyle/>
          <a:p>
            <a:r>
              <a:rPr lang="fi-FI" sz="1050"/>
              <a:t>Kuva 3. Ekosysteemitoimijat </a:t>
            </a:r>
            <a:r>
              <a:rPr lang="fi-FI" sz="1050" err="1"/>
              <a:t>Innokaupunkien</a:t>
            </a:r>
            <a:r>
              <a:rPr lang="fi-FI" sz="1050"/>
              <a:t> kontekstissa</a:t>
            </a:r>
          </a:p>
        </p:txBody>
      </p:sp>
      <p:sp>
        <p:nvSpPr>
          <p:cNvPr id="16" name="Otsikko 6">
            <a:extLst>
              <a:ext uri="{FF2B5EF4-FFF2-40B4-BE49-F238E27FC236}">
                <a16:creationId xmlns:a16="http://schemas.microsoft.com/office/drawing/2014/main" id="{0043866D-FAD1-DDB7-5E44-8F1201172C9D}"/>
              </a:ext>
            </a:extLst>
          </p:cNvPr>
          <p:cNvSpPr>
            <a:spLocks noGrp="1"/>
          </p:cNvSpPr>
          <p:nvPr>
            <p:ph type="title"/>
          </p:nvPr>
        </p:nvSpPr>
        <p:spPr>
          <a:xfrm>
            <a:off x="759671" y="343847"/>
            <a:ext cx="10668001" cy="408294"/>
          </a:xfrm>
        </p:spPr>
        <p:txBody>
          <a:bodyPr/>
          <a:lstStyle/>
          <a:p>
            <a:r>
              <a:rPr lang="fi-FI" sz="3000" err="1"/>
              <a:t>Innokaupungit</a:t>
            </a:r>
            <a:r>
              <a:rPr lang="fi-FI" sz="3000"/>
              <a:t> ja ekosysteemit uudistumisen ytimessä</a:t>
            </a:r>
          </a:p>
        </p:txBody>
      </p:sp>
      <p:sp>
        <p:nvSpPr>
          <p:cNvPr id="17" name="Slide Number Placeholder 16">
            <a:extLst>
              <a:ext uri="{FF2B5EF4-FFF2-40B4-BE49-F238E27FC236}">
                <a16:creationId xmlns:a16="http://schemas.microsoft.com/office/drawing/2014/main" id="{72C7AAC1-72B2-CCCA-E3ED-10DCA325602A}"/>
              </a:ext>
            </a:extLst>
          </p:cNvPr>
          <p:cNvSpPr>
            <a:spLocks noGrp="1"/>
          </p:cNvSpPr>
          <p:nvPr>
            <p:ph type="sldNum" sz="quarter" idx="16"/>
          </p:nvPr>
        </p:nvSpPr>
        <p:spPr/>
        <p:txBody>
          <a:bodyPr/>
          <a:lstStyle/>
          <a:p>
            <a:fld id="{31160B98-140E-4345-B1A3-2A7247C42973}" type="slidenum">
              <a:rPr lang="fi-FI" smtClean="0"/>
              <a:t>12</a:t>
            </a:fld>
            <a:endParaRPr lang="fi-FI"/>
          </a:p>
        </p:txBody>
      </p:sp>
    </p:spTree>
    <p:extLst>
      <p:ext uri="{BB962C8B-B14F-4D97-AF65-F5344CB8AC3E}">
        <p14:creationId xmlns:p14="http://schemas.microsoft.com/office/powerpoint/2010/main" val="258586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1EA3FDF3-6EFD-6D3D-3CB2-EF8C51C6E591}"/>
            </a:ext>
          </a:extLst>
        </p:cNvPr>
        <p:cNvGrpSpPr/>
        <p:nvPr/>
      </p:nvGrpSpPr>
      <p:grpSpPr>
        <a:xfrm>
          <a:off x="0" y="0"/>
          <a:ext cx="0" cy="0"/>
          <a:chOff x="0" y="0"/>
          <a:chExt cx="0" cy="0"/>
        </a:xfrm>
      </p:grpSpPr>
      <p:sp>
        <p:nvSpPr>
          <p:cNvPr id="7" name="Otsikko 6">
            <a:extLst>
              <a:ext uri="{FF2B5EF4-FFF2-40B4-BE49-F238E27FC236}">
                <a16:creationId xmlns:a16="http://schemas.microsoft.com/office/drawing/2014/main" id="{D4487C0C-A9DA-D05E-79ED-C07BCB5BBE16}"/>
              </a:ext>
            </a:extLst>
          </p:cNvPr>
          <p:cNvSpPr>
            <a:spLocks noGrp="1"/>
          </p:cNvSpPr>
          <p:nvPr>
            <p:ph type="title"/>
          </p:nvPr>
        </p:nvSpPr>
        <p:spPr/>
        <p:txBody>
          <a:bodyPr/>
          <a:lstStyle/>
          <a:p>
            <a:r>
              <a:rPr lang="fi-FI" sz="3000"/>
              <a:t>Näin hyödynnät vaikuttavuuden johtamisen työkaluja</a:t>
            </a:r>
          </a:p>
        </p:txBody>
      </p:sp>
      <p:sp>
        <p:nvSpPr>
          <p:cNvPr id="9" name="Tekstin paikkamerkki 8">
            <a:extLst>
              <a:ext uri="{FF2B5EF4-FFF2-40B4-BE49-F238E27FC236}">
                <a16:creationId xmlns:a16="http://schemas.microsoft.com/office/drawing/2014/main" id="{84532BDB-5B75-F7A5-8152-2F6765C1FFFF}"/>
              </a:ext>
              <a:ext uri="{C183D7F6-B498-43B3-948B-1728B52AA6E4}">
                <adec:decorative xmlns:adec="http://schemas.microsoft.com/office/drawing/2017/decorative" val="1"/>
              </a:ext>
            </a:extLst>
          </p:cNvPr>
          <p:cNvSpPr>
            <a:spLocks noGrp="1"/>
          </p:cNvSpPr>
          <p:nvPr>
            <p:ph type="body" sz="quarter" idx="13"/>
          </p:nvPr>
        </p:nvSpPr>
        <p:spPr>
          <a:xfrm>
            <a:off x="766763" y="1713545"/>
            <a:ext cx="764858" cy="768350"/>
          </a:xfrm>
          <a:solidFill>
            <a:schemeClr val="bg1"/>
          </a:solidFill>
        </p:spPr>
        <p:txBody>
          <a:bodyPr/>
          <a:lstStyle/>
          <a:p>
            <a:r>
              <a:rPr lang="fi-FI">
                <a:solidFill>
                  <a:schemeClr val="tx1"/>
                </a:solidFill>
              </a:rPr>
              <a:t>1.</a:t>
            </a:r>
          </a:p>
        </p:txBody>
      </p:sp>
      <p:sp>
        <p:nvSpPr>
          <p:cNvPr id="11" name="Tekstin paikkamerkki 10">
            <a:extLst>
              <a:ext uri="{FF2B5EF4-FFF2-40B4-BE49-F238E27FC236}">
                <a16:creationId xmlns:a16="http://schemas.microsoft.com/office/drawing/2014/main" id="{471806A7-6BA5-3839-FB6D-0CFC290CA3B3}"/>
              </a:ext>
              <a:ext uri="{C183D7F6-B498-43B3-948B-1728B52AA6E4}">
                <adec:decorative xmlns:adec="http://schemas.microsoft.com/office/drawing/2017/decorative" val="1"/>
              </a:ext>
            </a:extLst>
          </p:cNvPr>
          <p:cNvSpPr>
            <a:spLocks noGrp="1"/>
          </p:cNvSpPr>
          <p:nvPr>
            <p:ph type="body" sz="quarter" idx="15"/>
          </p:nvPr>
        </p:nvSpPr>
        <p:spPr>
          <a:xfrm>
            <a:off x="4573009" y="1713545"/>
            <a:ext cx="764858" cy="768350"/>
          </a:xfrm>
          <a:solidFill>
            <a:schemeClr val="bg1"/>
          </a:solidFill>
        </p:spPr>
        <p:txBody>
          <a:bodyPr/>
          <a:lstStyle/>
          <a:p>
            <a:r>
              <a:rPr lang="fi-FI">
                <a:solidFill>
                  <a:schemeClr val="tx1"/>
                </a:solidFill>
              </a:rPr>
              <a:t>2.</a:t>
            </a:r>
          </a:p>
        </p:txBody>
      </p:sp>
      <p:sp>
        <p:nvSpPr>
          <p:cNvPr id="14" name="Tekstin paikkamerkki 13">
            <a:extLst>
              <a:ext uri="{FF2B5EF4-FFF2-40B4-BE49-F238E27FC236}">
                <a16:creationId xmlns:a16="http://schemas.microsoft.com/office/drawing/2014/main" id="{A4053E62-AA9D-7803-CA0A-279F724453E2}"/>
              </a:ext>
              <a:ext uri="{C183D7F6-B498-43B3-948B-1728B52AA6E4}">
                <adec:decorative xmlns:adec="http://schemas.microsoft.com/office/drawing/2017/decorative" val="1"/>
              </a:ext>
            </a:extLst>
          </p:cNvPr>
          <p:cNvSpPr>
            <a:spLocks noGrp="1"/>
          </p:cNvSpPr>
          <p:nvPr>
            <p:ph type="body" sz="quarter" idx="18"/>
          </p:nvPr>
        </p:nvSpPr>
        <p:spPr>
          <a:xfrm>
            <a:off x="8379255" y="1713545"/>
            <a:ext cx="764858" cy="768350"/>
          </a:xfrm>
          <a:solidFill>
            <a:schemeClr val="bg1"/>
          </a:solidFill>
        </p:spPr>
        <p:txBody>
          <a:bodyPr/>
          <a:lstStyle/>
          <a:p>
            <a:r>
              <a:rPr lang="fi-FI">
                <a:solidFill>
                  <a:schemeClr val="tx1"/>
                </a:solidFill>
              </a:rPr>
              <a:t>3.</a:t>
            </a:r>
          </a:p>
        </p:txBody>
      </p:sp>
      <p:sp>
        <p:nvSpPr>
          <p:cNvPr id="10" name="Tekstin paikkamerkki 9">
            <a:extLst>
              <a:ext uri="{FF2B5EF4-FFF2-40B4-BE49-F238E27FC236}">
                <a16:creationId xmlns:a16="http://schemas.microsoft.com/office/drawing/2014/main" id="{DFD4C818-5230-3D57-9592-7604059AFE60}"/>
              </a:ext>
            </a:extLst>
          </p:cNvPr>
          <p:cNvSpPr>
            <a:spLocks noGrp="1"/>
          </p:cNvSpPr>
          <p:nvPr>
            <p:ph type="body" sz="quarter" idx="14"/>
          </p:nvPr>
        </p:nvSpPr>
        <p:spPr>
          <a:xfrm>
            <a:off x="1659636" y="1814383"/>
            <a:ext cx="2378964" cy="686562"/>
          </a:xfrm>
        </p:spPr>
        <p:txBody>
          <a:bodyPr vert="horz" lIns="0" tIns="0" rIns="0" bIns="0" rtlCol="0" anchor="t">
            <a:noAutofit/>
          </a:bodyPr>
          <a:lstStyle/>
          <a:p>
            <a:r>
              <a:rPr lang="fi-FI" sz="1600"/>
              <a:t>Kirkasta visio ja aseta vaikuttavuuden tavoitteet</a:t>
            </a:r>
          </a:p>
        </p:txBody>
      </p:sp>
      <p:sp>
        <p:nvSpPr>
          <p:cNvPr id="12" name="Tekstin paikkamerkki 11">
            <a:extLst>
              <a:ext uri="{FF2B5EF4-FFF2-40B4-BE49-F238E27FC236}">
                <a16:creationId xmlns:a16="http://schemas.microsoft.com/office/drawing/2014/main" id="{1CFA5D0B-044B-B8B6-DCD3-E406D57B9F60}"/>
              </a:ext>
            </a:extLst>
          </p:cNvPr>
          <p:cNvSpPr>
            <a:spLocks noGrp="1"/>
          </p:cNvSpPr>
          <p:nvPr>
            <p:ph type="body" sz="quarter" idx="16"/>
          </p:nvPr>
        </p:nvSpPr>
        <p:spPr>
          <a:xfrm>
            <a:off x="5465882" y="1814383"/>
            <a:ext cx="2378964" cy="686562"/>
          </a:xfrm>
        </p:spPr>
        <p:txBody>
          <a:bodyPr vert="horz" lIns="0" tIns="0" rIns="0" bIns="0" rtlCol="0" anchor="t">
            <a:noAutofit/>
          </a:bodyPr>
          <a:lstStyle/>
          <a:p>
            <a:r>
              <a:rPr lang="fi-FI" sz="1600"/>
              <a:t>Tuota tilannekuva ja toteuta seuranta mittareiden avulla</a:t>
            </a:r>
          </a:p>
        </p:txBody>
      </p:sp>
      <p:sp>
        <p:nvSpPr>
          <p:cNvPr id="15" name="Tekstin paikkamerkki 14">
            <a:extLst>
              <a:ext uri="{FF2B5EF4-FFF2-40B4-BE49-F238E27FC236}">
                <a16:creationId xmlns:a16="http://schemas.microsoft.com/office/drawing/2014/main" id="{9F25EFB0-5BE1-61DA-7E37-7F4DD7FC5F7E}"/>
              </a:ext>
            </a:extLst>
          </p:cNvPr>
          <p:cNvSpPr>
            <a:spLocks noGrp="1"/>
          </p:cNvSpPr>
          <p:nvPr>
            <p:ph type="body" sz="quarter" idx="19"/>
          </p:nvPr>
        </p:nvSpPr>
        <p:spPr>
          <a:xfrm>
            <a:off x="9272128" y="1814383"/>
            <a:ext cx="2378964" cy="686562"/>
          </a:xfrm>
        </p:spPr>
        <p:txBody>
          <a:bodyPr vert="horz" lIns="0" tIns="0" rIns="0" bIns="0" rtlCol="0" anchor="t">
            <a:noAutofit/>
          </a:bodyPr>
          <a:lstStyle/>
          <a:p>
            <a:r>
              <a:rPr lang="fi-FI" sz="1600"/>
              <a:t>Reflektoi, tunnista toimenpiteitä ja kehitä toimintaa jatkuvasti</a:t>
            </a:r>
            <a:endParaRPr lang="en-US"/>
          </a:p>
        </p:txBody>
      </p:sp>
      <p:sp>
        <p:nvSpPr>
          <p:cNvPr id="17" name="TextBox 16">
            <a:extLst>
              <a:ext uri="{FF2B5EF4-FFF2-40B4-BE49-F238E27FC236}">
                <a16:creationId xmlns:a16="http://schemas.microsoft.com/office/drawing/2014/main" id="{4792D0DC-D958-B89A-DCE2-9F31C233FC34}"/>
              </a:ext>
            </a:extLst>
          </p:cNvPr>
          <p:cNvSpPr txBox="1"/>
          <p:nvPr/>
        </p:nvSpPr>
        <p:spPr>
          <a:xfrm>
            <a:off x="570522" y="2870514"/>
            <a:ext cx="3587263" cy="3231654"/>
          </a:xfrm>
          <a:prstGeom prst="rect">
            <a:avLst/>
          </a:prstGeom>
          <a:noFill/>
        </p:spPr>
        <p:txBody>
          <a:bodyPr wrap="square" lIns="91440" tIns="45720" rIns="91440" bIns="45720" rtlCol="0" anchor="t">
            <a:spAutoFit/>
          </a:bodyPr>
          <a:lstStyle/>
          <a:p>
            <a:r>
              <a:rPr lang="fi-FI" sz="1200"/>
              <a:t>Aikaisessa suunnitteluvaiheessa kiteytetyt kunnianhimoiset tavoitteet antavat ekosysteemin toimijoille yhteisen suunnan. Tämän tukena voit hyödyntää ennakointitietoa toimintaympäristöstä sekä siellä tapahtuvista muutostrendeistä ja kasvun ja uudistumisen mahdollisuuksia. </a:t>
            </a:r>
          </a:p>
          <a:p>
            <a:pPr marL="171450" indent="-171450">
              <a:buFont typeface="Arial" panose="020B0604020202020204" pitchFamily="34" charset="0"/>
              <a:buChar char="•"/>
            </a:pPr>
            <a:r>
              <a:rPr lang="fi-FI" sz="1200" err="1"/>
              <a:t>Future</a:t>
            </a:r>
            <a:r>
              <a:rPr lang="fi-FI" sz="1200"/>
              <a:t> radar- työkalu auttaa toimintaympäristön muutosten tunnistamisessa esimerkiksi vuosittaisen suunnittelun yhteydessä. </a:t>
            </a:r>
          </a:p>
          <a:p>
            <a:pPr marL="171450" indent="-171450">
              <a:buFont typeface="Arial" panose="020B0604020202020204" pitchFamily="34" charset="0"/>
              <a:buChar char="•"/>
            </a:pPr>
            <a:r>
              <a:rPr lang="fi-FI" sz="1200"/>
              <a:t>Vaikuttavuuden malli mittareineen auttavat konkretisoimaan ekosysteemin tavoitteet ja kiteyttämään ne muutokset, joita yhdessä halutaan saada aikaan. </a:t>
            </a:r>
          </a:p>
          <a:p>
            <a:pPr marL="171450" indent="-171450">
              <a:buFont typeface="Arial" panose="020B0604020202020204" pitchFamily="34" charset="0"/>
              <a:buChar char="•"/>
            </a:pPr>
            <a:r>
              <a:rPr lang="fi-FI" sz="1200"/>
              <a:t>Mittarikoreihin sisältyvät mittarit konkretisoivat  ekosysteemin eri toimijoiden odottaman arvon. Tavoitteita ja mittareita voidaan päivittää vuosittaisen suunnittelun yhteydessä.</a:t>
            </a:r>
            <a:endParaRPr lang="fi-FI"/>
          </a:p>
        </p:txBody>
      </p:sp>
      <p:sp>
        <p:nvSpPr>
          <p:cNvPr id="21" name="TextBox 20">
            <a:extLst>
              <a:ext uri="{FF2B5EF4-FFF2-40B4-BE49-F238E27FC236}">
                <a16:creationId xmlns:a16="http://schemas.microsoft.com/office/drawing/2014/main" id="{3F52934A-B13A-3D8E-A3A8-2F59E8BF5A81}"/>
              </a:ext>
            </a:extLst>
          </p:cNvPr>
          <p:cNvSpPr txBox="1"/>
          <p:nvPr/>
        </p:nvSpPr>
        <p:spPr>
          <a:xfrm>
            <a:off x="4446954" y="2870514"/>
            <a:ext cx="3649784" cy="3231654"/>
          </a:xfrm>
          <a:prstGeom prst="rect">
            <a:avLst/>
          </a:prstGeom>
          <a:noFill/>
        </p:spPr>
        <p:txBody>
          <a:bodyPr wrap="square" lIns="91440" tIns="45720" rIns="91440" bIns="45720" rtlCol="0" anchor="t">
            <a:spAutoFit/>
          </a:bodyPr>
          <a:lstStyle/>
          <a:p>
            <a:r>
              <a:rPr lang="fi-FI" sz="1200"/>
              <a:t>Mittarit ja vaikuttavuuspolut tuottavat tietoa toiminnan kehityksestä. Ekosysteemin yhdessä määrittelemät mittarit täsmentävät millaisia muutoksia, uudistuksia ja vaikutuksia halutaan saada aikaan. Polut kokoavat tiedon yhteen ja auttavat kirittämään vaikuttavuutta.</a:t>
            </a:r>
          </a:p>
          <a:p>
            <a:pPr marL="171450" indent="-171450">
              <a:buFont typeface="Arial" panose="020B0604020202020204" pitchFamily="34" charset="0"/>
              <a:buChar char="•"/>
            </a:pPr>
            <a:r>
              <a:rPr lang="fi-FI" sz="1200" b="0"/>
              <a:t>Koska ekosysteemit ovat keskenään erilaisia, on ekosysteemin toimijoiden tärkeä käydä yhteinen keskustelu tärkeimmistä mittareista ja niille asetettavista tavoitetasoista. </a:t>
            </a:r>
          </a:p>
          <a:p>
            <a:pPr marL="171450" indent="-171450">
              <a:buFont typeface="Arial" panose="020B0604020202020204" pitchFamily="34" charset="0"/>
              <a:buChar char="•"/>
            </a:pPr>
            <a:r>
              <a:rPr lang="fi-FI" sz="1200" b="0"/>
              <a:t>Vaikuttavuuspolut kokoavat yhteen tavoitteet, panostukset, toimenpiteet, resurssit ja mittarit. </a:t>
            </a:r>
          </a:p>
          <a:p>
            <a:pPr marL="171450" indent="-171450">
              <a:buFont typeface="Arial" panose="020B0604020202020204" pitchFamily="34" charset="0"/>
              <a:buChar char="•"/>
            </a:pPr>
            <a:r>
              <a:rPr lang="fi-FI" sz="1200"/>
              <a:t>Polut</a:t>
            </a:r>
            <a:r>
              <a:rPr lang="fi-FI" sz="1200" b="0"/>
              <a:t> auttavat myös onnistumisten näkyväksi tekemisessä mittareiden ja vaikuttavuustarinoiden avulla.</a:t>
            </a:r>
          </a:p>
          <a:p>
            <a:pPr marL="171450" indent="-171450">
              <a:buFont typeface="Arial" panose="020B0604020202020204" pitchFamily="34" charset="0"/>
              <a:buChar char="•"/>
            </a:pPr>
            <a:r>
              <a:rPr lang="fi-FI" sz="1200"/>
              <a:t>Mittareiden ja polkujen avulla t</a:t>
            </a:r>
            <a:r>
              <a:rPr lang="fi-FI" sz="1200" b="0"/>
              <a:t>ietoa tilannekuvasta tuotetaan ekosysteemin seurannan ja ohjaamisen tueksi systemaattisesti ja jatkuvaluonteisesti.</a:t>
            </a:r>
            <a:endParaRPr lang="fi-FI"/>
          </a:p>
        </p:txBody>
      </p:sp>
      <p:sp>
        <p:nvSpPr>
          <p:cNvPr id="22" name="TextBox 21">
            <a:extLst>
              <a:ext uri="{FF2B5EF4-FFF2-40B4-BE49-F238E27FC236}">
                <a16:creationId xmlns:a16="http://schemas.microsoft.com/office/drawing/2014/main" id="{7CD14937-ADEC-43C3-EBB9-C22D254F21F4}"/>
              </a:ext>
            </a:extLst>
          </p:cNvPr>
          <p:cNvSpPr txBox="1"/>
          <p:nvPr/>
        </p:nvSpPr>
        <p:spPr>
          <a:xfrm>
            <a:off x="8379255" y="2870514"/>
            <a:ext cx="3271836" cy="3046988"/>
          </a:xfrm>
          <a:prstGeom prst="rect">
            <a:avLst/>
          </a:prstGeom>
          <a:noFill/>
        </p:spPr>
        <p:txBody>
          <a:bodyPr wrap="square" lIns="91440" tIns="45720" rIns="91440" bIns="45720" rtlCol="0" anchor="t">
            <a:spAutoFit/>
          </a:bodyPr>
          <a:lstStyle/>
          <a:p>
            <a:r>
              <a:rPr lang="fi-FI" sz="1200"/>
              <a:t>Reflektio, toimenpiteiden valinta ja jatkuva kehittäminen on osa ekosysteemin toiminnan arkea. Ekosysteemin vaikutuksia tarkastellaan jatkuvasti osana toiminnan kehittämistä. </a:t>
            </a:r>
          </a:p>
          <a:p>
            <a:pPr marL="171450" indent="-171450">
              <a:buFont typeface="Arial" panose="020B0604020202020204" pitchFamily="34" charset="0"/>
              <a:buChar char="•"/>
            </a:pPr>
            <a:r>
              <a:rPr lang="fi-FI" sz="1200"/>
              <a:t>Tuotetun tiedon pohjalta ekosysteemin toimijat reflektoivat yhdessä onnistumisia, tunnistavat kehittämisen kohteita ja toimenpiteitä, joilla vaikutusten syntymistä voidaan vauhdittaa. </a:t>
            </a:r>
          </a:p>
          <a:p>
            <a:pPr marL="171450" indent="-171450">
              <a:buFont typeface="Arial" panose="020B0604020202020204" pitchFamily="34" charset="0"/>
              <a:buChar char="•"/>
            </a:pPr>
            <a:r>
              <a:rPr lang="fi-FI" sz="1200" b="0" i="0"/>
              <a:t>Monista eri lähteistä tuotettu tieto on syötettä, jonka pohjalta toimijat yhdessä </a:t>
            </a:r>
            <a:r>
              <a:rPr lang="fi-FI" sz="1200"/>
              <a:t>reflektoivat ekosysteemin etenemistä.</a:t>
            </a:r>
          </a:p>
          <a:p>
            <a:pPr marL="171450" indent="-171450">
              <a:buFont typeface="Arial" panose="020B0604020202020204" pitchFamily="34" charset="0"/>
              <a:buChar char="•"/>
            </a:pPr>
            <a:r>
              <a:rPr lang="fi-FI" sz="1200"/>
              <a:t>Toimijat </a:t>
            </a:r>
            <a:r>
              <a:rPr lang="fi-FI" sz="1200" b="0" i="0"/>
              <a:t>tekevät tulkintoja siitä onko yhdessä asetettu suunta oikea vai tarvitaanko korjausliikkeitä haluttuun tavoitteeseen pääsemiseksi.</a:t>
            </a:r>
            <a:endParaRPr lang="fi-FI" sz="1200"/>
          </a:p>
        </p:txBody>
      </p:sp>
      <p:pic>
        <p:nvPicPr>
          <p:cNvPr id="32" name="Picture 31">
            <a:extLst>
              <a:ext uri="{FF2B5EF4-FFF2-40B4-BE49-F238E27FC236}">
                <a16:creationId xmlns:a16="http://schemas.microsoft.com/office/drawing/2014/main" id="{3A056366-6150-A43C-4051-273AEB45E01F}"/>
              </a:ext>
            </a:extLst>
          </p:cNvPr>
          <p:cNvPicPr>
            <a:picLocks noChangeAspect="1"/>
          </p:cNvPicPr>
          <p:nvPr/>
        </p:nvPicPr>
        <p:blipFill>
          <a:blip r:embed="rId2"/>
          <a:stretch>
            <a:fillRect/>
          </a:stretch>
        </p:blipFill>
        <p:spPr>
          <a:xfrm>
            <a:off x="902465" y="1855325"/>
            <a:ext cx="484790" cy="484790"/>
          </a:xfrm>
          <a:prstGeom prst="rect">
            <a:avLst/>
          </a:prstGeom>
        </p:spPr>
      </p:pic>
      <p:pic>
        <p:nvPicPr>
          <p:cNvPr id="4" name="Picture 3">
            <a:extLst>
              <a:ext uri="{FF2B5EF4-FFF2-40B4-BE49-F238E27FC236}">
                <a16:creationId xmlns:a16="http://schemas.microsoft.com/office/drawing/2014/main" id="{AB666A64-1C8B-4617-D5A9-BD8549A9F694}"/>
              </a:ext>
            </a:extLst>
          </p:cNvPr>
          <p:cNvPicPr>
            <a:picLocks noChangeAspect="1"/>
          </p:cNvPicPr>
          <p:nvPr/>
        </p:nvPicPr>
        <p:blipFill>
          <a:blip r:embed="rId3"/>
          <a:stretch>
            <a:fillRect/>
          </a:stretch>
        </p:blipFill>
        <p:spPr>
          <a:xfrm>
            <a:off x="8525233" y="1855325"/>
            <a:ext cx="484790" cy="484790"/>
          </a:xfrm>
          <a:prstGeom prst="rect">
            <a:avLst/>
          </a:prstGeom>
        </p:spPr>
      </p:pic>
      <p:pic>
        <p:nvPicPr>
          <p:cNvPr id="8" name="Picture 7">
            <a:extLst>
              <a:ext uri="{FF2B5EF4-FFF2-40B4-BE49-F238E27FC236}">
                <a16:creationId xmlns:a16="http://schemas.microsoft.com/office/drawing/2014/main" id="{7F6A36B3-6BA3-0D55-B9C8-8D6476F8E8F1}"/>
              </a:ext>
            </a:extLst>
          </p:cNvPr>
          <p:cNvPicPr>
            <a:picLocks noChangeAspect="1"/>
          </p:cNvPicPr>
          <p:nvPr/>
        </p:nvPicPr>
        <p:blipFill>
          <a:blip r:embed="rId4"/>
          <a:stretch>
            <a:fillRect/>
          </a:stretch>
        </p:blipFill>
        <p:spPr>
          <a:xfrm>
            <a:off x="4718987" y="1855325"/>
            <a:ext cx="484790" cy="484790"/>
          </a:xfrm>
          <a:prstGeom prst="rect">
            <a:avLst/>
          </a:prstGeom>
        </p:spPr>
      </p:pic>
      <p:sp>
        <p:nvSpPr>
          <p:cNvPr id="2" name="Slide Number Placeholder 1">
            <a:extLst>
              <a:ext uri="{FF2B5EF4-FFF2-40B4-BE49-F238E27FC236}">
                <a16:creationId xmlns:a16="http://schemas.microsoft.com/office/drawing/2014/main" id="{8904333E-21E7-B0C0-5390-DE3C750CADD0}"/>
              </a:ext>
            </a:extLst>
          </p:cNvPr>
          <p:cNvSpPr>
            <a:spLocks noGrp="1"/>
          </p:cNvSpPr>
          <p:nvPr>
            <p:ph type="sldNum" sz="quarter" idx="12"/>
          </p:nvPr>
        </p:nvSpPr>
        <p:spPr/>
        <p:txBody>
          <a:bodyPr/>
          <a:lstStyle/>
          <a:p>
            <a:fld id="{31160B98-140E-4345-B1A3-2A7247C42973}" type="slidenum">
              <a:rPr lang="fi-FI" smtClean="0"/>
              <a:t>13</a:t>
            </a:fld>
            <a:endParaRPr lang="fi-FI"/>
          </a:p>
        </p:txBody>
      </p:sp>
    </p:spTree>
    <p:extLst>
      <p:ext uri="{BB962C8B-B14F-4D97-AF65-F5344CB8AC3E}">
        <p14:creationId xmlns:p14="http://schemas.microsoft.com/office/powerpoint/2010/main" val="243528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93779-BB8A-7696-11AD-AE02FBB35BE1}"/>
              </a:ext>
            </a:extLst>
          </p:cNvPr>
          <p:cNvSpPr>
            <a:spLocks noGrp="1"/>
          </p:cNvSpPr>
          <p:nvPr>
            <p:ph type="title"/>
          </p:nvPr>
        </p:nvSpPr>
        <p:spPr/>
        <p:txBody>
          <a:bodyPr/>
          <a:lstStyle/>
          <a:p>
            <a:r>
              <a:rPr lang="fi-FI"/>
              <a:t>1. Vaikuttavuuden malli ja mittarikorit</a:t>
            </a:r>
          </a:p>
        </p:txBody>
      </p:sp>
      <p:sp>
        <p:nvSpPr>
          <p:cNvPr id="3" name="Slide Number Placeholder 2">
            <a:extLst>
              <a:ext uri="{FF2B5EF4-FFF2-40B4-BE49-F238E27FC236}">
                <a16:creationId xmlns:a16="http://schemas.microsoft.com/office/drawing/2014/main" id="{3F781936-705C-9815-A0B1-DE1609DE1BC9}"/>
              </a:ext>
            </a:extLst>
          </p:cNvPr>
          <p:cNvSpPr>
            <a:spLocks noGrp="1"/>
          </p:cNvSpPr>
          <p:nvPr>
            <p:ph type="sldNum" sz="quarter" idx="12"/>
          </p:nvPr>
        </p:nvSpPr>
        <p:spPr/>
        <p:txBody>
          <a:bodyPr/>
          <a:lstStyle/>
          <a:p>
            <a:fld id="{31160B98-140E-4345-B1A3-2A7247C42973}" type="slidenum">
              <a:rPr lang="fi-FI" smtClean="0"/>
              <a:pPr/>
              <a:t>14</a:t>
            </a:fld>
            <a:endParaRPr lang="fi-FI"/>
          </a:p>
        </p:txBody>
      </p:sp>
    </p:spTree>
    <p:extLst>
      <p:ext uri="{BB962C8B-B14F-4D97-AF65-F5344CB8AC3E}">
        <p14:creationId xmlns:p14="http://schemas.microsoft.com/office/powerpoint/2010/main" val="181074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A4B28B-5856-D241-8FC3-8118C6268E49}"/>
              </a:ext>
            </a:extLst>
          </p:cNvPr>
          <p:cNvSpPr>
            <a:spLocks noGrp="1"/>
          </p:cNvSpPr>
          <p:nvPr>
            <p:ph type="title"/>
          </p:nvPr>
        </p:nvSpPr>
        <p:spPr/>
        <p:txBody>
          <a:bodyPr/>
          <a:lstStyle/>
          <a:p>
            <a:r>
              <a:rPr kumimoji="0" lang="en-US" sz="3200" b="1" i="0" u="none" strike="noStrike" kern="1200" cap="none" spc="0" normalizeH="0" baseline="0" noProof="0" err="1">
                <a:ln>
                  <a:noFill/>
                </a:ln>
                <a:effectLst/>
                <a:uLnTx/>
                <a:uFillTx/>
                <a:cs typeface="Arial" charset="0"/>
              </a:rPr>
              <a:t>Vaikuttavuusmallin</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rakenne</a:t>
            </a:r>
            <a:br>
              <a:rPr kumimoji="0" lang="en-US" sz="3200" b="1" i="0" u="none" strike="noStrike" kern="1200" cap="none" spc="0" normalizeH="0" baseline="0" noProof="0">
                <a:ln>
                  <a:noFill/>
                </a:ln>
                <a:solidFill>
                  <a:srgbClr val="DBDBDB"/>
                </a:solidFill>
                <a:effectLst/>
                <a:uLnTx/>
                <a:uFillTx/>
                <a:latin typeface="Arial" charset="0"/>
                <a:cs typeface="Arial" charset="0"/>
              </a:rPr>
            </a:br>
            <a:endParaRPr lang="fi-FI" sz="3000"/>
          </a:p>
        </p:txBody>
      </p:sp>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766481" y="1895475"/>
            <a:ext cx="4788967" cy="1752600"/>
          </a:xfrm>
        </p:spPr>
        <p:txBody>
          <a:bodyPr vert="horz" lIns="0" tIns="0" rIns="0" bIns="0" rtlCol="0" anchor="t">
            <a:noAutofit/>
          </a:bodyPr>
          <a:lstStyle/>
          <a:p>
            <a:pPr marL="0" indent="-57150">
              <a:buClr>
                <a:srgbClr val="FFFFFF"/>
              </a:buClr>
              <a:buSzPct val="100000"/>
              <a:buNone/>
              <a:defRPr/>
            </a:pPr>
            <a:r>
              <a:rPr lang="fi-FI" sz="1400">
                <a:solidFill>
                  <a:srgbClr val="000000"/>
                </a:solidFill>
                <a:cs typeface="Arial"/>
              </a:rPr>
              <a:t>Malli tarkastelee vaikuttavuutta </a:t>
            </a:r>
            <a:r>
              <a:rPr kumimoji="0" lang="fi-FI" sz="1400" b="0" i="0" u="none" strike="noStrike" kern="1200" cap="none" spc="0" normalizeH="0" baseline="0" noProof="0">
                <a:ln>
                  <a:noFill/>
                </a:ln>
                <a:solidFill>
                  <a:srgbClr val="000000"/>
                </a:solidFill>
                <a:effectLst/>
                <a:uLnTx/>
                <a:uFillTx/>
                <a:cs typeface="Arial"/>
              </a:rPr>
              <a:t>kolmen vaikuttavuuden ulottuvuuden </a:t>
            </a:r>
            <a:r>
              <a:rPr lang="fi-FI" sz="1400">
                <a:solidFill>
                  <a:srgbClr val="000000"/>
                </a:solidFill>
                <a:cs typeface="Arial"/>
              </a:rPr>
              <a:t>näkökulmasta: kasvun edellytykset, alueen innovaatiokyky ja kestävä yhteiskunta.</a:t>
            </a:r>
          </a:p>
          <a:p>
            <a:pPr marL="0" indent="-57150">
              <a:buClr>
                <a:srgbClr val="FFFFFF"/>
              </a:buClr>
              <a:buSzPct val="100000"/>
              <a:buNone/>
              <a:defRPr/>
            </a:pPr>
            <a:endParaRPr lang="fi-FI" sz="1400">
              <a:solidFill>
                <a:srgbClr val="000000"/>
              </a:solidFill>
              <a:cs typeface="Arial"/>
            </a:endParaRPr>
          </a:p>
          <a:p>
            <a:pPr marL="0" indent="-57150">
              <a:buClr>
                <a:srgbClr val="FFFFFF"/>
              </a:buClr>
              <a:buSzPct val="100000"/>
              <a:buNone/>
              <a:defRPr/>
            </a:pPr>
            <a:r>
              <a:rPr lang="fi-FI" sz="1400">
                <a:solidFill>
                  <a:srgbClr val="000000"/>
                </a:solidFill>
                <a:cs typeface="Arial"/>
              </a:rPr>
              <a:t>Ulottuvuuksien alla </a:t>
            </a:r>
            <a:r>
              <a:rPr kumimoji="0" lang="fi-FI" sz="1400" b="0" i="0" u="none" strike="noStrike" kern="1200" cap="none" spc="0" normalizeH="0" baseline="0" noProof="0">
                <a:ln>
                  <a:noFill/>
                </a:ln>
                <a:solidFill>
                  <a:srgbClr val="000000"/>
                </a:solidFill>
                <a:effectLst/>
                <a:uLnTx/>
                <a:uFillTx/>
                <a:cs typeface="Arial"/>
              </a:rPr>
              <a:t>on</a:t>
            </a:r>
            <a:r>
              <a:rPr lang="fi-FI" sz="1400">
                <a:solidFill>
                  <a:srgbClr val="000000"/>
                </a:solidFill>
                <a:cs typeface="Arial"/>
              </a:rPr>
              <a:t> oranssilla, keltaisella ja sinisellä</a:t>
            </a:r>
            <a:r>
              <a:rPr kumimoji="0" lang="fi-FI" sz="1400" b="0" i="0" u="none" strike="noStrike" kern="1200" cap="none" spc="0" normalizeH="0" baseline="0" noProof="0">
                <a:ln>
                  <a:noFill/>
                </a:ln>
                <a:solidFill>
                  <a:srgbClr val="000000"/>
                </a:solidFill>
                <a:effectLst/>
                <a:uLnTx/>
                <a:uFillTx/>
                <a:cs typeface="Arial"/>
              </a:rPr>
              <a:t> </a:t>
            </a:r>
            <a:r>
              <a:rPr lang="fi-FI" sz="1400">
                <a:solidFill>
                  <a:srgbClr val="000000"/>
                </a:solidFill>
                <a:cs typeface="Arial"/>
              </a:rPr>
              <a:t>mittarikorit, jotka kiteyttävät</a:t>
            </a:r>
            <a:r>
              <a:rPr kumimoji="0" lang="fi-FI" sz="1400" b="0" i="0" u="none" strike="noStrike" kern="1200" cap="none" spc="0" normalizeH="0" baseline="0" noProof="0">
                <a:ln>
                  <a:noFill/>
                </a:ln>
                <a:solidFill>
                  <a:srgbClr val="000000"/>
                </a:solidFill>
                <a:effectLst/>
                <a:uLnTx/>
                <a:uFillTx/>
                <a:cs typeface="Arial"/>
              </a:rPr>
              <a:t> konkreettiset mittarit</a:t>
            </a:r>
            <a:r>
              <a:rPr lang="fi-FI" sz="1400">
                <a:solidFill>
                  <a:srgbClr val="000000"/>
                </a:solidFill>
                <a:cs typeface="Arial"/>
              </a:rPr>
              <a:t> </a:t>
            </a:r>
            <a:r>
              <a:rPr kumimoji="0" lang="fi-FI" sz="1400" b="0" i="0" u="none" strike="noStrike" kern="1200" cap="none" spc="0" normalizeH="0" baseline="0" noProof="0">
                <a:ln>
                  <a:noFill/>
                </a:ln>
                <a:solidFill>
                  <a:srgbClr val="000000"/>
                </a:solidFill>
                <a:effectLst/>
                <a:uLnTx/>
                <a:uFillTx/>
                <a:cs typeface="Arial"/>
              </a:rPr>
              <a:t>ekosysteemien synnyttämä </a:t>
            </a:r>
            <a:r>
              <a:rPr lang="fi-FI" sz="1400">
                <a:solidFill>
                  <a:srgbClr val="000000"/>
                </a:solidFill>
                <a:cs typeface="Arial"/>
              </a:rPr>
              <a:t>arvon</a:t>
            </a:r>
            <a:r>
              <a:rPr kumimoji="0" lang="fi-FI" sz="1400" b="0" i="0" u="none" strike="noStrike" kern="1200" cap="none" spc="0" normalizeH="0" baseline="0" noProof="0">
                <a:ln>
                  <a:noFill/>
                </a:ln>
                <a:solidFill>
                  <a:srgbClr val="000000"/>
                </a:solidFill>
                <a:effectLst/>
                <a:uLnTx/>
                <a:uFillTx/>
                <a:cs typeface="Arial"/>
              </a:rPr>
              <a:t> ja </a:t>
            </a:r>
            <a:r>
              <a:rPr lang="fi-FI" sz="1400">
                <a:solidFill>
                  <a:srgbClr val="000000"/>
                </a:solidFill>
                <a:cs typeface="Arial"/>
              </a:rPr>
              <a:t>vaikuttavuuden </a:t>
            </a:r>
            <a:r>
              <a:rPr kumimoji="0" lang="fi-FI" sz="1400" b="0" i="0" u="none" strike="noStrike" kern="1200" cap="none" spc="0" normalizeH="0" baseline="0" noProof="0">
                <a:ln>
                  <a:noFill/>
                </a:ln>
                <a:solidFill>
                  <a:srgbClr val="000000"/>
                </a:solidFill>
                <a:effectLst/>
                <a:uLnTx/>
                <a:uFillTx/>
                <a:cs typeface="Arial"/>
              </a:rPr>
              <a:t>näkyväksi</a:t>
            </a:r>
            <a:r>
              <a:rPr lang="fi-FI" sz="1400">
                <a:solidFill>
                  <a:srgbClr val="000000"/>
                </a:solidFill>
                <a:cs typeface="Arial"/>
              </a:rPr>
              <a:t> tekemiseksi.</a:t>
            </a:r>
            <a:endParaRPr kumimoji="0" lang="fi-FI" sz="1400" b="0" i="0" u="none" strike="noStrike" kern="1200" cap="none" spc="0" normalizeH="0" baseline="0" noProof="0">
              <a:ln>
                <a:noFill/>
              </a:ln>
              <a:solidFill>
                <a:srgbClr val="000000"/>
              </a:solidFill>
              <a:effectLst/>
              <a:uLnTx/>
              <a:uFillTx/>
              <a:cs typeface="Arial" charset="0"/>
            </a:endParaRPr>
          </a:p>
          <a:p>
            <a:pPr marL="0" marR="0" lvl="0" indent="-57150" algn="l" defTabSz="914400" rtl="0" eaLnBrk="1" fontAlgn="auto" latinLnBrk="0" hangingPunct="1">
              <a:lnSpc>
                <a:spcPct val="100000"/>
              </a:lnSpc>
              <a:spcBef>
                <a:spcPts val="0"/>
              </a:spcBef>
              <a:spcAft>
                <a:spcPts val="0"/>
              </a:spcAft>
              <a:buClr>
                <a:srgbClr val="FFFFFF"/>
              </a:buClr>
              <a:buSzPct val="100000"/>
              <a:buFont typeface="Arial" panose="020B0604020202020204" pitchFamily="34" charset="0"/>
              <a:buNone/>
              <a:tabLst/>
              <a:defRPr/>
            </a:pPr>
            <a:endParaRPr kumimoji="0" lang="fi-FI" sz="1400" b="0" i="0" u="none" strike="noStrike" kern="1200" cap="none" spc="0" normalizeH="0" baseline="0" noProof="0">
              <a:ln>
                <a:noFill/>
              </a:ln>
              <a:solidFill>
                <a:srgbClr val="000000"/>
              </a:solidFill>
              <a:effectLst/>
              <a:uLnTx/>
              <a:uFillTx/>
              <a:latin typeface="Arial" charset="0"/>
              <a:cs typeface="Arial" charset="0"/>
            </a:endParaRPr>
          </a:p>
          <a:p>
            <a:pPr marL="0" marR="0" lvl="0" indent="-57150" algn="l" defTabSz="914400" rtl="0" eaLnBrk="1" fontAlgn="auto" latinLnBrk="0" hangingPunct="1">
              <a:lnSpc>
                <a:spcPct val="100000"/>
              </a:lnSpc>
              <a:spcBef>
                <a:spcPts val="0"/>
              </a:spcBef>
              <a:spcAft>
                <a:spcPts val="0"/>
              </a:spcAft>
              <a:buClr>
                <a:srgbClr val="FFFFFF"/>
              </a:buClr>
              <a:buSzPct val="100000"/>
              <a:buFont typeface="Arial" panose="020B0604020202020204" pitchFamily="34" charset="0"/>
              <a:buNone/>
              <a:tabLst/>
              <a:defRPr/>
            </a:pPr>
            <a:endParaRPr lang="fi-FI" sz="1400">
              <a:solidFill>
                <a:srgbClr val="000000"/>
              </a:solidFill>
              <a:latin typeface="Arial" charset="0"/>
              <a:cs typeface="Arial" charset="0"/>
            </a:endParaRPr>
          </a:p>
          <a:p>
            <a:pPr marL="0" marR="0" lvl="0" indent="-57150" algn="l" defTabSz="914400" rtl="0" eaLnBrk="1" fontAlgn="auto" latinLnBrk="0" hangingPunct="1">
              <a:lnSpc>
                <a:spcPct val="100000"/>
              </a:lnSpc>
              <a:spcBef>
                <a:spcPts val="0"/>
              </a:spcBef>
              <a:spcAft>
                <a:spcPts val="0"/>
              </a:spcAft>
              <a:buClr>
                <a:srgbClr val="FFFFFF"/>
              </a:buClr>
              <a:buSzPct val="100000"/>
              <a:buFont typeface="Arial" panose="020B0604020202020204" pitchFamily="34" charset="0"/>
              <a:buNone/>
              <a:tabLst/>
              <a:defRPr/>
            </a:pPr>
            <a:endParaRPr kumimoji="0" lang="fi-FI" sz="1400" b="0" i="0" u="none" strike="noStrike" kern="1200" cap="none" spc="0" normalizeH="0" baseline="0" noProof="0">
              <a:ln>
                <a:noFill/>
              </a:ln>
              <a:solidFill>
                <a:srgbClr val="000000"/>
              </a:solidFill>
              <a:effectLst/>
              <a:uLnTx/>
              <a:uFillTx/>
              <a:latin typeface="Arial" charset="0"/>
              <a:cs typeface="Arial" charset="0"/>
            </a:endParaRPr>
          </a:p>
        </p:txBody>
      </p:sp>
      <p:sp>
        <p:nvSpPr>
          <p:cNvPr id="4" name="Content Placeholder 3">
            <a:extLst>
              <a:ext uri="{FF2B5EF4-FFF2-40B4-BE49-F238E27FC236}">
                <a16:creationId xmlns:a16="http://schemas.microsoft.com/office/drawing/2014/main" id="{D4E6BD3E-BAC2-2004-F2C5-B0B3B8966554}"/>
              </a:ext>
            </a:extLst>
          </p:cNvPr>
          <p:cNvSpPr>
            <a:spLocks noGrp="1"/>
          </p:cNvSpPr>
          <p:nvPr>
            <p:ph idx="13"/>
          </p:nvPr>
        </p:nvSpPr>
        <p:spPr>
          <a:xfrm>
            <a:off x="6536927" y="1881187"/>
            <a:ext cx="4888592" cy="4785335"/>
          </a:xfrm>
        </p:spPr>
        <p:txBody>
          <a:bodyPr/>
          <a:lstStyle/>
          <a:p>
            <a:pPr marL="0" marR="0" lvl="0" indent="-57150" algn="l" defTabSz="914400" rtl="0" eaLnBrk="1" fontAlgn="auto" latinLnBrk="0" hangingPunct="1">
              <a:lnSpc>
                <a:spcPct val="100000"/>
              </a:lnSpc>
              <a:spcBef>
                <a:spcPts val="0"/>
              </a:spcBef>
              <a:spcAft>
                <a:spcPts val="0"/>
              </a:spcAft>
              <a:buClr>
                <a:srgbClr val="FFFFFF"/>
              </a:buClr>
              <a:buSzPct val="100000"/>
              <a:buFont typeface="Arial" panose="020B0604020202020204" pitchFamily="34" charset="0"/>
              <a:buNone/>
              <a:tabLst/>
              <a:defRPr/>
            </a:pPr>
            <a:endParaRPr kumimoji="0" lang="fi-FI" sz="1400" b="1" i="0" u="none" strike="noStrike" kern="1200" cap="none" spc="0" normalizeH="0" baseline="0" noProof="0">
              <a:ln>
                <a:noFill/>
              </a:ln>
              <a:solidFill>
                <a:srgbClr val="000000"/>
              </a:solidFill>
              <a:effectLst/>
              <a:uLnTx/>
              <a:uFillTx/>
              <a:cs typeface="Arial" charset="0"/>
            </a:endParaRPr>
          </a:p>
          <a:p>
            <a:pPr marL="0" marR="0" lvl="0" indent="-57150" algn="l" defTabSz="914400" rtl="0" eaLnBrk="1" fontAlgn="auto" latinLnBrk="0" hangingPunct="1">
              <a:lnSpc>
                <a:spcPct val="100000"/>
              </a:lnSpc>
              <a:spcBef>
                <a:spcPts val="0"/>
              </a:spcBef>
              <a:spcAft>
                <a:spcPts val="0"/>
              </a:spcAft>
              <a:buClr>
                <a:srgbClr val="FFFFFF"/>
              </a:buClr>
              <a:buSzPct val="100000"/>
              <a:buFont typeface="Arial" panose="020B0604020202020204" pitchFamily="34" charset="0"/>
              <a:buNone/>
              <a:tabLst/>
              <a:defRPr/>
            </a:pPr>
            <a:r>
              <a:rPr kumimoji="0" lang="fi-FI" sz="1400" b="0" i="0" u="none" strike="noStrike" kern="1200" cap="none" spc="0" normalizeH="0" baseline="0" noProof="0">
                <a:ln>
                  <a:noFill/>
                </a:ln>
                <a:solidFill>
                  <a:srgbClr val="000000"/>
                </a:solidFill>
                <a:effectLst/>
                <a:uLnTx/>
                <a:uFillTx/>
                <a:cs typeface="Arial" charset="0"/>
              </a:rPr>
              <a:t>	</a:t>
            </a:r>
          </a:p>
          <a:p>
            <a:pPr marL="0" marR="0" lvl="0" indent="-57150" algn="l" defTabSz="914400" rtl="0" eaLnBrk="1" fontAlgn="auto" latinLnBrk="0" hangingPunct="1">
              <a:lnSpc>
                <a:spcPct val="100000"/>
              </a:lnSpc>
              <a:spcBef>
                <a:spcPts val="0"/>
              </a:spcBef>
              <a:spcAft>
                <a:spcPts val="0"/>
              </a:spcAft>
              <a:buClr>
                <a:srgbClr val="FFFFFF"/>
              </a:buClr>
              <a:buSzPct val="100000"/>
              <a:buFont typeface="Arial" panose="020B0604020202020204" pitchFamily="34" charset="0"/>
              <a:buNone/>
              <a:tabLst/>
              <a:defRPr/>
            </a:pPr>
            <a:endParaRPr kumimoji="0" lang="fi-FI" sz="1400" b="1" i="0" u="none" strike="noStrike" kern="1200" cap="none" spc="0" normalizeH="0" baseline="0" noProof="0">
              <a:ln>
                <a:noFill/>
              </a:ln>
              <a:solidFill>
                <a:srgbClr val="000000"/>
              </a:solidFill>
              <a:effectLst/>
              <a:uLnTx/>
              <a:uFillTx/>
              <a:cs typeface="Arial" charset="0"/>
            </a:endParaRPr>
          </a:p>
          <a:p>
            <a:pPr marL="0" marR="0" lvl="0" indent="-57150" algn="l" defTabSz="914400" rtl="0" eaLnBrk="1" fontAlgn="auto" latinLnBrk="0" hangingPunct="1">
              <a:lnSpc>
                <a:spcPct val="100000"/>
              </a:lnSpc>
              <a:spcBef>
                <a:spcPts val="0"/>
              </a:spcBef>
              <a:spcAft>
                <a:spcPts val="0"/>
              </a:spcAft>
              <a:buClr>
                <a:srgbClr val="FFFFFF"/>
              </a:buClr>
              <a:buSzPct val="100000"/>
              <a:buFont typeface="Arial" panose="020B0604020202020204" pitchFamily="34" charset="0"/>
              <a:buNone/>
              <a:tabLst/>
              <a:defRPr/>
            </a:pPr>
            <a:r>
              <a:rPr lang="fi-FI" sz="1400" b="1">
                <a:solidFill>
                  <a:srgbClr val="000000"/>
                </a:solidFill>
                <a:highlight>
                  <a:srgbClr val="B7D4ED"/>
                </a:highlight>
                <a:cs typeface="Arial" charset="0"/>
              </a:rPr>
              <a:t>3</a:t>
            </a:r>
            <a:r>
              <a:rPr kumimoji="0" lang="fi-FI" sz="1400" b="1" i="0" u="none" strike="noStrike" kern="1200" cap="none" spc="0" normalizeH="0" baseline="0" noProof="0">
                <a:ln>
                  <a:noFill/>
                </a:ln>
                <a:solidFill>
                  <a:srgbClr val="000000"/>
                </a:solidFill>
                <a:effectLst/>
                <a:highlight>
                  <a:srgbClr val="B7D4ED"/>
                </a:highlight>
                <a:uLnTx/>
                <a:uFillTx/>
                <a:cs typeface="Arial" charset="0"/>
              </a:rPr>
              <a:t>. Vaikutukset kestävään yhteiskuntaan: </a:t>
            </a:r>
            <a:r>
              <a:rPr kumimoji="0" lang="fi-FI" sz="1400" b="0" i="0" u="none" strike="noStrike" kern="1200" cap="none" spc="0" normalizeH="0" baseline="0" noProof="0">
                <a:ln>
                  <a:noFill/>
                </a:ln>
                <a:solidFill>
                  <a:srgbClr val="000000"/>
                </a:solidFill>
                <a:effectLst/>
                <a:uLnTx/>
                <a:uFillTx/>
                <a:cs typeface="Arial" charset="0"/>
              </a:rPr>
              <a:t>Tässä huomio kiinnitetään siihen miten ekosysteemi synnyttää laajempia yhteiskunnallisia vaikutuksia niin kansallisesti ja globaalisti. Mittarikoreina ovat liiketoiminnan uudistuminen ja kansainvälistyminen ja kestävän elämäntavan edistäminen. </a:t>
            </a:r>
          </a:p>
          <a:p>
            <a:pPr marL="0" marR="0" lvl="0" indent="-57150" algn="l" defTabSz="914400" rtl="0" eaLnBrk="1" fontAlgn="auto" latinLnBrk="0" hangingPunct="1">
              <a:lnSpc>
                <a:spcPct val="100000"/>
              </a:lnSpc>
              <a:spcBef>
                <a:spcPts val="0"/>
              </a:spcBef>
              <a:spcAft>
                <a:spcPts val="0"/>
              </a:spcAft>
              <a:buClr>
                <a:srgbClr val="FFFFFF"/>
              </a:buClr>
              <a:buSzPct val="100000"/>
              <a:buFont typeface="Arial" panose="020B0604020202020204" pitchFamily="34" charset="0"/>
              <a:buNone/>
              <a:tabLst/>
              <a:defRPr/>
            </a:pPr>
            <a:endParaRPr lang="fi-FI" sz="1400" b="1">
              <a:solidFill>
                <a:srgbClr val="000000"/>
              </a:solidFill>
              <a:cs typeface="Arial" charset="0"/>
            </a:endParaRPr>
          </a:p>
          <a:p>
            <a:pPr marL="0" marR="0" lvl="0" indent="-57150" algn="l" defTabSz="914400" rtl="0" eaLnBrk="1" fontAlgn="auto" latinLnBrk="0" hangingPunct="1">
              <a:lnSpc>
                <a:spcPct val="100000"/>
              </a:lnSpc>
              <a:spcBef>
                <a:spcPts val="0"/>
              </a:spcBef>
              <a:spcAft>
                <a:spcPts val="0"/>
              </a:spcAft>
              <a:buClr>
                <a:srgbClr val="FFFFFF"/>
              </a:buClr>
              <a:buSzPct val="100000"/>
              <a:buFont typeface="Arial" panose="020B0604020202020204" pitchFamily="34" charset="0"/>
              <a:buNone/>
              <a:tabLst/>
              <a:defRPr/>
            </a:pPr>
            <a:r>
              <a:rPr lang="fi-FI" sz="1400" b="1">
                <a:solidFill>
                  <a:srgbClr val="000000"/>
                </a:solidFill>
                <a:highlight>
                  <a:srgbClr val="FEF75A"/>
                </a:highlight>
                <a:cs typeface="Arial" charset="0"/>
              </a:rPr>
              <a:t>2</a:t>
            </a:r>
            <a:r>
              <a:rPr kumimoji="0" lang="fi-FI" sz="1400" b="1" i="0" u="none" strike="noStrike" kern="1200" cap="none" spc="0" normalizeH="0" baseline="0" noProof="0">
                <a:ln>
                  <a:noFill/>
                </a:ln>
                <a:solidFill>
                  <a:srgbClr val="000000"/>
                </a:solidFill>
                <a:effectLst/>
                <a:highlight>
                  <a:srgbClr val="FEF75A"/>
                </a:highlight>
                <a:uLnTx/>
                <a:uFillTx/>
                <a:cs typeface="Arial" charset="0"/>
              </a:rPr>
              <a:t>. Vaikutukset alueen innovaatiokykyyn: </a:t>
            </a:r>
            <a:r>
              <a:rPr kumimoji="0" lang="fi-FI" sz="1400" b="0" i="0" u="none" strike="noStrike" kern="1200" cap="none" spc="0" normalizeH="0" baseline="0" noProof="0">
                <a:ln>
                  <a:noFill/>
                </a:ln>
                <a:solidFill>
                  <a:srgbClr val="000000"/>
                </a:solidFill>
                <a:effectLst/>
                <a:uLnTx/>
                <a:uFillTx/>
                <a:cs typeface="Arial" charset="0"/>
              </a:rPr>
              <a:t>Tässä ulottuvuudessa tarkastellaan sitä, minkälaista arvoa ekosysteemi synnyttää ekosysteemin toiminnassa mukana oleville toimijoille ja alueelle. Mittarikoreina ovat uudet ratkaisut ja innovaatiot, uusi tieto ja osaaminen sekä yritysten elinvoima ja työllisyys.</a:t>
            </a:r>
          </a:p>
          <a:p>
            <a:pPr marL="0" indent="0">
              <a:buNone/>
            </a:pPr>
            <a:endParaRPr lang="fi-FI" sz="1400"/>
          </a:p>
          <a:p>
            <a:pPr marL="0" indent="0">
              <a:buNone/>
            </a:pPr>
            <a:r>
              <a:rPr lang="fi-FI" sz="1400" b="1">
                <a:solidFill>
                  <a:srgbClr val="000000"/>
                </a:solidFill>
                <a:highlight>
                  <a:srgbClr val="FE9128"/>
                </a:highlight>
                <a:cs typeface="Arial" charset="0"/>
              </a:rPr>
              <a:t>1</a:t>
            </a:r>
            <a:r>
              <a:rPr kumimoji="0" lang="fi-FI" sz="1400" b="1" i="0" u="none" strike="noStrike" kern="1200" cap="none" spc="0" normalizeH="0" baseline="0" noProof="0">
                <a:ln>
                  <a:noFill/>
                </a:ln>
                <a:solidFill>
                  <a:srgbClr val="000000"/>
                </a:solidFill>
                <a:effectLst/>
                <a:highlight>
                  <a:srgbClr val="FE9128"/>
                </a:highlight>
                <a:uLnTx/>
                <a:uFillTx/>
                <a:cs typeface="Arial" charset="0"/>
              </a:rPr>
              <a:t>. Ekosysteemien luomat kasvun edellytykset</a:t>
            </a:r>
            <a:r>
              <a:rPr kumimoji="0" lang="fi-FI" sz="1400" b="0" i="0" u="none" strike="noStrike" kern="1200" cap="none" spc="0" normalizeH="0" baseline="0" noProof="0">
                <a:ln>
                  <a:noFill/>
                </a:ln>
                <a:solidFill>
                  <a:srgbClr val="000000"/>
                </a:solidFill>
                <a:effectLst/>
                <a:highlight>
                  <a:srgbClr val="FE9128"/>
                </a:highlight>
                <a:uLnTx/>
                <a:uFillTx/>
                <a:cs typeface="Arial" charset="0"/>
              </a:rPr>
              <a:t>: </a:t>
            </a:r>
            <a:r>
              <a:rPr kumimoji="0" lang="fi-FI" sz="1400" b="0" i="0" u="none" strike="noStrike" kern="1200" cap="none" spc="0" normalizeH="0" baseline="0" noProof="0">
                <a:ln>
                  <a:noFill/>
                </a:ln>
                <a:solidFill>
                  <a:srgbClr val="000000"/>
                </a:solidFill>
                <a:effectLst/>
                <a:uLnTx/>
                <a:uFillTx/>
                <a:cs typeface="Arial" charset="0"/>
              </a:rPr>
              <a:t>Tässä kiinnitetään huomiota siihen, miten ekosysteemin toiminnassa luodaan peruskivi vaikuttavuuden syntymiselle. Ulottuvuuteen liittyy neljä mittarikoria: TKI- panostukset ja rahoitus, vaikuttavuuden johtaminen, osaaminen ja kyvykkyydet ja yhteiskehittämisen alustat sekä kumppanuudet, luottamus ja ekosysteemit. </a:t>
            </a:r>
          </a:p>
          <a:p>
            <a:pPr marL="0" indent="0">
              <a:buNone/>
            </a:pPr>
            <a:endParaRPr lang="fi-FI" sz="1400"/>
          </a:p>
        </p:txBody>
      </p:sp>
      <p:pic>
        <p:nvPicPr>
          <p:cNvPr id="6" name="Picture 5">
            <a:extLst>
              <a:ext uri="{FF2B5EF4-FFF2-40B4-BE49-F238E27FC236}">
                <a16:creationId xmlns:a16="http://schemas.microsoft.com/office/drawing/2014/main" id="{85E844B3-EEFD-2A38-9C9A-903CE668612C}"/>
              </a:ext>
            </a:extLst>
          </p:cNvPr>
          <p:cNvPicPr>
            <a:picLocks noChangeAspect="1"/>
          </p:cNvPicPr>
          <p:nvPr/>
        </p:nvPicPr>
        <p:blipFill>
          <a:blip r:embed="rId2"/>
          <a:stretch>
            <a:fillRect/>
          </a:stretch>
        </p:blipFill>
        <p:spPr>
          <a:xfrm>
            <a:off x="649306" y="3721333"/>
            <a:ext cx="4906142" cy="2759705"/>
          </a:xfrm>
          <a:prstGeom prst="rect">
            <a:avLst/>
          </a:prstGeom>
        </p:spPr>
      </p:pic>
      <p:sp>
        <p:nvSpPr>
          <p:cNvPr id="5" name="Slide Number Placeholder 4">
            <a:extLst>
              <a:ext uri="{FF2B5EF4-FFF2-40B4-BE49-F238E27FC236}">
                <a16:creationId xmlns:a16="http://schemas.microsoft.com/office/drawing/2014/main" id="{4BCFC3D9-232E-1E0C-7E87-9718BC28C0C8}"/>
              </a:ext>
            </a:extLst>
          </p:cNvPr>
          <p:cNvSpPr>
            <a:spLocks noGrp="1"/>
          </p:cNvSpPr>
          <p:nvPr>
            <p:ph type="sldNum" sz="quarter" idx="12"/>
          </p:nvPr>
        </p:nvSpPr>
        <p:spPr/>
        <p:txBody>
          <a:bodyPr/>
          <a:lstStyle/>
          <a:p>
            <a:fld id="{31160B98-140E-4345-B1A3-2A7247C42973}" type="slidenum">
              <a:rPr lang="fi-FI" smtClean="0"/>
              <a:t>15</a:t>
            </a:fld>
            <a:endParaRPr lang="fi-FI"/>
          </a:p>
        </p:txBody>
      </p:sp>
    </p:spTree>
    <p:extLst>
      <p:ext uri="{BB962C8B-B14F-4D97-AF65-F5344CB8AC3E}">
        <p14:creationId xmlns:p14="http://schemas.microsoft.com/office/powerpoint/2010/main" val="2829819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different types of text&#10;&#10;Description automatically generated with medium confidence">
            <a:extLst>
              <a:ext uri="{FF2B5EF4-FFF2-40B4-BE49-F238E27FC236}">
                <a16:creationId xmlns:a16="http://schemas.microsoft.com/office/drawing/2014/main" id="{1768EFBD-9BB0-682A-C2EB-A4B20C453E9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p:blipFill>
        <p:spPr>
          <a:xfrm>
            <a:off x="0" y="0"/>
            <a:ext cx="12192000" cy="6857999"/>
          </a:xfrm>
          <a:noFill/>
        </p:spPr>
      </p:pic>
      <p:sp>
        <p:nvSpPr>
          <p:cNvPr id="11" name="Text Placeholder 2">
            <a:extLst>
              <a:ext uri="{FF2B5EF4-FFF2-40B4-BE49-F238E27FC236}">
                <a16:creationId xmlns:a16="http://schemas.microsoft.com/office/drawing/2014/main" id="{9A78645D-746C-1E3C-6494-A67717F45F67}"/>
              </a:ext>
            </a:extLst>
          </p:cNvPr>
          <p:cNvSpPr>
            <a:spLocks noGrp="1"/>
          </p:cNvSpPr>
          <p:nvPr>
            <p:ph type="body" sz="quarter" idx="17"/>
          </p:nvPr>
        </p:nvSpPr>
        <p:spPr>
          <a:xfrm>
            <a:off x="230400" y="6512400"/>
            <a:ext cx="968400" cy="151200"/>
          </a:xfrm>
        </p:spPr>
        <p:txBody>
          <a:bodyPr/>
          <a:lstStyle/>
          <a:p>
            <a:endParaRPr lang="en-US"/>
          </a:p>
        </p:txBody>
      </p:sp>
      <p:sp>
        <p:nvSpPr>
          <p:cNvPr id="4" name="Slide Number Placeholder 3" hidden="1">
            <a:extLst>
              <a:ext uri="{FF2B5EF4-FFF2-40B4-BE49-F238E27FC236}">
                <a16:creationId xmlns:a16="http://schemas.microsoft.com/office/drawing/2014/main" id="{A1FD73C9-BBF0-3124-DFF8-EC69D8FA4E50}"/>
              </a:ext>
            </a:extLst>
          </p:cNvPr>
          <p:cNvSpPr>
            <a:spLocks noGrp="1"/>
          </p:cNvSpPr>
          <p:nvPr>
            <p:ph type="sldNum" sz="quarter" idx="4294967295"/>
          </p:nvPr>
        </p:nvSpPr>
        <p:spPr>
          <a:xfrm>
            <a:off x="5610741" y="6436659"/>
            <a:ext cx="456303" cy="284816"/>
          </a:xfrm>
        </p:spPr>
        <p:txBody>
          <a:bodyPr/>
          <a:lstStyle/>
          <a:p>
            <a:pPr>
              <a:spcAft>
                <a:spcPts val="600"/>
              </a:spcAft>
            </a:pPr>
            <a:fld id="{31160B98-140E-4345-B1A3-2A7247C42973}" type="slidenum">
              <a:rPr lang="fi-FI" smtClean="0"/>
              <a:pPr>
                <a:spcAft>
                  <a:spcPts val="600"/>
                </a:spcAft>
              </a:pPr>
              <a:t>16</a:t>
            </a:fld>
            <a:endParaRPr lang="fi-FI"/>
          </a:p>
        </p:txBody>
      </p:sp>
      <p:sp>
        <p:nvSpPr>
          <p:cNvPr id="7" name="TextBox 6">
            <a:extLst>
              <a:ext uri="{FF2B5EF4-FFF2-40B4-BE49-F238E27FC236}">
                <a16:creationId xmlns:a16="http://schemas.microsoft.com/office/drawing/2014/main" id="{B194AF11-0D9B-D3DC-9516-CBF7E6D634AB}"/>
              </a:ext>
            </a:extLst>
          </p:cNvPr>
          <p:cNvSpPr txBox="1"/>
          <p:nvPr/>
        </p:nvSpPr>
        <p:spPr>
          <a:xfrm>
            <a:off x="1293701" y="6461042"/>
            <a:ext cx="1950825" cy="253916"/>
          </a:xfrm>
          <a:prstGeom prst="rect">
            <a:avLst/>
          </a:prstGeom>
          <a:noFill/>
        </p:spPr>
        <p:txBody>
          <a:bodyPr wrap="square" rtlCol="0">
            <a:spAutoFit/>
          </a:bodyPr>
          <a:lstStyle/>
          <a:p>
            <a:r>
              <a:rPr lang="fi-FI" sz="1050"/>
              <a:t>Kuva 4. Vaikuttavuuden malli</a:t>
            </a:r>
          </a:p>
        </p:txBody>
      </p:sp>
    </p:spTree>
    <p:extLst>
      <p:ext uri="{BB962C8B-B14F-4D97-AF65-F5344CB8AC3E}">
        <p14:creationId xmlns:p14="http://schemas.microsoft.com/office/powerpoint/2010/main" val="19437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766481" y="1547445"/>
            <a:ext cx="4383857" cy="4629517"/>
          </a:xfrm>
        </p:spPr>
        <p:txBody>
          <a:bodyPr vert="horz" lIns="0" tIns="0" rIns="0" bIns="0" rtlCol="0" anchor="t">
            <a:noAutofit/>
          </a:bodyPr>
          <a:lstStyle/>
          <a:p>
            <a:pPr marL="0" indent="0" defTabSz="914400">
              <a:buNone/>
            </a:pPr>
            <a:r>
              <a:rPr lang="en-US" sz="1800" b="1"/>
              <a:t>Miksi </a:t>
            </a:r>
            <a:r>
              <a:rPr lang="en-US" sz="1800" b="1" err="1"/>
              <a:t>tarvitaan</a:t>
            </a:r>
            <a:r>
              <a:rPr lang="en-US" sz="1800" b="1"/>
              <a:t> </a:t>
            </a:r>
            <a:r>
              <a:rPr lang="en-US" sz="1800" b="1" err="1"/>
              <a:t>malli</a:t>
            </a:r>
            <a:r>
              <a:rPr lang="en-US" sz="1800" b="1"/>
              <a:t>?</a:t>
            </a:r>
          </a:p>
          <a:p>
            <a:pPr marL="0" indent="0" defTabSz="914400">
              <a:buNone/>
            </a:pPr>
            <a:endParaRPr lang="en-US" sz="1800">
              <a:solidFill>
                <a:schemeClr val="accent2"/>
              </a:solidFill>
            </a:endParaRPr>
          </a:p>
          <a:p>
            <a:pPr marL="0" indent="0">
              <a:buNone/>
            </a:pPr>
            <a:r>
              <a:rPr lang="fi-FI" sz="1800"/>
              <a:t>Vaikuttavuuden malli tarjoaa yhdenmukaisen</a:t>
            </a:r>
            <a:r>
              <a:rPr lang="fi-FI" sz="1800" b="0"/>
              <a:t> </a:t>
            </a:r>
            <a:r>
              <a:rPr lang="fi-FI" sz="1800"/>
              <a:t>tavan</a:t>
            </a:r>
            <a:r>
              <a:rPr lang="fi-FI" sz="1800" b="0"/>
              <a:t> hahmottaa</a:t>
            </a:r>
            <a:r>
              <a:rPr lang="fi-FI" sz="1800"/>
              <a:t> sen millaista vaikuttavuutta </a:t>
            </a:r>
            <a:r>
              <a:rPr lang="fi-FI" sz="1800" err="1"/>
              <a:t>Innokaupungit</a:t>
            </a:r>
            <a:r>
              <a:rPr lang="fi-FI" sz="1800"/>
              <a:t> </a:t>
            </a:r>
            <a:r>
              <a:rPr lang="fi-FI" sz="1800" b="0"/>
              <a:t>ja niiden </a:t>
            </a:r>
            <a:r>
              <a:rPr lang="fi-FI" sz="1800"/>
              <a:t>ekosysteemit yhdessä tavoittelevat. </a:t>
            </a:r>
            <a:r>
              <a:rPr lang="fi-FI" sz="1800" b="0"/>
              <a:t>Malli sisältää vaikuttavuuden tavoitteet ja konkreettiset mittarit vaikuttavuuden ja muutoksen seurannan ja johtamisen tueksi.</a:t>
            </a:r>
            <a:r>
              <a:rPr lang="fi-FI" sz="1800"/>
              <a:t> </a:t>
            </a:r>
            <a:endParaRPr lang="fi-FI" sz="1800" b="0"/>
          </a:p>
          <a:p>
            <a:pPr marL="0" indent="0" defTabSz="914400">
              <a:buNone/>
            </a:pPr>
            <a:endParaRPr lang="fi-FI"/>
          </a:p>
          <a:p>
            <a:pPr marL="0" indent="0" defTabSz="914400">
              <a:buNone/>
            </a:pPr>
            <a:endParaRPr lang="fi-FI" sz="2000" b="0"/>
          </a:p>
        </p:txBody>
      </p:sp>
      <p:sp>
        <p:nvSpPr>
          <p:cNvPr id="5" name="Content Placeholder 4">
            <a:extLst>
              <a:ext uri="{FF2B5EF4-FFF2-40B4-BE49-F238E27FC236}">
                <a16:creationId xmlns:a16="http://schemas.microsoft.com/office/drawing/2014/main" id="{B747B64D-21FA-9C8E-BB47-31CFD74EC079}"/>
              </a:ext>
            </a:extLst>
          </p:cNvPr>
          <p:cNvSpPr>
            <a:spLocks noGrp="1"/>
          </p:cNvSpPr>
          <p:nvPr>
            <p:ph idx="13"/>
          </p:nvPr>
        </p:nvSpPr>
        <p:spPr>
          <a:xfrm>
            <a:off x="6089252" y="1547445"/>
            <a:ext cx="4671793" cy="4629518"/>
          </a:xfrm>
        </p:spPr>
        <p:txBody>
          <a:bodyPr/>
          <a:lstStyle/>
          <a:p>
            <a:pPr marL="0" indent="-57150" defTabSz="914400">
              <a:buNone/>
            </a:pPr>
            <a:r>
              <a:rPr lang="en-US" sz="1800" b="1" err="1"/>
              <a:t>Miten</a:t>
            </a:r>
            <a:r>
              <a:rPr lang="en-US" sz="1800" b="1"/>
              <a:t> </a:t>
            </a:r>
            <a:r>
              <a:rPr lang="en-US" sz="1800" b="1" err="1"/>
              <a:t>tietoa</a:t>
            </a:r>
            <a:r>
              <a:rPr lang="en-US" sz="1800" b="1"/>
              <a:t> </a:t>
            </a:r>
            <a:r>
              <a:rPr lang="en-US" sz="1800" b="1" err="1"/>
              <a:t>käytetään</a:t>
            </a:r>
            <a:r>
              <a:rPr lang="en-US" sz="1800" b="1"/>
              <a:t>?</a:t>
            </a:r>
          </a:p>
          <a:p>
            <a:pPr marL="0" indent="-57150" defTabSz="914400">
              <a:buNone/>
            </a:pPr>
            <a:endParaRPr lang="en-US" sz="1800">
              <a:solidFill>
                <a:schemeClr val="accent2"/>
              </a:solidFill>
            </a:endParaRPr>
          </a:p>
          <a:p>
            <a:pPr marL="0" indent="-57150" defTabSz="914400">
              <a:buNone/>
            </a:pPr>
            <a:r>
              <a:rPr lang="fi-FI" sz="1800" b="0"/>
              <a:t>Malli antaa ekosysteemeille vaikuttavuuden suunnan ja kuvaa sen minkälaista muutosta halutaan saada aikaan. Malli auttaa asettamaan kunnianhimoiset tavoitteet ja kirittää vaikuttavuutta ekosysteemissäsi. Kansallisella tasolla malli tukee ekosysteemisopimusten toimeenpanon seurantaa ja auttaa päivittyvän tilannekuvan ja vaikuttavuuden analyysin toteutuksessa. </a:t>
            </a:r>
            <a:endParaRPr lang="en-US" sz="1800" b="0"/>
          </a:p>
          <a:p>
            <a:endParaRPr lang="fi-FI"/>
          </a:p>
        </p:txBody>
      </p:sp>
      <p:sp>
        <p:nvSpPr>
          <p:cNvPr id="2" name="Slide Number Placeholder 1">
            <a:extLst>
              <a:ext uri="{FF2B5EF4-FFF2-40B4-BE49-F238E27FC236}">
                <a16:creationId xmlns:a16="http://schemas.microsoft.com/office/drawing/2014/main" id="{5783068F-BE32-496B-0554-33FEF3C829CE}"/>
              </a:ext>
            </a:extLst>
          </p:cNvPr>
          <p:cNvSpPr>
            <a:spLocks noGrp="1"/>
          </p:cNvSpPr>
          <p:nvPr>
            <p:ph type="sldNum" sz="quarter" idx="12"/>
          </p:nvPr>
        </p:nvSpPr>
        <p:spPr/>
        <p:txBody>
          <a:bodyPr/>
          <a:lstStyle/>
          <a:p>
            <a:fld id="{31160B98-140E-4345-B1A3-2A7247C42973}" type="slidenum">
              <a:rPr lang="fi-FI" smtClean="0"/>
              <a:t>17</a:t>
            </a:fld>
            <a:endParaRPr lang="fi-FI"/>
          </a:p>
        </p:txBody>
      </p:sp>
    </p:spTree>
    <p:extLst>
      <p:ext uri="{BB962C8B-B14F-4D97-AF65-F5344CB8AC3E}">
        <p14:creationId xmlns:p14="http://schemas.microsoft.com/office/powerpoint/2010/main" val="199061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93779-BB8A-7696-11AD-AE02FBB35BE1}"/>
              </a:ext>
            </a:extLst>
          </p:cNvPr>
          <p:cNvSpPr>
            <a:spLocks noGrp="1"/>
          </p:cNvSpPr>
          <p:nvPr>
            <p:ph type="title"/>
          </p:nvPr>
        </p:nvSpPr>
        <p:spPr/>
        <p:txBody>
          <a:bodyPr/>
          <a:lstStyle/>
          <a:p>
            <a:r>
              <a:rPr lang="fi-FI"/>
              <a:t>2. Vaikuttavuuden mittarit</a:t>
            </a:r>
          </a:p>
        </p:txBody>
      </p:sp>
      <p:sp>
        <p:nvSpPr>
          <p:cNvPr id="3" name="Slide Number Placeholder 2">
            <a:extLst>
              <a:ext uri="{FF2B5EF4-FFF2-40B4-BE49-F238E27FC236}">
                <a16:creationId xmlns:a16="http://schemas.microsoft.com/office/drawing/2014/main" id="{822C6172-2813-0EBF-EBCB-F209F92824B0}"/>
              </a:ext>
            </a:extLst>
          </p:cNvPr>
          <p:cNvSpPr>
            <a:spLocks noGrp="1"/>
          </p:cNvSpPr>
          <p:nvPr>
            <p:ph type="sldNum" sz="quarter" idx="12"/>
          </p:nvPr>
        </p:nvSpPr>
        <p:spPr/>
        <p:txBody>
          <a:bodyPr/>
          <a:lstStyle/>
          <a:p>
            <a:fld id="{31160B98-140E-4345-B1A3-2A7247C42973}" type="slidenum">
              <a:rPr lang="fi-FI" smtClean="0"/>
              <a:pPr/>
              <a:t>18</a:t>
            </a:fld>
            <a:endParaRPr lang="fi-FI"/>
          </a:p>
        </p:txBody>
      </p:sp>
    </p:spTree>
    <p:extLst>
      <p:ext uri="{BB962C8B-B14F-4D97-AF65-F5344CB8AC3E}">
        <p14:creationId xmlns:p14="http://schemas.microsoft.com/office/powerpoint/2010/main" val="221799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A4B28B-5856-D241-8FC3-8118C6268E49}"/>
              </a:ext>
            </a:extLst>
          </p:cNvPr>
          <p:cNvSpPr>
            <a:spLocks noGrp="1"/>
          </p:cNvSpPr>
          <p:nvPr>
            <p:ph type="title"/>
          </p:nvPr>
        </p:nvSpPr>
        <p:spPr/>
        <p:txBody>
          <a:bodyPr/>
          <a:lstStyle/>
          <a:p>
            <a:r>
              <a:rPr lang="en-US" sz="2800" b="1" err="1">
                <a:cs typeface="Arial" charset="0"/>
              </a:rPr>
              <a:t>Yhteiset</a:t>
            </a:r>
            <a:r>
              <a:rPr lang="en-US" sz="2800" b="1">
                <a:cs typeface="Arial" charset="0"/>
              </a:rPr>
              <a:t> ja </a:t>
            </a:r>
            <a:r>
              <a:rPr lang="en-US" sz="2800" b="1" err="1">
                <a:cs typeface="Arial" charset="0"/>
              </a:rPr>
              <a:t>ekosysteemikohtaiset</a:t>
            </a:r>
            <a:r>
              <a:rPr lang="en-US" sz="2800" b="1">
                <a:cs typeface="Arial" charset="0"/>
              </a:rPr>
              <a:t> </a:t>
            </a:r>
            <a:r>
              <a:rPr lang="en-US" sz="2800" b="1" err="1">
                <a:cs typeface="Arial" charset="0"/>
              </a:rPr>
              <a:t>vaikuttavuuden</a:t>
            </a:r>
            <a:r>
              <a:rPr lang="en-US" sz="2800" b="1">
                <a:cs typeface="Arial" charset="0"/>
              </a:rPr>
              <a:t> </a:t>
            </a:r>
            <a:r>
              <a:rPr lang="en-US" sz="2800" b="1" err="1">
                <a:cs typeface="Arial" charset="0"/>
              </a:rPr>
              <a:t>mittarit</a:t>
            </a:r>
            <a:endParaRPr lang="fi-FI" sz="3000"/>
          </a:p>
        </p:txBody>
      </p:sp>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6588942" y="2139806"/>
            <a:ext cx="4727735" cy="3873034"/>
          </a:xfrm>
        </p:spPr>
        <p:txBody>
          <a:bodyPr vert="horz" lIns="0" tIns="0" rIns="0" bIns="0" rtlCol="0" anchor="t">
            <a:noAutofit/>
          </a:bodyPr>
          <a:lstStyle/>
          <a:p>
            <a:pPr marL="0" indent="0">
              <a:buNone/>
            </a:pPr>
            <a:r>
              <a:rPr lang="fi-FI" sz="1800"/>
              <a:t>Mittarit tuovat esiin ekosysteemien laaja-alaiset hyödyt. Ne huomioivat vaikutukset kokonaisvaltaisesti elinkeinoelämään, kansalaisiin ja yhteiskuntaan. Tämän lisäksi mittarit huomioivat vaikutukset ekosysteemin eri toimijoihin, kuten yritysten liiketoimintaan, tutkimusyhteisön osaamisen kehittymiseen, kansalaisten hyvinvoinnin paranemiseen ja yhteiskunnan uudistumiseen. </a:t>
            </a:r>
          </a:p>
          <a:p>
            <a:pPr marL="0" indent="0">
              <a:buNone/>
            </a:pPr>
            <a:endParaRPr lang="fi-FI" sz="1800"/>
          </a:p>
          <a:p>
            <a:pPr marL="0" indent="0">
              <a:buNone/>
            </a:pPr>
            <a:endParaRPr lang="fi-FI" sz="1800"/>
          </a:p>
          <a:p>
            <a:pPr marL="0" indent="0" defTabSz="914400">
              <a:buNone/>
            </a:pPr>
            <a:endParaRPr lang="en-US" sz="2200">
              <a:solidFill>
                <a:schemeClr val="accent2"/>
              </a:solidFill>
            </a:endParaRPr>
          </a:p>
        </p:txBody>
      </p:sp>
      <p:sp>
        <p:nvSpPr>
          <p:cNvPr id="4" name="Content Placeholder 3">
            <a:extLst>
              <a:ext uri="{FF2B5EF4-FFF2-40B4-BE49-F238E27FC236}">
                <a16:creationId xmlns:a16="http://schemas.microsoft.com/office/drawing/2014/main" id="{344B6BD5-C8EA-A2B3-5668-DDC4AC7A78E2}"/>
              </a:ext>
            </a:extLst>
          </p:cNvPr>
          <p:cNvSpPr>
            <a:spLocks noGrp="1"/>
          </p:cNvSpPr>
          <p:nvPr>
            <p:ph idx="13"/>
          </p:nvPr>
        </p:nvSpPr>
        <p:spPr>
          <a:xfrm>
            <a:off x="757518" y="2139806"/>
            <a:ext cx="4845541" cy="3873034"/>
          </a:xfrm>
        </p:spPr>
        <p:txBody>
          <a:bodyPr vert="horz" lIns="0" tIns="0" rIns="0" bIns="0" rtlCol="0" anchor="t">
            <a:noAutofit/>
          </a:bodyPr>
          <a:lstStyle/>
          <a:p>
            <a:pPr marL="0" indent="0">
              <a:buNone/>
            </a:pPr>
            <a:r>
              <a:rPr lang="fi-FI" sz="1800"/>
              <a:t>Tieto vaikuttavuudesta pohjautuu moniin eri tietolähteisiin. Kokonaisvaltaisen ymmärryksen luominen edellyttää eri menetelmin tuotettua määrällistä ja laadullista tietoa. </a:t>
            </a:r>
          </a:p>
          <a:p>
            <a:pPr marL="0" indent="0">
              <a:buNone/>
            </a:pPr>
            <a:endParaRPr lang="fi-FI" sz="1800"/>
          </a:p>
          <a:p>
            <a:pPr marL="0" indent="0">
              <a:buNone/>
            </a:pPr>
            <a:r>
              <a:rPr lang="fi-FI" sz="1800"/>
              <a:t>Mittarikoreissa on kaikille ekosysteemeille yhteisiä mittareita, joiden tarkoitus on antaa yleinen kuva ekosysteemien toiminnasta. Lisäksi koreissa on valinnaisia ekosysteemikohtaisia mittareita, joiden avulla ekosysteemit voivat tuottaa tarkempaa tietoa oman ekosysteemin toiminnasta ja sen tavoitteista. Valinnaisia mittareita voi täsmentää ekosysteemin tavoitteisiin ja johtamiseen sopiviksi. </a:t>
            </a:r>
          </a:p>
          <a:p>
            <a:endParaRPr lang="fi-FI"/>
          </a:p>
        </p:txBody>
      </p:sp>
      <p:sp>
        <p:nvSpPr>
          <p:cNvPr id="5" name="Slide Number Placeholder 4">
            <a:extLst>
              <a:ext uri="{FF2B5EF4-FFF2-40B4-BE49-F238E27FC236}">
                <a16:creationId xmlns:a16="http://schemas.microsoft.com/office/drawing/2014/main" id="{921F148B-037A-C4A5-0B85-D27251E706D9}"/>
              </a:ext>
            </a:extLst>
          </p:cNvPr>
          <p:cNvSpPr>
            <a:spLocks noGrp="1"/>
          </p:cNvSpPr>
          <p:nvPr>
            <p:ph type="sldNum" sz="quarter" idx="12"/>
          </p:nvPr>
        </p:nvSpPr>
        <p:spPr/>
        <p:txBody>
          <a:bodyPr/>
          <a:lstStyle/>
          <a:p>
            <a:fld id="{31160B98-140E-4345-B1A3-2A7247C42973}" type="slidenum">
              <a:rPr lang="fi-FI" smtClean="0"/>
              <a:t>19</a:t>
            </a:fld>
            <a:endParaRPr lang="fi-FI"/>
          </a:p>
        </p:txBody>
      </p:sp>
    </p:spTree>
    <p:extLst>
      <p:ext uri="{BB962C8B-B14F-4D97-AF65-F5344CB8AC3E}">
        <p14:creationId xmlns:p14="http://schemas.microsoft.com/office/powerpoint/2010/main" val="405945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80BFBB-7B36-C136-50B7-CFAECC603332}"/>
              </a:ext>
            </a:extLst>
          </p:cNvPr>
          <p:cNvSpPr>
            <a:spLocks noGrp="1"/>
          </p:cNvSpPr>
          <p:nvPr>
            <p:ph type="title"/>
          </p:nvPr>
        </p:nvSpPr>
        <p:spPr>
          <a:xfrm>
            <a:off x="1047565" y="1109709"/>
            <a:ext cx="9863091" cy="4172506"/>
          </a:xfrm>
        </p:spPr>
        <p:txBody>
          <a:bodyPr>
            <a:normAutofit fontScale="90000"/>
          </a:bodyPr>
          <a:lstStyle/>
          <a:p>
            <a:r>
              <a:rPr lang="fi-FI" sz="6700"/>
              <a:t>Esipuhe</a:t>
            </a:r>
            <a:br>
              <a:rPr lang="fi-FI" sz="1800"/>
            </a:br>
            <a:br>
              <a:rPr lang="fi-FI" sz="1800"/>
            </a:br>
            <a:r>
              <a:rPr lang="fi-FI" sz="2000"/>
              <a:t>Kaupungit ovat innovaatioiden syntypaikkoja, käyttöönottajia ja hyödyntäjiä. Kaupungeissa olevissa ekosysteemeissä yritykset, korkeakoulut, tutkimuslaitokset ja ihmiset ratkaisevat erilaisia haasteita ja luovat yhteistyössä innovaatioita.  </a:t>
            </a:r>
            <a:br>
              <a:rPr lang="fi-FI" sz="2000"/>
            </a:br>
            <a:br>
              <a:rPr lang="fi-FI" sz="2000"/>
            </a:br>
            <a:r>
              <a:rPr lang="fi-FI" sz="2000"/>
              <a:t>Polku arjen teoista uusiin ratkaisuihin, liiketoimintaan ja edelleen yhteiskunnan kestävyyteen on pitkä ja monihaarainen. Poluilla on paljon erilaisia toimijoita ja tekijöitä. Innovaatioekosysteemien rakentaminen on paljolti laadullista työtä, jolloin sen vaikuttavuuttakin on mitattava monipuolisin välinein. Jotta pienistä poluista tulee vahva väylä, tarvitsemme yhteisiä käsitteitä ja yhteisiä tapoja tarkastella työn vaikuttavuutta.  </a:t>
            </a:r>
            <a:br>
              <a:rPr lang="fi-FI" sz="2000"/>
            </a:br>
            <a:br>
              <a:rPr lang="fi-FI" sz="2000"/>
            </a:br>
            <a:r>
              <a:rPr lang="fi-FI" sz="2000"/>
              <a:t>Siksi olemme lähteneet tekemään </a:t>
            </a:r>
            <a:r>
              <a:rPr lang="fi-FI" sz="2000" err="1"/>
              <a:t>Innokaupunkien</a:t>
            </a:r>
            <a:r>
              <a:rPr lang="fi-FI" sz="2000"/>
              <a:t> vaikuttavuusmallia. Se tarjoaa yhteisen viitekehyksen hyvin erilaisille kaupungeille ja ekosysteemeille. Tämä työkirja on tarkoitettu niin ekosysteemien kehittäjille, päätöksentekijöille kuin tutkijoillekin, jotka haluavat syventää ymmärrystään siitä, miten ekosysteemien kehittämistä voidaan tehdä entistä vaikuttavammin.  </a:t>
            </a:r>
            <a:br>
              <a:rPr lang="fi-FI" sz="2000"/>
            </a:br>
            <a:br>
              <a:rPr lang="fi-FI" sz="2000"/>
            </a:br>
            <a:r>
              <a:rPr lang="fi-FI" sz="2000"/>
              <a:t>Toivomme, että työkirja innostaa pohtimaan ja kehittämään omia lähestymistapojaan ekosysteemien rakentamiseen ja uudistamiseen. Yhdessä voimme kirittää yhteistyötä kohti innovatiivisia ja kestäviä kaupunkeja. Vaikuttavuusmalli on tehty kaupunkien kanssa ja heitä varten. Lämmin kiitos jokaiselle työhön osallistuneelle! </a:t>
            </a:r>
            <a:br>
              <a:rPr lang="fi-FI" sz="2000"/>
            </a:br>
            <a:endParaRPr lang="fi-FI" sz="2000"/>
          </a:p>
        </p:txBody>
      </p:sp>
      <p:sp>
        <p:nvSpPr>
          <p:cNvPr id="6" name="Tekstin paikkamerkki 5">
            <a:extLst>
              <a:ext uri="{FF2B5EF4-FFF2-40B4-BE49-F238E27FC236}">
                <a16:creationId xmlns:a16="http://schemas.microsoft.com/office/drawing/2014/main" id="{6B85BF02-272E-A550-BAD3-F7D6995FC9AA}"/>
              </a:ext>
            </a:extLst>
          </p:cNvPr>
          <p:cNvSpPr>
            <a:spLocks noGrp="1"/>
          </p:cNvSpPr>
          <p:nvPr>
            <p:ph type="body" sz="quarter" idx="13"/>
          </p:nvPr>
        </p:nvSpPr>
        <p:spPr>
          <a:xfrm>
            <a:off x="1047566" y="5422392"/>
            <a:ext cx="9644248" cy="712078"/>
          </a:xfrm>
        </p:spPr>
        <p:txBody>
          <a:bodyPr vert="horz" lIns="0" tIns="0" rIns="0" bIns="0" rtlCol="0" anchor="t">
            <a:noAutofit/>
          </a:bodyPr>
          <a:lstStyle/>
          <a:p>
            <a:endParaRPr lang="fi-FI" sz="1600"/>
          </a:p>
          <a:p>
            <a:r>
              <a:rPr lang="fi-FI" sz="1600">
                <a:latin typeface="Outfit SemiBold"/>
              </a:rPr>
              <a:t>Mika Pikkarainen ja Olli Voutilainen, työ- ja elinkeinoministeriö </a:t>
            </a:r>
            <a:br>
              <a:rPr lang="fi-FI" sz="1600"/>
            </a:br>
            <a:r>
              <a:rPr lang="fi-FI" sz="1600">
                <a:latin typeface="Outfit SemiBold"/>
              </a:rPr>
              <a:t>Riina Niemi, Pirkanmaan liitto</a:t>
            </a:r>
            <a:endParaRPr lang="fi-FI"/>
          </a:p>
        </p:txBody>
      </p:sp>
      <p:sp>
        <p:nvSpPr>
          <p:cNvPr id="3" name="Slide Number Placeholder 2">
            <a:extLst>
              <a:ext uri="{FF2B5EF4-FFF2-40B4-BE49-F238E27FC236}">
                <a16:creationId xmlns:a16="http://schemas.microsoft.com/office/drawing/2014/main" id="{ECA69754-0A31-63ED-0FFC-9D9C98ED8A7B}"/>
              </a:ext>
            </a:extLst>
          </p:cNvPr>
          <p:cNvSpPr>
            <a:spLocks noGrp="1"/>
          </p:cNvSpPr>
          <p:nvPr>
            <p:ph type="sldNum" sz="quarter" idx="12"/>
          </p:nvPr>
        </p:nvSpPr>
        <p:spPr/>
        <p:txBody>
          <a:bodyPr/>
          <a:lstStyle/>
          <a:p>
            <a:fld id="{31160B98-140E-4345-B1A3-2A7247C42973}" type="slidenum">
              <a:rPr lang="fi-FI" smtClean="0"/>
              <a:t>2</a:t>
            </a:fld>
            <a:endParaRPr lang="fi-FI"/>
          </a:p>
        </p:txBody>
      </p:sp>
    </p:spTree>
    <p:extLst>
      <p:ext uri="{BB962C8B-B14F-4D97-AF65-F5344CB8AC3E}">
        <p14:creationId xmlns:p14="http://schemas.microsoft.com/office/powerpoint/2010/main" val="2404466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variety of colored squares&#10;&#10;Description automatically generated with medium confidence">
            <a:extLst>
              <a:ext uri="{FF2B5EF4-FFF2-40B4-BE49-F238E27FC236}">
                <a16:creationId xmlns:a16="http://schemas.microsoft.com/office/drawing/2014/main" id="{D48D2CDD-DD54-7D5C-6FDB-8D6503FE1C4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p:blipFill>
        <p:spPr>
          <a:xfrm>
            <a:off x="1232170" y="0"/>
            <a:ext cx="9727659" cy="6858000"/>
          </a:xfrm>
          <a:noFill/>
        </p:spPr>
      </p:pic>
      <p:sp>
        <p:nvSpPr>
          <p:cNvPr id="11" name="Text Placeholder 2">
            <a:extLst>
              <a:ext uri="{FF2B5EF4-FFF2-40B4-BE49-F238E27FC236}">
                <a16:creationId xmlns:a16="http://schemas.microsoft.com/office/drawing/2014/main" id="{F4949CDE-1E18-2BBC-9E5B-F1A3810C48AA}"/>
              </a:ext>
            </a:extLst>
          </p:cNvPr>
          <p:cNvSpPr>
            <a:spLocks noGrp="1"/>
          </p:cNvSpPr>
          <p:nvPr>
            <p:ph type="body" sz="quarter" idx="17"/>
          </p:nvPr>
        </p:nvSpPr>
        <p:spPr>
          <a:xfrm>
            <a:off x="230400" y="6512400"/>
            <a:ext cx="968400" cy="151200"/>
          </a:xfrm>
        </p:spPr>
        <p:txBody>
          <a:bodyPr/>
          <a:lstStyle/>
          <a:p>
            <a:endParaRPr lang="en-US"/>
          </a:p>
        </p:txBody>
      </p:sp>
      <p:sp>
        <p:nvSpPr>
          <p:cNvPr id="4" name="Slide Number Placeholder 3" hidden="1">
            <a:extLst>
              <a:ext uri="{FF2B5EF4-FFF2-40B4-BE49-F238E27FC236}">
                <a16:creationId xmlns:a16="http://schemas.microsoft.com/office/drawing/2014/main" id="{E265D65B-CD87-384E-ADEA-2ACD6012765B}"/>
              </a:ext>
            </a:extLst>
          </p:cNvPr>
          <p:cNvSpPr>
            <a:spLocks noGrp="1"/>
          </p:cNvSpPr>
          <p:nvPr>
            <p:ph type="sldNum" sz="quarter" idx="4294967295"/>
          </p:nvPr>
        </p:nvSpPr>
        <p:spPr>
          <a:xfrm>
            <a:off x="5610741" y="6436659"/>
            <a:ext cx="456303" cy="284816"/>
          </a:xfrm>
        </p:spPr>
        <p:txBody>
          <a:bodyPr/>
          <a:lstStyle/>
          <a:p>
            <a:pPr>
              <a:spcAft>
                <a:spcPts val="600"/>
              </a:spcAft>
            </a:pPr>
            <a:fld id="{31160B98-140E-4345-B1A3-2A7247C42973}" type="slidenum">
              <a:rPr lang="fi-FI" smtClean="0"/>
              <a:pPr>
                <a:spcAft>
                  <a:spcPts val="600"/>
                </a:spcAft>
              </a:pPr>
              <a:t>20</a:t>
            </a:fld>
            <a:endParaRPr lang="fi-FI"/>
          </a:p>
        </p:txBody>
      </p:sp>
    </p:spTree>
    <p:extLst>
      <p:ext uri="{BB962C8B-B14F-4D97-AF65-F5344CB8AC3E}">
        <p14:creationId xmlns:p14="http://schemas.microsoft.com/office/powerpoint/2010/main" val="245198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766481" y="1180123"/>
            <a:ext cx="4671792" cy="4996840"/>
          </a:xfrm>
        </p:spPr>
        <p:txBody>
          <a:bodyPr/>
          <a:lstStyle/>
          <a:p>
            <a:pPr marL="0" indent="0" defTabSz="914400">
              <a:buNone/>
            </a:pPr>
            <a:r>
              <a:rPr lang="en-US" sz="2200" b="1"/>
              <a:t>Miksi </a:t>
            </a:r>
            <a:r>
              <a:rPr lang="en-US" sz="2200" b="1" err="1"/>
              <a:t>tarvitaan</a:t>
            </a:r>
            <a:r>
              <a:rPr lang="en-US" sz="2200" b="1"/>
              <a:t> </a:t>
            </a:r>
            <a:r>
              <a:rPr lang="en-US" sz="2200" b="1" err="1"/>
              <a:t>mittareita</a:t>
            </a:r>
            <a:r>
              <a:rPr lang="en-US" sz="2200" b="1"/>
              <a:t>?</a:t>
            </a:r>
          </a:p>
          <a:p>
            <a:pPr marL="0" indent="0" defTabSz="914400">
              <a:buNone/>
            </a:pPr>
            <a:endParaRPr lang="en-US" sz="1400"/>
          </a:p>
          <a:p>
            <a:pPr marL="0" indent="0" defTabSz="914400">
              <a:buNone/>
            </a:pPr>
            <a:r>
              <a:rPr lang="en-US" sz="1400" err="1"/>
              <a:t>Mittarit</a:t>
            </a:r>
            <a:r>
              <a:rPr lang="en-US" sz="1400"/>
              <a:t> </a:t>
            </a:r>
            <a:r>
              <a:rPr lang="en-US" sz="1400" err="1"/>
              <a:t>tekevät</a:t>
            </a:r>
            <a:r>
              <a:rPr lang="en-US" sz="1400"/>
              <a:t> </a:t>
            </a:r>
            <a:r>
              <a:rPr lang="en-US" sz="1400" err="1"/>
              <a:t>näkyväksi</a:t>
            </a:r>
            <a:r>
              <a:rPr lang="en-US" sz="1400"/>
              <a:t> </a:t>
            </a:r>
            <a:r>
              <a:rPr lang="en-US" sz="1400" err="1"/>
              <a:t>sen</a:t>
            </a:r>
            <a:r>
              <a:rPr lang="en-US" sz="1400"/>
              <a:t>, </a:t>
            </a:r>
            <a:r>
              <a:rPr lang="en-US" sz="1400" err="1"/>
              <a:t>miten</a:t>
            </a:r>
            <a:r>
              <a:rPr lang="en-US" sz="1400"/>
              <a:t> </a:t>
            </a:r>
            <a:r>
              <a:rPr lang="en-US" sz="1400" err="1"/>
              <a:t>tavoiteltu</a:t>
            </a:r>
            <a:r>
              <a:rPr lang="en-US" sz="1400"/>
              <a:t> </a:t>
            </a:r>
            <a:r>
              <a:rPr lang="en-US" sz="1400" err="1"/>
              <a:t>uudistuminen</a:t>
            </a:r>
            <a:r>
              <a:rPr lang="en-US" sz="1400"/>
              <a:t> </a:t>
            </a:r>
            <a:r>
              <a:rPr lang="en-US" sz="1400" err="1"/>
              <a:t>etenee</a:t>
            </a:r>
            <a:r>
              <a:rPr lang="en-US" sz="1400"/>
              <a:t> ja </a:t>
            </a:r>
            <a:r>
              <a:rPr lang="en-US" sz="1400" err="1"/>
              <a:t>minkälaisia</a:t>
            </a:r>
            <a:r>
              <a:rPr lang="en-US" sz="1400"/>
              <a:t> </a:t>
            </a:r>
            <a:r>
              <a:rPr lang="en-US" sz="1400" err="1"/>
              <a:t>onnistumista</a:t>
            </a:r>
            <a:r>
              <a:rPr lang="en-US" sz="1400"/>
              <a:t> on </a:t>
            </a:r>
            <a:r>
              <a:rPr lang="en-US" sz="1400" err="1"/>
              <a:t>saatu</a:t>
            </a:r>
            <a:r>
              <a:rPr lang="en-US" sz="1400"/>
              <a:t> </a:t>
            </a:r>
            <a:r>
              <a:rPr lang="en-US" sz="1400" err="1"/>
              <a:t>aikaan</a:t>
            </a:r>
            <a:r>
              <a:rPr lang="en-US" sz="1400"/>
              <a:t>.</a:t>
            </a:r>
          </a:p>
          <a:p>
            <a:pPr marL="0" indent="0" defTabSz="914400">
              <a:buNone/>
            </a:pPr>
            <a:r>
              <a:rPr lang="en-US" sz="1400" err="1"/>
              <a:t>Mittareiden</a:t>
            </a:r>
            <a:r>
              <a:rPr lang="en-US" sz="1400"/>
              <a:t> </a:t>
            </a:r>
            <a:r>
              <a:rPr lang="en-US" sz="1400" err="1"/>
              <a:t>tuottamaa</a:t>
            </a:r>
            <a:r>
              <a:rPr lang="en-US" sz="1400"/>
              <a:t> </a:t>
            </a:r>
            <a:r>
              <a:rPr lang="en-US" sz="1400" err="1"/>
              <a:t>tietoa</a:t>
            </a:r>
            <a:r>
              <a:rPr lang="en-US" sz="1400"/>
              <a:t> </a:t>
            </a:r>
            <a:r>
              <a:rPr lang="en-US" sz="1400" err="1"/>
              <a:t>hyödynnetään</a:t>
            </a:r>
            <a:r>
              <a:rPr lang="en-US" sz="1400"/>
              <a:t>: </a:t>
            </a:r>
          </a:p>
          <a:p>
            <a:pPr marL="0" indent="0" defTabSz="914400">
              <a:buNone/>
            </a:pPr>
            <a:endParaRPr lang="en-US" sz="1400"/>
          </a:p>
          <a:p>
            <a:r>
              <a:rPr lang="en-US" sz="1400" err="1"/>
              <a:t>Kaupunkien</a:t>
            </a:r>
            <a:r>
              <a:rPr lang="en-US" sz="1400"/>
              <a:t> </a:t>
            </a:r>
            <a:r>
              <a:rPr lang="en-US" sz="1400" err="1"/>
              <a:t>ekosysteemeissä</a:t>
            </a:r>
            <a:r>
              <a:rPr lang="en-US" sz="1400"/>
              <a:t> </a:t>
            </a:r>
            <a:r>
              <a:rPr lang="en-US" sz="1400" err="1"/>
              <a:t>niiden</a:t>
            </a:r>
            <a:r>
              <a:rPr lang="en-US" sz="1400"/>
              <a:t> </a:t>
            </a:r>
            <a:r>
              <a:rPr lang="en-US" sz="1400" err="1"/>
              <a:t>vaikuttavuuden</a:t>
            </a:r>
            <a:r>
              <a:rPr lang="en-US" sz="1400"/>
              <a:t> </a:t>
            </a:r>
            <a:r>
              <a:rPr lang="en-US" sz="1400" err="1"/>
              <a:t>johtamisen</a:t>
            </a:r>
            <a:r>
              <a:rPr lang="en-US" sz="1400"/>
              <a:t> ja </a:t>
            </a:r>
            <a:r>
              <a:rPr lang="en-US" sz="1400" err="1"/>
              <a:t>toiminnan</a:t>
            </a:r>
            <a:r>
              <a:rPr lang="en-US" sz="1400"/>
              <a:t> </a:t>
            </a:r>
            <a:r>
              <a:rPr lang="en-US" sz="1400" err="1"/>
              <a:t>kehittämisen</a:t>
            </a:r>
            <a:r>
              <a:rPr lang="en-US" sz="1400"/>
              <a:t> </a:t>
            </a:r>
            <a:r>
              <a:rPr lang="en-US" sz="1400" err="1"/>
              <a:t>tukena</a:t>
            </a:r>
            <a:endParaRPr lang="en-US" sz="1400"/>
          </a:p>
          <a:p>
            <a:r>
              <a:rPr lang="en-US" sz="1400" err="1"/>
              <a:t>Kansallisen</a:t>
            </a:r>
            <a:r>
              <a:rPr lang="en-US" sz="1400"/>
              <a:t> </a:t>
            </a:r>
            <a:r>
              <a:rPr lang="en-US" sz="1400" err="1"/>
              <a:t>koordinaation</a:t>
            </a:r>
            <a:r>
              <a:rPr lang="en-US" sz="1400"/>
              <a:t> </a:t>
            </a:r>
            <a:r>
              <a:rPr lang="en-US" sz="1400" err="1"/>
              <a:t>tasolla</a:t>
            </a:r>
            <a:r>
              <a:rPr lang="en-US" sz="1400"/>
              <a:t> </a:t>
            </a:r>
            <a:r>
              <a:rPr lang="en-US" sz="1400" err="1"/>
              <a:t>luomassa</a:t>
            </a:r>
            <a:r>
              <a:rPr lang="en-US" sz="1400"/>
              <a:t> </a:t>
            </a:r>
            <a:r>
              <a:rPr lang="en-US" sz="1400" err="1"/>
              <a:t>kokonaiskuva</a:t>
            </a:r>
            <a:r>
              <a:rPr lang="en-US" sz="1400"/>
              <a:t> </a:t>
            </a:r>
            <a:r>
              <a:rPr lang="en-US" sz="1400" err="1"/>
              <a:t>toimeenpanon</a:t>
            </a:r>
            <a:r>
              <a:rPr lang="en-US" sz="1400"/>
              <a:t> </a:t>
            </a:r>
            <a:r>
              <a:rPr lang="en-US" sz="1400" err="1"/>
              <a:t>etenemisestä</a:t>
            </a:r>
            <a:r>
              <a:rPr lang="en-US" sz="1400"/>
              <a:t> ja </a:t>
            </a:r>
            <a:r>
              <a:rPr lang="en-US" sz="1400" err="1"/>
              <a:t>ohjauksen</a:t>
            </a:r>
            <a:r>
              <a:rPr lang="en-US" sz="1400"/>
              <a:t> </a:t>
            </a:r>
            <a:r>
              <a:rPr lang="en-US" sz="1400" err="1"/>
              <a:t>tukena</a:t>
            </a:r>
            <a:r>
              <a:rPr lang="en-US" sz="1400"/>
              <a:t>.</a:t>
            </a:r>
          </a:p>
          <a:p>
            <a:r>
              <a:rPr lang="en-US" sz="1400" err="1"/>
              <a:t>Kansallisella</a:t>
            </a:r>
            <a:r>
              <a:rPr lang="en-US" sz="1400"/>
              <a:t> </a:t>
            </a:r>
            <a:r>
              <a:rPr lang="en-US" sz="1400" err="1"/>
              <a:t>tasolla</a:t>
            </a:r>
            <a:r>
              <a:rPr lang="en-US" sz="1400"/>
              <a:t> </a:t>
            </a:r>
            <a:r>
              <a:rPr lang="en-US" sz="1400" err="1"/>
              <a:t>ekosysteemien</a:t>
            </a:r>
            <a:r>
              <a:rPr lang="en-US" sz="1400"/>
              <a:t> </a:t>
            </a:r>
            <a:r>
              <a:rPr lang="en-US" sz="1400" err="1"/>
              <a:t>seurannassa</a:t>
            </a:r>
            <a:r>
              <a:rPr lang="en-US" sz="1400"/>
              <a:t>, </a:t>
            </a:r>
            <a:r>
              <a:rPr lang="en-US" sz="1400" err="1"/>
              <a:t>arvioinnissa</a:t>
            </a:r>
            <a:r>
              <a:rPr lang="en-US" sz="1400"/>
              <a:t> ja </a:t>
            </a:r>
            <a:r>
              <a:rPr lang="en-US" sz="1400" err="1"/>
              <a:t>ohjauksen</a:t>
            </a:r>
            <a:r>
              <a:rPr lang="en-US" sz="1400"/>
              <a:t> </a:t>
            </a:r>
            <a:r>
              <a:rPr lang="en-US" sz="1400" err="1"/>
              <a:t>tukena</a:t>
            </a:r>
            <a:r>
              <a:rPr lang="en-US" sz="1400"/>
              <a:t>. </a:t>
            </a:r>
          </a:p>
          <a:p>
            <a:pPr marL="0" indent="0">
              <a:buNone/>
            </a:pPr>
            <a:endParaRPr lang="en-US" sz="1400"/>
          </a:p>
          <a:p>
            <a:pPr marL="0" indent="0">
              <a:buNone/>
            </a:pPr>
            <a:r>
              <a:rPr lang="en-US" sz="1400" err="1"/>
              <a:t>Tuotettu</a:t>
            </a:r>
            <a:r>
              <a:rPr lang="en-US" sz="1400"/>
              <a:t> </a:t>
            </a:r>
            <a:r>
              <a:rPr lang="en-US" sz="1400" err="1"/>
              <a:t>tieto</a:t>
            </a:r>
            <a:r>
              <a:rPr lang="en-US" sz="1400"/>
              <a:t> </a:t>
            </a:r>
            <a:r>
              <a:rPr lang="en-US" sz="1400" err="1"/>
              <a:t>tukee</a:t>
            </a:r>
            <a:r>
              <a:rPr lang="en-US" sz="1400"/>
              <a:t> </a:t>
            </a:r>
            <a:r>
              <a:rPr lang="en-US" sz="1400" err="1"/>
              <a:t>myös</a:t>
            </a:r>
            <a:r>
              <a:rPr lang="en-US" sz="1400"/>
              <a:t> </a:t>
            </a:r>
            <a:r>
              <a:rPr lang="en-US" sz="1400" err="1"/>
              <a:t>kaupungin</a:t>
            </a:r>
            <a:r>
              <a:rPr lang="en-US" sz="1400"/>
              <a:t> </a:t>
            </a:r>
            <a:r>
              <a:rPr lang="en-US" sz="1400" err="1"/>
              <a:t>viestintää</a:t>
            </a:r>
            <a:r>
              <a:rPr lang="en-US" sz="1400"/>
              <a:t> </a:t>
            </a:r>
            <a:r>
              <a:rPr lang="en-US" sz="1400" err="1"/>
              <a:t>ekosysteemin</a:t>
            </a:r>
            <a:r>
              <a:rPr lang="en-US" sz="1400"/>
              <a:t> </a:t>
            </a:r>
            <a:r>
              <a:rPr lang="en-US" sz="1400" err="1"/>
              <a:t>onnistumisten</a:t>
            </a:r>
            <a:r>
              <a:rPr lang="en-US" sz="1400"/>
              <a:t> </a:t>
            </a:r>
            <a:r>
              <a:rPr lang="fi-FI" sz="1400"/>
              <a:t>näkyväksi</a:t>
            </a:r>
            <a:r>
              <a:rPr lang="en-US" sz="1400"/>
              <a:t> </a:t>
            </a:r>
            <a:r>
              <a:rPr lang="fi-FI" sz="1400"/>
              <a:t>tekemisessä</a:t>
            </a:r>
            <a:r>
              <a:rPr lang="en-US" sz="1400"/>
              <a:t>. </a:t>
            </a:r>
          </a:p>
          <a:p>
            <a:pPr marL="0" indent="0" defTabSz="914400">
              <a:buNone/>
            </a:pPr>
            <a:endParaRPr lang="fi-FI" sz="2200">
              <a:solidFill>
                <a:schemeClr val="accent2"/>
              </a:solidFill>
            </a:endParaRPr>
          </a:p>
        </p:txBody>
      </p:sp>
      <p:sp>
        <p:nvSpPr>
          <p:cNvPr id="7" name="Content Placeholder 6">
            <a:extLst>
              <a:ext uri="{FF2B5EF4-FFF2-40B4-BE49-F238E27FC236}">
                <a16:creationId xmlns:a16="http://schemas.microsoft.com/office/drawing/2014/main" id="{6C01B4D6-5CCE-2A2E-E9C6-AF20B9D49939}"/>
              </a:ext>
            </a:extLst>
          </p:cNvPr>
          <p:cNvSpPr>
            <a:spLocks noGrp="1"/>
          </p:cNvSpPr>
          <p:nvPr>
            <p:ph idx="13"/>
          </p:nvPr>
        </p:nvSpPr>
        <p:spPr>
          <a:xfrm>
            <a:off x="6089252" y="1180123"/>
            <a:ext cx="4671794" cy="4996840"/>
          </a:xfrm>
        </p:spPr>
        <p:txBody>
          <a:bodyPr vert="horz" lIns="0" tIns="0" rIns="0" bIns="0" rtlCol="0" anchor="t">
            <a:noAutofit/>
          </a:bodyPr>
          <a:lstStyle/>
          <a:p>
            <a:pPr marL="0" indent="0" defTabSz="914400">
              <a:buNone/>
            </a:pPr>
            <a:r>
              <a:rPr lang="en-US" b="1" err="1"/>
              <a:t>Miten</a:t>
            </a:r>
            <a:r>
              <a:rPr lang="en-US" b="1"/>
              <a:t> </a:t>
            </a:r>
            <a:r>
              <a:rPr lang="en-US" b="1" err="1"/>
              <a:t>tietoa</a:t>
            </a:r>
            <a:r>
              <a:rPr lang="en-US" b="1"/>
              <a:t> </a:t>
            </a:r>
            <a:r>
              <a:rPr lang="en-US" b="1" err="1"/>
              <a:t>tuotetaan</a:t>
            </a:r>
            <a:r>
              <a:rPr lang="en-US" b="1"/>
              <a:t> ja </a:t>
            </a:r>
            <a:r>
              <a:rPr lang="en-US" b="1" err="1"/>
              <a:t>julkaistaan</a:t>
            </a:r>
            <a:r>
              <a:rPr lang="en-US" b="1"/>
              <a:t>?</a:t>
            </a:r>
          </a:p>
          <a:p>
            <a:pPr marL="0" indent="0" defTabSz="914400">
              <a:buNone/>
            </a:pPr>
            <a:endParaRPr lang="en-US" sz="1400">
              <a:solidFill>
                <a:schemeClr val="accent2"/>
              </a:solidFill>
            </a:endParaRPr>
          </a:p>
          <a:p>
            <a:pPr marL="0" indent="0">
              <a:buNone/>
            </a:pPr>
            <a:r>
              <a:rPr lang="en-US" sz="1400" err="1"/>
              <a:t>Mittareiden</a:t>
            </a:r>
            <a:r>
              <a:rPr lang="en-US" sz="1400"/>
              <a:t> </a:t>
            </a:r>
            <a:r>
              <a:rPr lang="en-US" sz="1400" err="1"/>
              <a:t>tuottamaa</a:t>
            </a:r>
            <a:r>
              <a:rPr lang="en-US" sz="1400"/>
              <a:t> </a:t>
            </a:r>
            <a:r>
              <a:rPr lang="en-US" sz="1400" err="1"/>
              <a:t>tietoa</a:t>
            </a:r>
            <a:r>
              <a:rPr lang="en-US" sz="1400"/>
              <a:t> </a:t>
            </a:r>
            <a:r>
              <a:rPr lang="en-US" sz="1400" err="1"/>
              <a:t>kerätään</a:t>
            </a:r>
            <a:r>
              <a:rPr lang="en-US" sz="1400"/>
              <a:t> </a:t>
            </a:r>
            <a:r>
              <a:rPr lang="en-US" sz="1400" err="1"/>
              <a:t>säännöllisesti</a:t>
            </a:r>
            <a:r>
              <a:rPr lang="en-US" sz="1400"/>
              <a:t>. </a:t>
            </a:r>
            <a:r>
              <a:rPr lang="en-US" sz="1400" err="1"/>
              <a:t>Liitteissä</a:t>
            </a:r>
            <a:r>
              <a:rPr lang="en-US" sz="1400"/>
              <a:t> on </a:t>
            </a:r>
            <a:r>
              <a:rPr lang="en-US" sz="1400" err="1"/>
              <a:t>kuvattu</a:t>
            </a:r>
            <a:r>
              <a:rPr lang="en-US" sz="1400"/>
              <a:t> </a:t>
            </a:r>
            <a:r>
              <a:rPr lang="en-US" sz="1400" err="1"/>
              <a:t>tarkat</a:t>
            </a:r>
            <a:r>
              <a:rPr lang="en-US" sz="1400"/>
              <a:t> </a:t>
            </a:r>
            <a:r>
              <a:rPr lang="en-US" sz="1400" err="1"/>
              <a:t>tiedot</a:t>
            </a:r>
            <a:r>
              <a:rPr lang="en-US" sz="1400"/>
              <a:t> </a:t>
            </a:r>
            <a:r>
              <a:rPr lang="en-US" sz="1400" err="1"/>
              <a:t>mittareista</a:t>
            </a:r>
            <a:r>
              <a:rPr lang="en-US" sz="1400"/>
              <a:t> ja </a:t>
            </a:r>
            <a:r>
              <a:rPr lang="en-US" sz="1400" err="1"/>
              <a:t>niiden</a:t>
            </a:r>
            <a:r>
              <a:rPr lang="en-US" sz="1400"/>
              <a:t> </a:t>
            </a:r>
            <a:r>
              <a:rPr lang="en-US" sz="1400" err="1"/>
              <a:t>datalähteistä</a:t>
            </a:r>
            <a:r>
              <a:rPr lang="en-US" sz="1400"/>
              <a:t>. </a:t>
            </a:r>
            <a:r>
              <a:rPr lang="en-US" sz="1400" err="1"/>
              <a:t>Yhteisten</a:t>
            </a:r>
            <a:r>
              <a:rPr lang="en-US" sz="1400"/>
              <a:t> </a:t>
            </a:r>
            <a:r>
              <a:rPr lang="en-US" sz="1400" err="1"/>
              <a:t>mittareiden</a:t>
            </a:r>
            <a:r>
              <a:rPr lang="en-US" sz="1400"/>
              <a:t> </a:t>
            </a:r>
            <a:r>
              <a:rPr lang="en-US" sz="1400" err="1"/>
              <a:t>osalta</a:t>
            </a:r>
            <a:r>
              <a:rPr lang="en-US" sz="1400"/>
              <a:t> </a:t>
            </a:r>
            <a:r>
              <a:rPr lang="en-US" sz="1400" err="1"/>
              <a:t>datalähteet</a:t>
            </a:r>
            <a:r>
              <a:rPr lang="en-US" sz="1400"/>
              <a:t> on </a:t>
            </a:r>
            <a:r>
              <a:rPr lang="en-US" sz="1400" err="1"/>
              <a:t>määritelty</a:t>
            </a:r>
            <a:r>
              <a:rPr lang="en-US" sz="1400"/>
              <a:t> </a:t>
            </a:r>
            <a:r>
              <a:rPr lang="en-US" sz="1400" err="1"/>
              <a:t>tarkastasti</a:t>
            </a:r>
            <a:r>
              <a:rPr lang="en-US" sz="1400"/>
              <a:t> ja </a:t>
            </a:r>
            <a:r>
              <a:rPr lang="en-US" sz="1400" err="1"/>
              <a:t>Pirkanmaan</a:t>
            </a:r>
            <a:r>
              <a:rPr lang="en-US" sz="1400"/>
              <a:t> </a:t>
            </a:r>
            <a:r>
              <a:rPr lang="en-US" sz="1400" err="1"/>
              <a:t>liitto</a:t>
            </a:r>
            <a:r>
              <a:rPr lang="en-US" sz="1400"/>
              <a:t> </a:t>
            </a:r>
            <a:r>
              <a:rPr lang="en-US" sz="1400" err="1"/>
              <a:t>tuottaa</a:t>
            </a:r>
            <a:r>
              <a:rPr lang="en-US" sz="1400"/>
              <a:t> </a:t>
            </a:r>
            <a:r>
              <a:rPr lang="en-US" sz="1400" err="1"/>
              <a:t>vuosittain</a:t>
            </a:r>
            <a:r>
              <a:rPr lang="en-US" sz="1400"/>
              <a:t> </a:t>
            </a:r>
            <a:r>
              <a:rPr lang="en-US" sz="1400" err="1"/>
              <a:t>tietoa</a:t>
            </a:r>
            <a:r>
              <a:rPr lang="en-US" sz="1400"/>
              <a:t> </a:t>
            </a:r>
            <a:r>
              <a:rPr lang="en-US" sz="1400" err="1"/>
              <a:t>niiden</a:t>
            </a:r>
            <a:r>
              <a:rPr lang="en-US" sz="1400"/>
              <a:t> </a:t>
            </a:r>
            <a:r>
              <a:rPr lang="en-US" sz="1400" err="1"/>
              <a:t>osalta</a:t>
            </a:r>
            <a:r>
              <a:rPr lang="en-US" sz="1400"/>
              <a:t>. Tieto </a:t>
            </a:r>
            <a:r>
              <a:rPr lang="en-US" sz="1400" err="1"/>
              <a:t>julkaistaan</a:t>
            </a:r>
            <a:r>
              <a:rPr lang="en-US" sz="1400"/>
              <a:t> </a:t>
            </a:r>
            <a:r>
              <a:rPr lang="en-US" sz="1400" err="1"/>
              <a:t>Innokaupunkien</a:t>
            </a:r>
            <a:r>
              <a:rPr lang="en-US" sz="1400"/>
              <a:t> </a:t>
            </a:r>
            <a:r>
              <a:rPr lang="en-US" sz="1400" err="1"/>
              <a:t>yhteisillä</a:t>
            </a:r>
            <a:r>
              <a:rPr lang="en-US" sz="1400"/>
              <a:t> </a:t>
            </a:r>
            <a:r>
              <a:rPr lang="en-US" sz="1400" err="1"/>
              <a:t>alustoilla</a:t>
            </a:r>
            <a:r>
              <a:rPr lang="en-US" sz="1400"/>
              <a:t>, </a:t>
            </a:r>
            <a:r>
              <a:rPr lang="en-US" sz="1400" err="1"/>
              <a:t>jossa</a:t>
            </a:r>
            <a:r>
              <a:rPr lang="en-US" sz="1400"/>
              <a:t> </a:t>
            </a:r>
            <a:r>
              <a:rPr lang="en-US" sz="1400" err="1"/>
              <a:t>tieto</a:t>
            </a:r>
            <a:r>
              <a:rPr lang="en-US" sz="1400"/>
              <a:t> on </a:t>
            </a:r>
            <a:r>
              <a:rPr lang="en-US" sz="1400" err="1"/>
              <a:t>kaikkien</a:t>
            </a:r>
            <a:r>
              <a:rPr lang="en-US" sz="1400"/>
              <a:t> </a:t>
            </a:r>
            <a:r>
              <a:rPr lang="en-US" sz="1400" err="1"/>
              <a:t>seurattavissa</a:t>
            </a:r>
            <a:r>
              <a:rPr lang="en-US" sz="1400"/>
              <a:t> ja </a:t>
            </a:r>
            <a:r>
              <a:rPr lang="en-US" sz="1400" err="1"/>
              <a:t>poimittavissa</a:t>
            </a:r>
            <a:r>
              <a:rPr lang="en-US" sz="1400"/>
              <a:t> </a:t>
            </a:r>
            <a:r>
              <a:rPr lang="en-US" sz="1400" err="1"/>
              <a:t>tukemaan</a:t>
            </a:r>
            <a:r>
              <a:rPr lang="en-US" sz="1400"/>
              <a:t> </a:t>
            </a:r>
            <a:r>
              <a:rPr lang="en-US" sz="1400" err="1"/>
              <a:t>kaupungin</a:t>
            </a:r>
            <a:r>
              <a:rPr lang="en-US" sz="1400"/>
              <a:t> </a:t>
            </a:r>
            <a:r>
              <a:rPr lang="en-US" sz="1400" err="1"/>
              <a:t>omaa</a:t>
            </a:r>
            <a:r>
              <a:rPr lang="en-US" sz="1400"/>
              <a:t> </a:t>
            </a:r>
            <a:r>
              <a:rPr lang="en-US" sz="1400" err="1"/>
              <a:t>päätöksentekoa</a:t>
            </a:r>
            <a:r>
              <a:rPr lang="en-US" sz="1400"/>
              <a:t> ja </a:t>
            </a:r>
            <a:r>
              <a:rPr lang="en-US" sz="1400" err="1"/>
              <a:t>toiminnan</a:t>
            </a:r>
            <a:r>
              <a:rPr lang="en-US" sz="1400"/>
              <a:t> </a:t>
            </a:r>
            <a:r>
              <a:rPr lang="en-US" sz="1400" err="1"/>
              <a:t>kehittämistä</a:t>
            </a:r>
            <a:r>
              <a:rPr lang="en-US" sz="1400"/>
              <a:t>.</a:t>
            </a:r>
          </a:p>
          <a:p>
            <a:pPr marL="0" indent="0" defTabSz="914400">
              <a:buNone/>
            </a:pPr>
            <a:endParaRPr lang="en-US" sz="1400"/>
          </a:p>
          <a:p>
            <a:pPr marL="0" indent="0">
              <a:buNone/>
            </a:pPr>
            <a:r>
              <a:rPr lang="en-US" sz="1400" err="1"/>
              <a:t>Valinnaisten</a:t>
            </a:r>
            <a:r>
              <a:rPr lang="en-US" sz="1400"/>
              <a:t> </a:t>
            </a:r>
            <a:r>
              <a:rPr lang="en-US" sz="1400" err="1"/>
              <a:t>ekosysteemikohtaisten</a:t>
            </a:r>
            <a:r>
              <a:rPr lang="en-US" sz="1400"/>
              <a:t> </a:t>
            </a:r>
            <a:r>
              <a:rPr lang="en-US" sz="1400" err="1"/>
              <a:t>mittareiden</a:t>
            </a:r>
            <a:r>
              <a:rPr lang="en-US" sz="1400"/>
              <a:t> </a:t>
            </a:r>
            <a:r>
              <a:rPr lang="en-US" sz="1400" err="1"/>
              <a:t>osalta</a:t>
            </a:r>
            <a:r>
              <a:rPr lang="en-US" sz="1400"/>
              <a:t> </a:t>
            </a:r>
            <a:r>
              <a:rPr lang="en-US" sz="1400" err="1"/>
              <a:t>potentiaaliset</a:t>
            </a:r>
            <a:r>
              <a:rPr lang="en-US" sz="1400"/>
              <a:t> </a:t>
            </a:r>
            <a:r>
              <a:rPr lang="en-US" sz="1400" err="1"/>
              <a:t>datalähteet</a:t>
            </a:r>
            <a:r>
              <a:rPr lang="en-US" sz="1400"/>
              <a:t> on </a:t>
            </a:r>
            <a:r>
              <a:rPr lang="en-US" sz="1400" err="1"/>
              <a:t>kuvattu</a:t>
            </a:r>
            <a:r>
              <a:rPr lang="en-US" sz="1400"/>
              <a:t> </a:t>
            </a:r>
            <a:r>
              <a:rPr lang="en-US" sz="1400" err="1"/>
              <a:t>yleisellä</a:t>
            </a:r>
            <a:r>
              <a:rPr lang="en-US" sz="1400"/>
              <a:t> </a:t>
            </a:r>
            <a:r>
              <a:rPr lang="en-US" sz="1400" err="1"/>
              <a:t>tasolla</a:t>
            </a:r>
            <a:r>
              <a:rPr lang="en-US" sz="1400"/>
              <a:t> ja </a:t>
            </a:r>
            <a:r>
              <a:rPr lang="en-US" sz="1400" err="1"/>
              <a:t>Innokaupungit</a:t>
            </a:r>
            <a:r>
              <a:rPr lang="en-US" sz="1400"/>
              <a:t> </a:t>
            </a:r>
            <a:r>
              <a:rPr lang="en-US" sz="1400" err="1"/>
              <a:t>voivat</a:t>
            </a:r>
            <a:r>
              <a:rPr lang="en-US" sz="1400"/>
              <a:t> </a:t>
            </a:r>
            <a:r>
              <a:rPr lang="en-US" sz="1400" err="1"/>
              <a:t>hyödyntää</a:t>
            </a:r>
            <a:r>
              <a:rPr lang="en-US" sz="1400"/>
              <a:t> </a:t>
            </a:r>
            <a:r>
              <a:rPr lang="en-US" sz="1400" err="1"/>
              <a:t>niitä</a:t>
            </a:r>
            <a:r>
              <a:rPr lang="en-US" sz="1400"/>
              <a:t> </a:t>
            </a:r>
            <a:r>
              <a:rPr lang="en-US" sz="1400" err="1"/>
              <a:t>soveltuvin</a:t>
            </a:r>
            <a:r>
              <a:rPr lang="en-US" sz="1400"/>
              <a:t> </a:t>
            </a:r>
            <a:r>
              <a:rPr lang="en-US" sz="1400" err="1"/>
              <a:t>osin</a:t>
            </a:r>
            <a:r>
              <a:rPr lang="en-US" sz="1400"/>
              <a:t> </a:t>
            </a:r>
            <a:r>
              <a:rPr lang="en-US" sz="1400" err="1"/>
              <a:t>omien</a:t>
            </a:r>
            <a:r>
              <a:rPr lang="en-US" sz="1400"/>
              <a:t> </a:t>
            </a:r>
            <a:r>
              <a:rPr lang="en-US" sz="1400" err="1"/>
              <a:t>vaikuttavuuspolkujen</a:t>
            </a:r>
            <a:r>
              <a:rPr lang="en-US" sz="1400"/>
              <a:t> </a:t>
            </a:r>
            <a:r>
              <a:rPr lang="en-US" sz="1400" err="1"/>
              <a:t>kuvaamisessa</a:t>
            </a:r>
            <a:r>
              <a:rPr lang="en-US" sz="1400"/>
              <a:t>. </a:t>
            </a:r>
            <a:r>
              <a:rPr lang="en-US" sz="1400" err="1"/>
              <a:t>Valinnaisia</a:t>
            </a:r>
            <a:r>
              <a:rPr lang="en-US" sz="1400"/>
              <a:t> </a:t>
            </a:r>
            <a:r>
              <a:rPr lang="en-US" sz="1400" err="1"/>
              <a:t>mittareita</a:t>
            </a:r>
            <a:r>
              <a:rPr lang="en-US" sz="1400"/>
              <a:t> on </a:t>
            </a:r>
            <a:r>
              <a:rPr lang="en-US" sz="1400" err="1"/>
              <a:t>myös</a:t>
            </a:r>
            <a:r>
              <a:rPr lang="en-US" sz="1400"/>
              <a:t> </a:t>
            </a:r>
            <a:r>
              <a:rPr lang="en-US" sz="1400" err="1"/>
              <a:t>mahdollista</a:t>
            </a:r>
            <a:r>
              <a:rPr lang="en-US" sz="1400"/>
              <a:t> </a:t>
            </a:r>
            <a:r>
              <a:rPr lang="en-US" sz="1400" err="1"/>
              <a:t>täsmentää</a:t>
            </a:r>
            <a:r>
              <a:rPr lang="en-US" sz="1400"/>
              <a:t> ja </a:t>
            </a:r>
            <a:r>
              <a:rPr lang="en-US" sz="1400" err="1"/>
              <a:t>sovittaa</a:t>
            </a:r>
            <a:r>
              <a:rPr lang="en-US" sz="1400"/>
              <a:t> </a:t>
            </a:r>
            <a:r>
              <a:rPr lang="en-US" sz="1400" err="1"/>
              <a:t>omaan</a:t>
            </a:r>
            <a:r>
              <a:rPr lang="en-US" sz="1400"/>
              <a:t> </a:t>
            </a:r>
            <a:r>
              <a:rPr lang="en-US" sz="1400" err="1"/>
              <a:t>ekosysteemin</a:t>
            </a:r>
            <a:r>
              <a:rPr lang="en-US" sz="1400"/>
              <a:t> </a:t>
            </a:r>
            <a:r>
              <a:rPr lang="en-US" sz="1400" err="1"/>
              <a:t>sopivaksi</a:t>
            </a:r>
            <a:r>
              <a:rPr lang="en-US" sz="1400"/>
              <a:t> </a:t>
            </a:r>
            <a:r>
              <a:rPr lang="en-US" sz="1400" err="1"/>
              <a:t>kuten</a:t>
            </a:r>
            <a:r>
              <a:rPr lang="en-US" sz="1400"/>
              <a:t> </a:t>
            </a:r>
            <a:r>
              <a:rPr lang="en-US" sz="1400" err="1"/>
              <a:t>Rovaniemen</a:t>
            </a:r>
            <a:r>
              <a:rPr lang="en-US" sz="1400"/>
              <a:t> </a:t>
            </a:r>
            <a:r>
              <a:rPr lang="en-US" sz="1400" err="1"/>
              <a:t>esimerkki</a:t>
            </a:r>
            <a:r>
              <a:rPr lang="en-US" sz="1400"/>
              <a:t> (</a:t>
            </a:r>
            <a:r>
              <a:rPr lang="en-US" sz="1400" err="1"/>
              <a:t>dia</a:t>
            </a:r>
            <a:r>
              <a:rPr lang="en-US" sz="1400"/>
              <a:t> 27) työkirjassa </a:t>
            </a:r>
            <a:r>
              <a:rPr lang="en-US" sz="1400" err="1"/>
              <a:t>hyvin</a:t>
            </a:r>
            <a:r>
              <a:rPr lang="en-US" sz="1400"/>
              <a:t> </a:t>
            </a:r>
            <a:r>
              <a:rPr lang="en-US" sz="1400" err="1"/>
              <a:t>ilmentää</a:t>
            </a:r>
            <a:r>
              <a:rPr lang="en-US" sz="1400"/>
              <a:t>. </a:t>
            </a:r>
          </a:p>
          <a:p>
            <a:endParaRPr lang="fi-FI" sz="1400"/>
          </a:p>
        </p:txBody>
      </p:sp>
      <p:sp>
        <p:nvSpPr>
          <p:cNvPr id="2" name="Slide Number Placeholder 1">
            <a:extLst>
              <a:ext uri="{FF2B5EF4-FFF2-40B4-BE49-F238E27FC236}">
                <a16:creationId xmlns:a16="http://schemas.microsoft.com/office/drawing/2014/main" id="{4325A588-4F16-CAFE-A685-6FFAEE505454}"/>
              </a:ext>
            </a:extLst>
          </p:cNvPr>
          <p:cNvSpPr>
            <a:spLocks noGrp="1"/>
          </p:cNvSpPr>
          <p:nvPr>
            <p:ph type="sldNum" sz="quarter" idx="12"/>
          </p:nvPr>
        </p:nvSpPr>
        <p:spPr/>
        <p:txBody>
          <a:bodyPr/>
          <a:lstStyle/>
          <a:p>
            <a:fld id="{31160B98-140E-4345-B1A3-2A7247C42973}" type="slidenum">
              <a:rPr lang="fi-FI" smtClean="0"/>
              <a:t>21</a:t>
            </a:fld>
            <a:endParaRPr lang="fi-FI"/>
          </a:p>
        </p:txBody>
      </p:sp>
    </p:spTree>
    <p:extLst>
      <p:ext uri="{BB962C8B-B14F-4D97-AF65-F5344CB8AC3E}">
        <p14:creationId xmlns:p14="http://schemas.microsoft.com/office/powerpoint/2010/main" val="403742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93779-BB8A-7696-11AD-AE02FBB35BE1}"/>
              </a:ext>
            </a:extLst>
          </p:cNvPr>
          <p:cNvSpPr>
            <a:spLocks noGrp="1"/>
          </p:cNvSpPr>
          <p:nvPr>
            <p:ph type="title"/>
          </p:nvPr>
        </p:nvSpPr>
        <p:spPr/>
        <p:txBody>
          <a:bodyPr/>
          <a:lstStyle/>
          <a:p>
            <a:r>
              <a:rPr lang="fi-FI"/>
              <a:t>3. Vaikuttavuuspolut</a:t>
            </a:r>
          </a:p>
        </p:txBody>
      </p:sp>
      <p:sp>
        <p:nvSpPr>
          <p:cNvPr id="3" name="Slide Number Placeholder 2">
            <a:extLst>
              <a:ext uri="{FF2B5EF4-FFF2-40B4-BE49-F238E27FC236}">
                <a16:creationId xmlns:a16="http://schemas.microsoft.com/office/drawing/2014/main" id="{49D7E677-943A-5610-7B41-BE11CB85D18A}"/>
              </a:ext>
            </a:extLst>
          </p:cNvPr>
          <p:cNvSpPr>
            <a:spLocks noGrp="1"/>
          </p:cNvSpPr>
          <p:nvPr>
            <p:ph type="sldNum" sz="quarter" idx="12"/>
          </p:nvPr>
        </p:nvSpPr>
        <p:spPr/>
        <p:txBody>
          <a:bodyPr/>
          <a:lstStyle/>
          <a:p>
            <a:fld id="{31160B98-140E-4345-B1A3-2A7247C42973}" type="slidenum">
              <a:rPr lang="fi-FI" smtClean="0"/>
              <a:pPr/>
              <a:t>22</a:t>
            </a:fld>
            <a:endParaRPr lang="fi-FI"/>
          </a:p>
        </p:txBody>
      </p:sp>
    </p:spTree>
    <p:extLst>
      <p:ext uri="{BB962C8B-B14F-4D97-AF65-F5344CB8AC3E}">
        <p14:creationId xmlns:p14="http://schemas.microsoft.com/office/powerpoint/2010/main" val="239486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A4B28B-5856-D241-8FC3-8118C6268E49}"/>
              </a:ext>
            </a:extLst>
          </p:cNvPr>
          <p:cNvSpPr>
            <a:spLocks noGrp="1"/>
          </p:cNvSpPr>
          <p:nvPr>
            <p:ph type="title"/>
          </p:nvPr>
        </p:nvSpPr>
        <p:spPr/>
        <p:txBody>
          <a:bodyPr/>
          <a:lstStyle/>
          <a:p>
            <a:r>
              <a:rPr kumimoji="0" lang="en-US" sz="3200" b="1" i="0" u="none" strike="noStrike" kern="1200" cap="none" spc="0" normalizeH="0" baseline="0" noProof="0" err="1">
                <a:ln>
                  <a:noFill/>
                </a:ln>
                <a:effectLst/>
                <a:uLnTx/>
                <a:uFillTx/>
                <a:cs typeface="Arial" charset="0"/>
              </a:rPr>
              <a:t>Vaikuttavuuspolut</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tuovat</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esiin</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uniikkien</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ekosysteemien</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vaikuttavuuden</a:t>
            </a:r>
            <a:endParaRPr lang="fi-FI" sz="3000"/>
          </a:p>
        </p:txBody>
      </p:sp>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766481" y="2303929"/>
            <a:ext cx="4844260" cy="3873034"/>
          </a:xfrm>
        </p:spPr>
        <p:txBody>
          <a:bodyPr/>
          <a:lstStyle/>
          <a:p>
            <a:pPr marL="0" indent="0">
              <a:buNone/>
            </a:pPr>
            <a:r>
              <a:rPr lang="fi-FI" sz="1400">
                <a:ea typeface="Calibri Light"/>
                <a:cs typeface="Calibri Light"/>
              </a:rPr>
              <a:t>V</a:t>
            </a:r>
            <a:r>
              <a:rPr lang="fi-FI" sz="1400">
                <a:latin typeface="+mn-lt"/>
                <a:ea typeface="Calibri Light"/>
                <a:cs typeface="Calibri Light"/>
              </a:rPr>
              <a:t>aikuttavuuspolun rakentamisen voit aloittaa kiteyttämällä ekosysteemien pitkän aikajänteen tavoitteet eri vaikutusulottuvuuksien näkökulmasta.</a:t>
            </a:r>
          </a:p>
          <a:p>
            <a:pPr marL="0" indent="0">
              <a:buNone/>
            </a:pPr>
            <a:endParaRPr lang="fi-FI" sz="1400">
              <a:ea typeface="Calibri Light"/>
              <a:cs typeface="Calibri Light"/>
            </a:endParaRPr>
          </a:p>
          <a:p>
            <a:pPr marL="0" indent="0">
              <a:buNone/>
            </a:pPr>
            <a:r>
              <a:rPr lang="fi-FI" sz="1400">
                <a:latin typeface="+mn-lt"/>
                <a:ea typeface="Calibri Light"/>
                <a:cs typeface="Calibri Light"/>
              </a:rPr>
              <a:t>Tämän jälkeen </a:t>
            </a:r>
            <a:r>
              <a:rPr lang="fi-FI" sz="1400">
                <a:ea typeface="Calibri Light"/>
                <a:cs typeface="Calibri Light"/>
              </a:rPr>
              <a:t>voit tunnistaa polulle ne p</a:t>
            </a:r>
            <a:r>
              <a:rPr lang="fi-FI" sz="1400">
                <a:latin typeface="+mn-lt"/>
                <a:ea typeface="Calibri Light"/>
                <a:cs typeface="Calibri Light"/>
              </a:rPr>
              <a:t>anostukset ja toimenpiteet, joita tarvitaan eri tavoitteiden aikaansaamiseksi. </a:t>
            </a:r>
          </a:p>
          <a:p>
            <a:pPr marL="0" indent="0">
              <a:buNone/>
            </a:pPr>
            <a:endParaRPr lang="fi-FI" sz="1400">
              <a:ea typeface="Calibri Light"/>
              <a:cs typeface="Calibri Light"/>
            </a:endParaRPr>
          </a:p>
          <a:p>
            <a:pPr marL="0" indent="0">
              <a:buNone/>
            </a:pPr>
            <a:r>
              <a:rPr lang="fi-FI" sz="1400">
                <a:ea typeface="Calibri Light"/>
                <a:cs typeface="Calibri Light"/>
              </a:rPr>
              <a:t>Poluilla voit myös </a:t>
            </a:r>
            <a:r>
              <a:rPr lang="fi-FI" sz="1400">
                <a:latin typeface="+mn-lt"/>
                <a:ea typeface="Calibri Light"/>
                <a:cs typeface="Calibri Light"/>
              </a:rPr>
              <a:t>nostaa esiin onnistumisia matkalla kohti tavoitteiden toteutumista. </a:t>
            </a:r>
            <a:endParaRPr lang="fi-FI" sz="1400">
              <a:ea typeface="Calibri Light"/>
              <a:cs typeface="Calibri Light"/>
            </a:endParaRPr>
          </a:p>
          <a:p>
            <a:pPr marL="0" indent="0">
              <a:buNone/>
            </a:pPr>
            <a:endParaRPr lang="fi-FI" sz="1400">
              <a:ea typeface="Calibri Light"/>
              <a:cs typeface="Calibri Light"/>
            </a:endParaRPr>
          </a:p>
          <a:p>
            <a:pPr marL="0" indent="0">
              <a:buNone/>
            </a:pPr>
            <a:r>
              <a:rPr lang="fi-FI" sz="1400">
                <a:ea typeface="Calibri Light"/>
                <a:cs typeface="Calibri Light"/>
              </a:rPr>
              <a:t>Vaikuttavuuspolku antaa kokonaiskuvan tavoitteista, toimenpiteistä ja onnistumisista. Näiden lisäksi poluilla voit nostaa esiin vaikuttavuustarinoita. Vaikuttavuustarinat voivat olla esimerkiksi yksityiskohtaisempia kuvauksia uuden liiketoiminnan syntymisestä tai yritysten onnistumisista kansainvälisillä markkinoilla, joissa ekosysteemin toiminnalla on ollut tärkeä rooli.</a:t>
            </a:r>
            <a:endParaRPr lang="fi-FI" sz="1400">
              <a:solidFill>
                <a:schemeClr val="accent1"/>
              </a:solidFill>
              <a:ea typeface="Calibri Light"/>
              <a:cs typeface="Calibri Light"/>
            </a:endParaRPr>
          </a:p>
          <a:p>
            <a:pPr marL="0" indent="0" defTabSz="914400">
              <a:buNone/>
            </a:pPr>
            <a:endParaRPr lang="en-US" sz="1400">
              <a:latin typeface="+mn-lt"/>
              <a:ea typeface="Calibri Light"/>
              <a:cs typeface="Calibri Light"/>
            </a:endParaRPr>
          </a:p>
          <a:p>
            <a:pPr marL="0" indent="-57150" defTabSz="914400">
              <a:buNone/>
            </a:pPr>
            <a:endParaRPr lang="en-US" sz="1400">
              <a:solidFill>
                <a:schemeClr val="accent1"/>
              </a:solidFill>
              <a:latin typeface="+mn-lt"/>
              <a:ea typeface="Calibri Light" panose="020F030202020403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86335921-7AE0-C8E5-E03C-D365605E32E2}"/>
              </a:ext>
            </a:extLst>
          </p:cNvPr>
          <p:cNvSpPr>
            <a:spLocks noGrp="1"/>
          </p:cNvSpPr>
          <p:nvPr>
            <p:ph idx="13"/>
          </p:nvPr>
        </p:nvSpPr>
        <p:spPr>
          <a:xfrm>
            <a:off x="6541478" y="2303929"/>
            <a:ext cx="4728308" cy="3873034"/>
          </a:xfrm>
        </p:spPr>
        <p:txBody>
          <a:bodyPr/>
          <a:lstStyle/>
          <a:p>
            <a:pPr marL="0" indent="0">
              <a:buNone/>
            </a:pPr>
            <a:r>
              <a:rPr lang="fi-FI" sz="1400">
                <a:latin typeface="+mn-lt"/>
                <a:ea typeface="Calibri Light"/>
                <a:cs typeface="Calibri Light"/>
              </a:rPr>
              <a:t>Vaikuttavuuspolun kuvauksessa voit hyödyntää sekä </a:t>
            </a:r>
            <a:r>
              <a:rPr lang="fi-FI" sz="1400">
                <a:ea typeface="Calibri Light"/>
                <a:cs typeface="Calibri Light"/>
              </a:rPr>
              <a:t>laadullista</a:t>
            </a:r>
            <a:r>
              <a:rPr lang="fi-FI" sz="1400">
                <a:latin typeface="+mn-lt"/>
                <a:ea typeface="Calibri Light"/>
                <a:cs typeface="Calibri Light"/>
              </a:rPr>
              <a:t> että mittaritietoa. Polulla kuvattavat onnistumiset ja saavutukset voivat nojata </a:t>
            </a:r>
            <a:r>
              <a:rPr lang="fi-FI" sz="1400" err="1">
                <a:latin typeface="+mn-lt"/>
                <a:ea typeface="Calibri Light"/>
                <a:cs typeface="Calibri Light"/>
              </a:rPr>
              <a:t>Innokaupunkien</a:t>
            </a:r>
            <a:r>
              <a:rPr lang="fi-FI" sz="1400">
                <a:latin typeface="+mn-lt"/>
                <a:ea typeface="Calibri Light"/>
                <a:cs typeface="Calibri Light"/>
              </a:rPr>
              <a:t> yhteisiin mittareihin. Tämän </a:t>
            </a:r>
            <a:r>
              <a:rPr lang="fi-FI" sz="1400">
                <a:ea typeface="Calibri Light"/>
                <a:cs typeface="Calibri Light"/>
              </a:rPr>
              <a:t>tiedon täydentämiseksi </a:t>
            </a:r>
            <a:r>
              <a:rPr lang="fi-FI" sz="1400">
                <a:latin typeface="+mn-lt"/>
                <a:ea typeface="Calibri Light"/>
                <a:cs typeface="Calibri Light"/>
              </a:rPr>
              <a:t>kannattaa tunnistaa ja hyödyntää valinnaisia mittareita, jotka voit sovittaa kunkin kaupungin, ekosysteemin tai ekosysteemisopimuksen omiin tavoitteisiin ja saavutuksiin.  </a:t>
            </a:r>
          </a:p>
          <a:p>
            <a:pPr marL="0" indent="0">
              <a:buNone/>
            </a:pPr>
            <a:endParaRPr lang="fi-FI" sz="1400"/>
          </a:p>
          <a:p>
            <a:pPr marL="0" indent="0">
              <a:buNone/>
            </a:pPr>
            <a:r>
              <a:rPr lang="fi-FI" sz="1400">
                <a:latin typeface="+mn-lt"/>
                <a:ea typeface="Calibri Light"/>
                <a:cs typeface="Calibri Light"/>
              </a:rPr>
              <a:t>Vaikuttavuuspolut auttavat ekosysteemejä arjen johtamisessa. Ne auttavat tunnistamaan sen ollaanko matkalla kohti yhdessä sovittuja tavoitteita. Sen avulla voit reflektoida mm. sitä, mitä muutoksia </a:t>
            </a:r>
            <a:r>
              <a:rPr lang="fi-FI" sz="1400">
                <a:ea typeface="Calibri Light"/>
                <a:cs typeface="Calibri Light"/>
              </a:rPr>
              <a:t>r</a:t>
            </a:r>
            <a:r>
              <a:rPr lang="fi-FI" sz="1400">
                <a:latin typeface="+mn-lt"/>
                <a:ea typeface="Calibri Light"/>
                <a:cs typeface="Calibri Light"/>
              </a:rPr>
              <a:t>esurssien kohdentamisessa tai toimenpiteissä tarvitaan pitkän tähtäimen tavoitteisiin pääsemiseksi ja vaikuttavuuden varmistamiseksi. </a:t>
            </a:r>
          </a:p>
          <a:p>
            <a:pPr marL="0" indent="0">
              <a:buNone/>
            </a:pPr>
            <a:endParaRPr lang="fi-FI" sz="1400"/>
          </a:p>
        </p:txBody>
      </p:sp>
      <p:sp>
        <p:nvSpPr>
          <p:cNvPr id="5" name="Slide Number Placeholder 4">
            <a:extLst>
              <a:ext uri="{FF2B5EF4-FFF2-40B4-BE49-F238E27FC236}">
                <a16:creationId xmlns:a16="http://schemas.microsoft.com/office/drawing/2014/main" id="{CE9897D8-AD84-C527-4826-85BB82401935}"/>
              </a:ext>
            </a:extLst>
          </p:cNvPr>
          <p:cNvSpPr>
            <a:spLocks noGrp="1"/>
          </p:cNvSpPr>
          <p:nvPr>
            <p:ph type="sldNum" sz="quarter" idx="12"/>
          </p:nvPr>
        </p:nvSpPr>
        <p:spPr/>
        <p:txBody>
          <a:bodyPr/>
          <a:lstStyle/>
          <a:p>
            <a:fld id="{31160B98-140E-4345-B1A3-2A7247C42973}" type="slidenum">
              <a:rPr lang="fi-FI" smtClean="0"/>
              <a:t>23</a:t>
            </a:fld>
            <a:endParaRPr lang="fi-FI"/>
          </a:p>
        </p:txBody>
      </p:sp>
    </p:spTree>
    <p:extLst>
      <p:ext uri="{BB962C8B-B14F-4D97-AF65-F5344CB8AC3E}">
        <p14:creationId xmlns:p14="http://schemas.microsoft.com/office/powerpoint/2010/main" val="414536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ulticolored rectangular grid with text&#10;&#10;Description automatically generated">
            <a:extLst>
              <a:ext uri="{FF2B5EF4-FFF2-40B4-BE49-F238E27FC236}">
                <a16:creationId xmlns:a16="http://schemas.microsoft.com/office/drawing/2014/main" id="{90F664D8-B852-482E-E921-BEEB820F63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p:blipFill>
        <p:spPr>
          <a:xfrm>
            <a:off x="1232170" y="0"/>
            <a:ext cx="9727659" cy="6858000"/>
          </a:xfrm>
          <a:noFill/>
        </p:spPr>
      </p:pic>
      <p:sp>
        <p:nvSpPr>
          <p:cNvPr id="11" name="Text Placeholder 2">
            <a:extLst>
              <a:ext uri="{FF2B5EF4-FFF2-40B4-BE49-F238E27FC236}">
                <a16:creationId xmlns:a16="http://schemas.microsoft.com/office/drawing/2014/main" id="{44F36DBE-7BE5-7372-27F8-C125BE9676F6}"/>
              </a:ext>
            </a:extLst>
          </p:cNvPr>
          <p:cNvSpPr>
            <a:spLocks noGrp="1"/>
          </p:cNvSpPr>
          <p:nvPr>
            <p:ph type="body" sz="quarter" idx="17"/>
          </p:nvPr>
        </p:nvSpPr>
        <p:spPr>
          <a:xfrm>
            <a:off x="230400" y="6512400"/>
            <a:ext cx="968400" cy="151200"/>
          </a:xfrm>
        </p:spPr>
        <p:txBody>
          <a:bodyPr/>
          <a:lstStyle/>
          <a:p>
            <a:endParaRPr lang="en-US"/>
          </a:p>
        </p:txBody>
      </p:sp>
      <p:sp>
        <p:nvSpPr>
          <p:cNvPr id="4" name="Slide Number Placeholder 3" hidden="1">
            <a:extLst>
              <a:ext uri="{FF2B5EF4-FFF2-40B4-BE49-F238E27FC236}">
                <a16:creationId xmlns:a16="http://schemas.microsoft.com/office/drawing/2014/main" id="{C8C7A5E6-B721-D998-20FB-827B6C9C8209}"/>
              </a:ext>
            </a:extLst>
          </p:cNvPr>
          <p:cNvSpPr>
            <a:spLocks noGrp="1"/>
          </p:cNvSpPr>
          <p:nvPr>
            <p:ph type="sldNum" sz="quarter" idx="4294967295"/>
          </p:nvPr>
        </p:nvSpPr>
        <p:spPr>
          <a:xfrm>
            <a:off x="5610741" y="6436659"/>
            <a:ext cx="456303" cy="284816"/>
          </a:xfrm>
        </p:spPr>
        <p:txBody>
          <a:bodyPr/>
          <a:lstStyle/>
          <a:p>
            <a:pPr>
              <a:spcAft>
                <a:spcPts val="600"/>
              </a:spcAft>
            </a:pPr>
            <a:fld id="{31160B98-140E-4345-B1A3-2A7247C42973}" type="slidenum">
              <a:rPr lang="fi-FI" smtClean="0"/>
              <a:pPr>
                <a:spcAft>
                  <a:spcPts val="600"/>
                </a:spcAft>
              </a:pPr>
              <a:t>24</a:t>
            </a:fld>
            <a:endParaRPr lang="fi-FI"/>
          </a:p>
        </p:txBody>
      </p:sp>
    </p:spTree>
    <p:extLst>
      <p:ext uri="{BB962C8B-B14F-4D97-AF65-F5344CB8AC3E}">
        <p14:creationId xmlns:p14="http://schemas.microsoft.com/office/powerpoint/2010/main" val="3959676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in paikkamerkki 8">
            <a:extLst>
              <a:ext uri="{FF2B5EF4-FFF2-40B4-BE49-F238E27FC236}">
                <a16:creationId xmlns:a16="http://schemas.microsoft.com/office/drawing/2014/main" id="{70CBB802-EC16-EA59-5C3C-A0DE877DCAD6}"/>
              </a:ext>
              <a:ext uri="{C183D7F6-B498-43B3-948B-1728B52AA6E4}">
                <adec:decorative xmlns:adec="http://schemas.microsoft.com/office/drawing/2017/decorative" val="1"/>
              </a:ext>
            </a:extLst>
          </p:cNvPr>
          <p:cNvSpPr txBox="1">
            <a:spLocks/>
          </p:cNvSpPr>
          <p:nvPr/>
        </p:nvSpPr>
        <p:spPr>
          <a:xfrm>
            <a:off x="6516838" y="6174257"/>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18" name="Tekstin paikkamerkki 8">
            <a:extLst>
              <a:ext uri="{FF2B5EF4-FFF2-40B4-BE49-F238E27FC236}">
                <a16:creationId xmlns:a16="http://schemas.microsoft.com/office/drawing/2014/main" id="{695A6C24-80C2-CB71-615D-8D03F52A5ADC}"/>
              </a:ext>
              <a:ext uri="{C183D7F6-B498-43B3-948B-1728B52AA6E4}">
                <adec:decorative xmlns:adec="http://schemas.microsoft.com/office/drawing/2017/decorative" val="1"/>
              </a:ext>
            </a:extLst>
          </p:cNvPr>
          <p:cNvSpPr txBox="1">
            <a:spLocks/>
          </p:cNvSpPr>
          <p:nvPr/>
        </p:nvSpPr>
        <p:spPr>
          <a:xfrm>
            <a:off x="6516838" y="5633095"/>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10" name="Tekstin paikkamerkki 8">
            <a:extLst>
              <a:ext uri="{FF2B5EF4-FFF2-40B4-BE49-F238E27FC236}">
                <a16:creationId xmlns:a16="http://schemas.microsoft.com/office/drawing/2014/main" id="{59B38B06-9F2A-817D-E23C-BA046CC83F82}"/>
              </a:ext>
              <a:ext uri="{C183D7F6-B498-43B3-948B-1728B52AA6E4}">
                <adec:decorative xmlns:adec="http://schemas.microsoft.com/office/drawing/2017/decorative" val="1"/>
              </a:ext>
            </a:extLst>
          </p:cNvPr>
          <p:cNvSpPr txBox="1">
            <a:spLocks/>
          </p:cNvSpPr>
          <p:nvPr/>
        </p:nvSpPr>
        <p:spPr>
          <a:xfrm>
            <a:off x="6497642" y="5058107"/>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12" name="Tekstin paikkamerkki 8">
            <a:extLst>
              <a:ext uri="{FF2B5EF4-FFF2-40B4-BE49-F238E27FC236}">
                <a16:creationId xmlns:a16="http://schemas.microsoft.com/office/drawing/2014/main" id="{2961F8D7-C115-4177-2E50-8CCD0C572C3E}"/>
              </a:ext>
              <a:ext uri="{C183D7F6-B498-43B3-948B-1728B52AA6E4}">
                <adec:decorative xmlns:adec="http://schemas.microsoft.com/office/drawing/2017/decorative" val="1"/>
              </a:ext>
            </a:extLst>
          </p:cNvPr>
          <p:cNvSpPr txBox="1">
            <a:spLocks/>
          </p:cNvSpPr>
          <p:nvPr/>
        </p:nvSpPr>
        <p:spPr>
          <a:xfrm>
            <a:off x="6482651" y="4014346"/>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13" name="Tekstin paikkamerkki 8">
            <a:extLst>
              <a:ext uri="{FF2B5EF4-FFF2-40B4-BE49-F238E27FC236}">
                <a16:creationId xmlns:a16="http://schemas.microsoft.com/office/drawing/2014/main" id="{98BCC0DA-663C-1A43-3F7B-11C707DEFFA3}"/>
              </a:ext>
              <a:ext uri="{C183D7F6-B498-43B3-948B-1728B52AA6E4}">
                <adec:decorative xmlns:adec="http://schemas.microsoft.com/office/drawing/2017/decorative" val="1"/>
              </a:ext>
            </a:extLst>
          </p:cNvPr>
          <p:cNvSpPr txBox="1">
            <a:spLocks/>
          </p:cNvSpPr>
          <p:nvPr/>
        </p:nvSpPr>
        <p:spPr>
          <a:xfrm>
            <a:off x="6516838" y="2700215"/>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14" name="Tekstin paikkamerkki 8">
            <a:extLst>
              <a:ext uri="{FF2B5EF4-FFF2-40B4-BE49-F238E27FC236}">
                <a16:creationId xmlns:a16="http://schemas.microsoft.com/office/drawing/2014/main" id="{24A37E20-6FA6-8F25-4B80-90ED1B87F4F2}"/>
              </a:ext>
              <a:ext uri="{C183D7F6-B498-43B3-948B-1728B52AA6E4}">
                <adec:decorative xmlns:adec="http://schemas.microsoft.com/office/drawing/2017/decorative" val="1"/>
              </a:ext>
            </a:extLst>
          </p:cNvPr>
          <p:cNvSpPr txBox="1">
            <a:spLocks/>
          </p:cNvSpPr>
          <p:nvPr/>
        </p:nvSpPr>
        <p:spPr>
          <a:xfrm>
            <a:off x="6516838" y="2125227"/>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15" name="Tekstin paikkamerkki 8">
            <a:extLst>
              <a:ext uri="{FF2B5EF4-FFF2-40B4-BE49-F238E27FC236}">
                <a16:creationId xmlns:a16="http://schemas.microsoft.com/office/drawing/2014/main" id="{6158BDF9-3D47-752F-FBF5-31F9D40FE5FD}"/>
              </a:ext>
              <a:ext uri="{C183D7F6-B498-43B3-948B-1728B52AA6E4}">
                <adec:decorative xmlns:adec="http://schemas.microsoft.com/office/drawing/2017/decorative" val="1"/>
              </a:ext>
            </a:extLst>
          </p:cNvPr>
          <p:cNvSpPr txBox="1">
            <a:spLocks/>
          </p:cNvSpPr>
          <p:nvPr/>
        </p:nvSpPr>
        <p:spPr>
          <a:xfrm>
            <a:off x="633461" y="4957469"/>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16" name="Tekstin paikkamerkki 8">
            <a:extLst>
              <a:ext uri="{FF2B5EF4-FFF2-40B4-BE49-F238E27FC236}">
                <a16:creationId xmlns:a16="http://schemas.microsoft.com/office/drawing/2014/main" id="{61E7493B-362A-9687-3A3F-F5A4EE910734}"/>
              </a:ext>
              <a:ext uri="{C183D7F6-B498-43B3-948B-1728B52AA6E4}">
                <adec:decorative xmlns:adec="http://schemas.microsoft.com/office/drawing/2017/decorative" val="1"/>
              </a:ext>
            </a:extLst>
          </p:cNvPr>
          <p:cNvSpPr txBox="1">
            <a:spLocks/>
          </p:cNvSpPr>
          <p:nvPr/>
        </p:nvSpPr>
        <p:spPr>
          <a:xfrm>
            <a:off x="633461" y="4408733"/>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17" name="Tekstin paikkamerkki 8">
            <a:extLst>
              <a:ext uri="{FF2B5EF4-FFF2-40B4-BE49-F238E27FC236}">
                <a16:creationId xmlns:a16="http://schemas.microsoft.com/office/drawing/2014/main" id="{E5FDD76E-542F-1946-5AF7-36E211440A3E}"/>
              </a:ext>
              <a:ext uri="{C183D7F6-B498-43B3-948B-1728B52AA6E4}">
                <adec:decorative xmlns:adec="http://schemas.microsoft.com/office/drawing/2017/decorative" val="1"/>
              </a:ext>
            </a:extLst>
          </p:cNvPr>
          <p:cNvSpPr txBox="1">
            <a:spLocks/>
          </p:cNvSpPr>
          <p:nvPr/>
        </p:nvSpPr>
        <p:spPr>
          <a:xfrm>
            <a:off x="633461" y="3032975"/>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6" name="Tekstin paikkamerkki 8">
            <a:extLst>
              <a:ext uri="{FF2B5EF4-FFF2-40B4-BE49-F238E27FC236}">
                <a16:creationId xmlns:a16="http://schemas.microsoft.com/office/drawing/2014/main" id="{B34763A9-14D1-A72C-E8DC-B5FAF70CE87A}"/>
              </a:ext>
              <a:ext uri="{C183D7F6-B498-43B3-948B-1728B52AA6E4}">
                <adec:decorative xmlns:adec="http://schemas.microsoft.com/office/drawing/2017/decorative" val="1"/>
              </a:ext>
            </a:extLst>
          </p:cNvPr>
          <p:cNvSpPr txBox="1">
            <a:spLocks/>
          </p:cNvSpPr>
          <p:nvPr/>
        </p:nvSpPr>
        <p:spPr>
          <a:xfrm>
            <a:off x="633461" y="2236573"/>
            <a:ext cx="449548" cy="453040"/>
          </a:xfrm>
          <a:prstGeom prst="ellipse">
            <a:avLst/>
          </a:prstGeom>
          <a:solidFill>
            <a:srgbClr val="FEF75A"/>
          </a:solidFill>
        </p:spPr>
        <p:txBody>
          <a:bodyPr vert="horz" lIns="0" tIns="0" rIns="0" bIns="0" rtlCol="0" anchor="ctr" anchorCtr="0">
            <a:noAutofit/>
          </a:bodyPr>
          <a:lstStyle>
            <a:defPPr>
              <a:defRPr lang="en-US"/>
            </a:defPPr>
            <a:lvl1pPr indent="0" algn="ctr">
              <a:lnSpc>
                <a:spcPct val="100000"/>
              </a:lnSpc>
              <a:spcBef>
                <a:spcPts val="0"/>
              </a:spcBef>
              <a:buFont typeface="Arial" panose="020B0604020202020204" pitchFamily="34" charset="0"/>
              <a:buNone/>
              <a:defRPr sz="200"/>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Arial" panose="020B0604020202020204" pitchFamily="34" charset="0"/>
              <a:buChar char="•"/>
              <a:defRPr sz="2000"/>
            </a:lvl3pPr>
            <a:lvl4pPr marL="1600200" indent="-228600">
              <a:lnSpc>
                <a:spcPct val="100000"/>
              </a:lnSpc>
              <a:spcBef>
                <a:spcPts val="0"/>
              </a:spcBef>
              <a:buFont typeface="Arial" panose="020B0604020202020204" pitchFamily="34" charset="0"/>
              <a:buChar char="•"/>
              <a:defRPr sz="2000"/>
            </a:lvl4pPr>
            <a:lvl5pPr marL="2057400" indent="-228600">
              <a:lnSpc>
                <a:spcPct val="100000"/>
              </a:lnSpc>
              <a:spcBef>
                <a:spcPts val="0"/>
              </a:spcBef>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a:t>1.</a:t>
            </a:r>
          </a:p>
        </p:txBody>
      </p:sp>
      <p:sp>
        <p:nvSpPr>
          <p:cNvPr id="2" name="Otsikko 1">
            <a:extLst>
              <a:ext uri="{FF2B5EF4-FFF2-40B4-BE49-F238E27FC236}">
                <a16:creationId xmlns:a16="http://schemas.microsoft.com/office/drawing/2014/main" id="{82A4B28B-5856-D241-8FC3-8118C6268E49}"/>
              </a:ext>
            </a:extLst>
          </p:cNvPr>
          <p:cNvSpPr>
            <a:spLocks noGrp="1"/>
          </p:cNvSpPr>
          <p:nvPr>
            <p:ph type="title"/>
          </p:nvPr>
        </p:nvSpPr>
        <p:spPr/>
        <p:txBody>
          <a:bodyPr/>
          <a:lstStyle/>
          <a:p>
            <a:r>
              <a:rPr kumimoji="0" lang="en-US" sz="3200" b="1" i="0" u="none" strike="noStrike" kern="1200" cap="none" spc="0" normalizeH="0" baseline="0" noProof="0" err="1">
                <a:ln>
                  <a:noFill/>
                </a:ln>
                <a:effectLst/>
                <a:uLnTx/>
                <a:uFillTx/>
                <a:cs typeface="Arial" charset="0"/>
              </a:rPr>
              <a:t>Käytännön</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esimerkki</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vaikuttavuuspolun</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soveltamisesta</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arjen</a:t>
            </a:r>
            <a:r>
              <a:rPr kumimoji="0" lang="en-US" sz="3200" b="1" i="0" u="none" strike="noStrike" kern="1200" cap="none" spc="0" normalizeH="0" baseline="0" noProof="0">
                <a:ln>
                  <a:noFill/>
                </a:ln>
                <a:effectLst/>
                <a:uLnTx/>
                <a:uFillTx/>
                <a:cs typeface="Arial" charset="0"/>
              </a:rPr>
              <a:t> </a:t>
            </a:r>
            <a:r>
              <a:rPr kumimoji="0" lang="en-US" sz="3200" b="1" i="0" u="none" strike="noStrike" kern="1200" cap="none" spc="0" normalizeH="0" baseline="0" noProof="0" err="1">
                <a:ln>
                  <a:noFill/>
                </a:ln>
                <a:effectLst/>
                <a:uLnTx/>
                <a:uFillTx/>
                <a:cs typeface="Arial" charset="0"/>
              </a:rPr>
              <a:t>johtamisessa</a:t>
            </a:r>
            <a:endParaRPr lang="fi-FI" sz="3000"/>
          </a:p>
        </p:txBody>
      </p:sp>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766481" y="2303929"/>
            <a:ext cx="5245436" cy="3873034"/>
          </a:xfrm>
        </p:spPr>
        <p:txBody>
          <a:bodyPr/>
          <a:lstStyle/>
          <a:p>
            <a:pPr marL="342900" indent="-342900">
              <a:buAutoNum type="arabicPeriod"/>
            </a:pPr>
            <a:r>
              <a:rPr lang="fi-FI" sz="1800">
                <a:ea typeface="Calibri Light"/>
                <a:cs typeface="Calibri Light"/>
              </a:rPr>
              <a:t>Ota kalvolta 25 tyhjä vaikuttavuuspolun työskentelyalusta. Voit myös hyödyntää muunlaista teidän toimintaa sopivaa pohjaa.</a:t>
            </a:r>
          </a:p>
          <a:p>
            <a:pPr marL="342900" indent="-342900">
              <a:buAutoNum type="arabicPeriod"/>
            </a:pPr>
            <a:r>
              <a:rPr lang="fi-FI" sz="1800">
                <a:ea typeface="Calibri Light"/>
                <a:cs typeface="Calibri Light"/>
              </a:rPr>
              <a:t>Ota käsiisi ekosysteemisopimus, jossa tavoitteet ja toimenpiteet on kirjattu. Ota käsille myös muu strateginen dokumentaatio, johon tavoitteita, toimenpiteitä, hankkeita ja mittareita koskevaa tietoa on kuvattu. Hyödynnä myös ennakointitietoa.</a:t>
            </a:r>
          </a:p>
          <a:p>
            <a:pPr marL="342900" indent="-342900">
              <a:buAutoNum type="arabicPeriod"/>
            </a:pPr>
            <a:r>
              <a:rPr lang="fi-FI" sz="1800">
                <a:ea typeface="Calibri Light"/>
                <a:cs typeface="Calibri Light"/>
              </a:rPr>
              <a:t>Kerää yhteen porukka keskeisiä toimijoita, joiden kanssa työskentelet polun ympärillä.</a:t>
            </a:r>
          </a:p>
          <a:p>
            <a:pPr marL="342900" indent="-342900">
              <a:buAutoNum type="arabicPeriod"/>
            </a:pPr>
            <a:r>
              <a:rPr lang="fi-FI" sz="1800">
                <a:ea typeface="Calibri Light"/>
                <a:cs typeface="Calibri Light"/>
              </a:rPr>
              <a:t>Lähde liikenteeseen polun vasemmasta alakulmasta ja pohdi sitä minkälaisia tavoitteita olette asettanut kasvun edellytysten varmistamiseksi. Kun pohdit tavoitteita hyödynnä vaikuttavuuden kokonaismallia ja indikaattoreita tavoitteiden kiteyttämisessä.</a:t>
            </a:r>
          </a:p>
          <a:p>
            <a:pPr marL="342900" indent="-342900">
              <a:buAutoNum type="arabicPeriod"/>
            </a:pPr>
            <a:endParaRPr lang="en-US" sz="1400">
              <a:latin typeface="+mn-lt"/>
              <a:ea typeface="Calibri Light"/>
              <a:cs typeface="Calibri Light"/>
            </a:endParaRPr>
          </a:p>
          <a:p>
            <a:pPr marL="0" indent="-57150" defTabSz="914400">
              <a:buNone/>
            </a:pPr>
            <a:endParaRPr lang="en-US" sz="1400">
              <a:solidFill>
                <a:schemeClr val="accent1"/>
              </a:solidFill>
              <a:latin typeface="+mn-lt"/>
              <a:ea typeface="Calibri Light" panose="020F030202020403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86335921-7AE0-C8E5-E03C-D365605E32E2}"/>
              </a:ext>
            </a:extLst>
          </p:cNvPr>
          <p:cNvSpPr>
            <a:spLocks noGrp="1"/>
          </p:cNvSpPr>
          <p:nvPr>
            <p:ph idx="13"/>
          </p:nvPr>
        </p:nvSpPr>
        <p:spPr>
          <a:xfrm>
            <a:off x="6660903" y="2165164"/>
            <a:ext cx="5452634" cy="4113665"/>
          </a:xfrm>
        </p:spPr>
        <p:txBody>
          <a:bodyPr vert="horz" lIns="0" tIns="0" rIns="0" bIns="0" rtlCol="0" anchor="t">
            <a:noAutofit/>
          </a:bodyPr>
          <a:lstStyle/>
          <a:p>
            <a:pPr marL="342900" indent="-342900">
              <a:buAutoNum type="arabicPeriod" startAt="5"/>
            </a:pPr>
            <a:r>
              <a:rPr lang="fi-FI" sz="1800">
                <a:ea typeface="Calibri Light"/>
                <a:cs typeface="Calibri Light"/>
              </a:rPr>
              <a:t>Siirry oikealle, mieti mitä resursseja ja toimenpiteitä olet tehnyt tai tarvitaan tavoitteeseen pääsemiseksi.</a:t>
            </a:r>
          </a:p>
          <a:p>
            <a:pPr marL="342900" indent="-342900">
              <a:buAutoNum type="arabicPeriod" startAt="5"/>
            </a:pPr>
            <a:r>
              <a:rPr lang="fi-FI" sz="1800">
                <a:ea typeface="Calibri Light"/>
                <a:cs typeface="Calibri Light"/>
              </a:rPr>
              <a:t>Kiteytä onnistumiset matkalla kohti tavoitteita: Mitä arvoa toiminnasta on syntynyt ja kenelle? Voit myös linkata tähän relevantteja onnistumisia kuvaavia lähteitä tai vaikuttavuustarinoita esim. blogit, tiedotteet, julkaisut jne. </a:t>
            </a:r>
          </a:p>
          <a:p>
            <a:pPr marL="342900" indent="-342900">
              <a:buAutoNum type="arabicPeriod" startAt="5"/>
            </a:pPr>
            <a:r>
              <a:rPr lang="fi-FI" sz="1800">
                <a:ea typeface="Calibri Light"/>
                <a:cs typeface="Calibri Light"/>
              </a:rPr>
              <a:t>Pohdi vielä mitä ovat sinun ekosysteemisi osalta keskeiset mittarit jotka tekevät näkyväksi vaikuttavuuden ja onnistumiset kasvun edellytyksiin liittyen. </a:t>
            </a:r>
          </a:p>
          <a:p>
            <a:pPr marL="342900" indent="-342900">
              <a:buAutoNum type="arabicPeriod" startAt="5"/>
            </a:pPr>
            <a:r>
              <a:rPr lang="fi-FI" sz="1800">
                <a:ea typeface="Calibri Light"/>
                <a:cs typeface="Calibri Light"/>
              </a:rPr>
              <a:t>Jatka työskentelyä samalla tavalla alueen innovaatiokyvyn ja kestävän yhteiskunnan osalta. </a:t>
            </a:r>
          </a:p>
          <a:p>
            <a:pPr marL="342900" indent="-342900">
              <a:buAutoNum type="arabicPeriod" startAt="5"/>
            </a:pPr>
            <a:r>
              <a:rPr lang="fi-FI" sz="1800">
                <a:ea typeface="Calibri Light"/>
                <a:cs typeface="Calibri Light"/>
              </a:rPr>
              <a:t>Muista että työ tukee ekosysteemisi vaikuttavuuden johtamisesta. </a:t>
            </a:r>
          </a:p>
          <a:p>
            <a:pPr marL="342900" indent="-342900">
              <a:buAutoNum type="arabicPeriod" startAt="5"/>
            </a:pPr>
            <a:r>
              <a:rPr lang="fi-FI" sz="1800">
                <a:ea typeface="Calibri Light"/>
                <a:cs typeface="Calibri Light"/>
              </a:rPr>
              <a:t>Sparraile kollegoiden tai sidosryhmien kanssa polun askelmia ja onnistumisia.</a:t>
            </a:r>
          </a:p>
          <a:p>
            <a:pPr marL="342900" indent="-342900">
              <a:buAutoNum type="arabicPeriod" startAt="5"/>
            </a:pPr>
            <a:endParaRPr lang="fi-FI" sz="1800">
              <a:ea typeface="Calibri Light"/>
              <a:cs typeface="Calibri Light"/>
            </a:endParaRPr>
          </a:p>
          <a:p>
            <a:pPr marL="342900" indent="-342900">
              <a:buAutoNum type="arabicPeriod" startAt="5"/>
            </a:pPr>
            <a:endParaRPr lang="fi-FI" sz="1800"/>
          </a:p>
          <a:p>
            <a:pPr marL="0" indent="0">
              <a:buNone/>
            </a:pPr>
            <a:r>
              <a:rPr lang="fi-FI" sz="1800">
                <a:latin typeface="+mn-lt"/>
                <a:ea typeface="Calibri Light"/>
                <a:cs typeface="Calibri Light"/>
              </a:rPr>
              <a:t>. </a:t>
            </a:r>
          </a:p>
          <a:p>
            <a:pPr marL="0" indent="0">
              <a:buNone/>
            </a:pPr>
            <a:endParaRPr lang="fi-FI"/>
          </a:p>
        </p:txBody>
      </p:sp>
      <p:sp>
        <p:nvSpPr>
          <p:cNvPr id="5" name="Slide Number Placeholder 4">
            <a:extLst>
              <a:ext uri="{FF2B5EF4-FFF2-40B4-BE49-F238E27FC236}">
                <a16:creationId xmlns:a16="http://schemas.microsoft.com/office/drawing/2014/main" id="{8C871527-075A-6E93-A02D-F49CBF4B76A6}"/>
              </a:ext>
            </a:extLst>
          </p:cNvPr>
          <p:cNvSpPr>
            <a:spLocks noGrp="1"/>
          </p:cNvSpPr>
          <p:nvPr>
            <p:ph type="sldNum" sz="quarter" idx="12"/>
          </p:nvPr>
        </p:nvSpPr>
        <p:spPr/>
        <p:txBody>
          <a:bodyPr/>
          <a:lstStyle/>
          <a:p>
            <a:fld id="{31160B98-140E-4345-B1A3-2A7247C42973}" type="slidenum">
              <a:rPr lang="fi-FI" smtClean="0"/>
              <a:t>25</a:t>
            </a:fld>
            <a:endParaRPr lang="fi-FI"/>
          </a:p>
        </p:txBody>
      </p:sp>
    </p:spTree>
    <p:extLst>
      <p:ext uri="{BB962C8B-B14F-4D97-AF65-F5344CB8AC3E}">
        <p14:creationId xmlns:p14="http://schemas.microsoft.com/office/powerpoint/2010/main" val="2384749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yellow and blue squares with black text&#10;&#10;Description automatically generated">
            <a:extLst>
              <a:ext uri="{FF2B5EF4-FFF2-40B4-BE49-F238E27FC236}">
                <a16:creationId xmlns:a16="http://schemas.microsoft.com/office/drawing/2014/main" id="{F4E76A4B-C5B1-445D-BD24-480E7F0BDB2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p:blipFill>
        <p:spPr>
          <a:xfrm>
            <a:off x="1232170" y="0"/>
            <a:ext cx="9727659" cy="6858000"/>
          </a:xfrm>
          <a:noFill/>
        </p:spPr>
      </p:pic>
      <p:sp>
        <p:nvSpPr>
          <p:cNvPr id="11" name="Text Placeholder 2">
            <a:extLst>
              <a:ext uri="{FF2B5EF4-FFF2-40B4-BE49-F238E27FC236}">
                <a16:creationId xmlns:a16="http://schemas.microsoft.com/office/drawing/2014/main" id="{2EC983BB-6BCD-CAC0-4EE3-029E6F668831}"/>
              </a:ext>
            </a:extLst>
          </p:cNvPr>
          <p:cNvSpPr>
            <a:spLocks noGrp="1"/>
          </p:cNvSpPr>
          <p:nvPr>
            <p:ph type="body" sz="quarter" idx="17"/>
          </p:nvPr>
        </p:nvSpPr>
        <p:spPr>
          <a:xfrm>
            <a:off x="230400" y="6512400"/>
            <a:ext cx="968400" cy="151200"/>
          </a:xfrm>
        </p:spPr>
        <p:txBody>
          <a:bodyPr/>
          <a:lstStyle/>
          <a:p>
            <a:endParaRPr lang="en-US"/>
          </a:p>
        </p:txBody>
      </p:sp>
      <p:sp>
        <p:nvSpPr>
          <p:cNvPr id="4" name="Slide Number Placeholder 3" hidden="1">
            <a:extLst>
              <a:ext uri="{FF2B5EF4-FFF2-40B4-BE49-F238E27FC236}">
                <a16:creationId xmlns:a16="http://schemas.microsoft.com/office/drawing/2014/main" id="{9EE9149C-E93E-64D6-1DA8-3C07B4F17D18}"/>
              </a:ext>
            </a:extLst>
          </p:cNvPr>
          <p:cNvSpPr>
            <a:spLocks noGrp="1"/>
          </p:cNvSpPr>
          <p:nvPr>
            <p:ph type="sldNum" sz="quarter" idx="4294967295"/>
          </p:nvPr>
        </p:nvSpPr>
        <p:spPr>
          <a:xfrm>
            <a:off x="5610741" y="6436659"/>
            <a:ext cx="456303" cy="284816"/>
          </a:xfrm>
        </p:spPr>
        <p:txBody>
          <a:bodyPr/>
          <a:lstStyle/>
          <a:p>
            <a:pPr>
              <a:spcAft>
                <a:spcPts val="600"/>
              </a:spcAft>
            </a:pPr>
            <a:fld id="{31160B98-140E-4345-B1A3-2A7247C42973}" type="slidenum">
              <a:rPr lang="fi-FI" smtClean="0"/>
              <a:pPr>
                <a:spcAft>
                  <a:spcPts val="600"/>
                </a:spcAft>
              </a:pPr>
              <a:t>26</a:t>
            </a:fld>
            <a:endParaRPr lang="fi-FI"/>
          </a:p>
        </p:txBody>
      </p:sp>
    </p:spTree>
    <p:extLst>
      <p:ext uri="{BB962C8B-B14F-4D97-AF65-F5344CB8AC3E}">
        <p14:creationId xmlns:p14="http://schemas.microsoft.com/office/powerpoint/2010/main" val="176746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BE46-DB55-BB1E-7DE5-DEE1FD26035A}"/>
              </a:ext>
            </a:extLst>
          </p:cNvPr>
          <p:cNvSpPr>
            <a:spLocks noGrp="1"/>
          </p:cNvSpPr>
          <p:nvPr>
            <p:ph type="title"/>
          </p:nvPr>
        </p:nvSpPr>
        <p:spPr>
          <a:xfrm>
            <a:off x="194981" y="112433"/>
            <a:ext cx="10668001" cy="287618"/>
          </a:xfrm>
        </p:spPr>
        <p:txBody>
          <a:bodyPr/>
          <a:lstStyle/>
          <a:p>
            <a:r>
              <a:rPr lang="fi-FI" sz="2000" b="0" i="0" u="none" strike="noStrike" cap="none">
                <a:solidFill>
                  <a:srgbClr val="000000"/>
                </a:solidFill>
                <a:latin typeface="+mn-lt"/>
                <a:ea typeface="Arial"/>
                <a:cs typeface="Arial"/>
                <a:sym typeface="Arial"/>
              </a:rPr>
              <a:t>Arktisen matkailun vaikuttavuuspolku – esimerkki Rovaniemen vaikuttavuuspolusta </a:t>
            </a:r>
            <a:br>
              <a:rPr lang="fi-FI" sz="6000" b="0" i="0" u="none" strike="noStrike" cap="none">
                <a:solidFill>
                  <a:srgbClr val="000000"/>
                </a:solidFill>
                <a:latin typeface="Arial"/>
                <a:ea typeface="Arial"/>
                <a:cs typeface="Arial"/>
                <a:sym typeface="Arial"/>
              </a:rPr>
            </a:br>
            <a:endParaRPr lang="fi-FI"/>
          </a:p>
        </p:txBody>
      </p:sp>
      <p:graphicFrame>
        <p:nvGraphicFramePr>
          <p:cNvPr id="4" name="Table 4">
            <a:extLst>
              <a:ext uri="{FF2B5EF4-FFF2-40B4-BE49-F238E27FC236}">
                <a16:creationId xmlns:a16="http://schemas.microsoft.com/office/drawing/2014/main" id="{1771340C-282D-74BA-ACD7-6C750C70D470}"/>
              </a:ext>
            </a:extLst>
          </p:cNvPr>
          <p:cNvGraphicFramePr>
            <a:graphicFrameLocks noGrp="1"/>
          </p:cNvGraphicFramePr>
          <p:nvPr>
            <p:extLst>
              <p:ext uri="{D42A27DB-BD31-4B8C-83A1-F6EECF244321}">
                <p14:modId xmlns:p14="http://schemas.microsoft.com/office/powerpoint/2010/main" val="3743195031"/>
              </p:ext>
            </p:extLst>
          </p:nvPr>
        </p:nvGraphicFramePr>
        <p:xfrm>
          <a:off x="0" y="400052"/>
          <a:ext cx="12192000" cy="6393558"/>
        </p:xfrm>
        <a:graphic>
          <a:graphicData uri="http://schemas.openxmlformats.org/drawingml/2006/table">
            <a:tbl>
              <a:tblPr firstRow="1" bandRow="1">
                <a:tableStyleId>{5C22544A-7EE6-4342-B048-85BDC9FD1C3A}</a:tableStyleId>
              </a:tblPr>
              <a:tblGrid>
                <a:gridCol w="1380991">
                  <a:extLst>
                    <a:ext uri="{9D8B030D-6E8A-4147-A177-3AD203B41FA5}">
                      <a16:colId xmlns:a16="http://schemas.microsoft.com/office/drawing/2014/main" val="2909031815"/>
                    </a:ext>
                  </a:extLst>
                </a:gridCol>
                <a:gridCol w="2419484">
                  <a:extLst>
                    <a:ext uri="{9D8B030D-6E8A-4147-A177-3AD203B41FA5}">
                      <a16:colId xmlns:a16="http://schemas.microsoft.com/office/drawing/2014/main" val="2515944191"/>
                    </a:ext>
                  </a:extLst>
                </a:gridCol>
                <a:gridCol w="2867025">
                  <a:extLst>
                    <a:ext uri="{9D8B030D-6E8A-4147-A177-3AD203B41FA5}">
                      <a16:colId xmlns:a16="http://schemas.microsoft.com/office/drawing/2014/main" val="4248352729"/>
                    </a:ext>
                  </a:extLst>
                </a:gridCol>
                <a:gridCol w="2838450">
                  <a:extLst>
                    <a:ext uri="{9D8B030D-6E8A-4147-A177-3AD203B41FA5}">
                      <a16:colId xmlns:a16="http://schemas.microsoft.com/office/drawing/2014/main" val="826874002"/>
                    </a:ext>
                  </a:extLst>
                </a:gridCol>
                <a:gridCol w="2686050">
                  <a:extLst>
                    <a:ext uri="{9D8B030D-6E8A-4147-A177-3AD203B41FA5}">
                      <a16:colId xmlns:a16="http://schemas.microsoft.com/office/drawing/2014/main" val="1209533430"/>
                    </a:ext>
                  </a:extLst>
                </a:gridCol>
              </a:tblGrid>
              <a:tr h="608558">
                <a:tc>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u="none" strike="noStrike" cap="none">
                          <a:solidFill>
                            <a:schemeClr val="tx1"/>
                          </a:solidFill>
                          <a:latin typeface="+mn-lt"/>
                          <a:ea typeface="Outfit"/>
                          <a:cs typeface="Outfit"/>
                          <a:sym typeface="Outfit"/>
                        </a:rPr>
                        <a:t>Tavoite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u="none" strike="noStrike" cap="none">
                          <a:solidFill>
                            <a:schemeClr val="tx1"/>
                          </a:solidFill>
                          <a:latin typeface="+mn-lt"/>
                          <a:ea typeface="Outfit"/>
                          <a:cs typeface="Outfit"/>
                          <a:sym typeface="Outfit"/>
                        </a:rPr>
                        <a:t>Panokset ja toimenpiteet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u="none" strike="noStrike" cap="none">
                          <a:solidFill>
                            <a:schemeClr val="tx1"/>
                          </a:solidFill>
                          <a:latin typeface="+mn-lt"/>
                          <a:ea typeface="Outfit"/>
                          <a:cs typeface="Outfit"/>
                          <a:sym typeface="Outfit"/>
                        </a:rPr>
                        <a:t>Onnistumiset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u="none" strike="noStrike" cap="none">
                          <a:solidFill>
                            <a:schemeClr val="tx1"/>
                          </a:solidFill>
                          <a:latin typeface="+mn-lt"/>
                          <a:ea typeface="Outfit"/>
                          <a:cs typeface="Outfit"/>
                          <a:sym typeface="Outfit"/>
                        </a:rPr>
                        <a:t>Mittarit</a:t>
                      </a:r>
                    </a:p>
                  </a:txBody>
                  <a:tcPr/>
                </a:tc>
                <a:extLst>
                  <a:ext uri="{0D108BD9-81ED-4DB2-BD59-A6C34878D82A}">
                    <a16:rowId xmlns:a16="http://schemas.microsoft.com/office/drawing/2014/main" val="3267798780"/>
                  </a:ext>
                </a:extLst>
              </a:tr>
              <a:tr h="2176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u="none" strike="noStrike" cap="none">
                          <a:latin typeface="+mn-lt"/>
                          <a:ea typeface="Outfit"/>
                          <a:cs typeface="Outfit"/>
                          <a:sym typeface="Outfit"/>
                        </a:rPr>
                        <a:t>Kestävä yhteiskunta</a:t>
                      </a: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Olemme ihmisen kokoinen kestävän ja vastuullisen matkailun edelläkävijäkaupunki, jossa asukkaat ja matkailijat voivat hyvin.</a:t>
                      </a:r>
                    </a:p>
                    <a:p>
                      <a:pPr marL="0" marR="0" lvl="0" indent="0" algn="l" rtl="0">
                        <a:lnSpc>
                          <a:spcPct val="100000"/>
                        </a:lnSpc>
                        <a:spcBef>
                          <a:spcPts val="0"/>
                        </a:spcBef>
                        <a:spcAft>
                          <a:spcPts val="0"/>
                        </a:spcAft>
                        <a:buClr>
                          <a:srgbClr val="000000"/>
                        </a:buClr>
                        <a:buSzPts val="700"/>
                        <a:buFont typeface="Arial"/>
                        <a:buNone/>
                      </a:pPr>
                      <a:endParaRPr lang="fi-FI" sz="1000" u="none" strike="noStrike" cap="none">
                        <a:latin typeface="+mn-lt"/>
                        <a:ea typeface="Outfit"/>
                        <a:cs typeface="Outfit"/>
                        <a:sym typeface="Outfit"/>
                      </a:endParaRPr>
                    </a:p>
                    <a:p>
                      <a:pPr marL="0" marR="0" lvl="0" indent="0" algn="l" rtl="0">
                        <a:lnSpc>
                          <a:spcPct val="100000"/>
                        </a:lnSpc>
                        <a:spcBef>
                          <a:spcPts val="0"/>
                        </a:spcBef>
                        <a:spcAft>
                          <a:spcPts val="0"/>
                        </a:spcAft>
                        <a:buClr>
                          <a:srgbClr val="000000"/>
                        </a:buClr>
                        <a:buSzPts val="700"/>
                        <a:buFont typeface="Arial"/>
                        <a:buNone/>
                      </a:pPr>
                      <a:r>
                        <a:rPr lang="fi-FI" sz="1000">
                          <a:latin typeface="+mn-lt"/>
                          <a:ea typeface="Outfit"/>
                          <a:cs typeface="Outfit"/>
                          <a:sym typeface="Outfit"/>
                        </a:rPr>
                        <a:t>Välitämme maailmalle arvovientinä</a:t>
                      </a:r>
                      <a:r>
                        <a:rPr lang="fi-FI" sz="1000" u="none" strike="noStrike" cap="none">
                          <a:latin typeface="+mn-lt"/>
                          <a:ea typeface="Outfit"/>
                          <a:cs typeface="Outfit"/>
                          <a:sym typeface="Outfit"/>
                        </a:rPr>
                        <a:t> kestävyyttä ja vastuullisuutta ja  arjen tur</a:t>
                      </a:r>
                      <a:r>
                        <a:rPr lang="fi-FI" sz="1000">
                          <a:latin typeface="+mn-lt"/>
                          <a:ea typeface="Outfit"/>
                          <a:cs typeface="Outfit"/>
                          <a:sym typeface="Outfit"/>
                        </a:rPr>
                        <a:t>vallisuutta </a:t>
                      </a:r>
                      <a:r>
                        <a:rPr lang="fi-FI" sz="1000" u="none" strike="noStrike" cap="none">
                          <a:latin typeface="+mn-lt"/>
                          <a:ea typeface="Outfit"/>
                          <a:cs typeface="Outfit"/>
                          <a:sym typeface="Outfit"/>
                        </a:rPr>
                        <a:t>korostavia  arvoja, toimintatapoja ja perinteitä</a:t>
                      </a:r>
                      <a:r>
                        <a:rPr lang="fi-FI" sz="1000">
                          <a:latin typeface="+mn-lt"/>
                          <a:ea typeface="Outfit"/>
                          <a:cs typeface="Outfit"/>
                          <a:sym typeface="Outfit"/>
                        </a:rPr>
                        <a:t>.</a:t>
                      </a:r>
                      <a:endParaRPr lang="fi-FI" sz="1000" u="none" strike="noStrike" cap="none">
                        <a:latin typeface="+mn-lt"/>
                        <a:ea typeface="Outfit"/>
                        <a:cs typeface="Outfit"/>
                        <a:sym typeface="Outfit"/>
                      </a:endParaRPr>
                    </a:p>
                    <a:p>
                      <a:pPr marL="0" marR="0" lvl="0" indent="0" algn="l" rtl="0">
                        <a:lnSpc>
                          <a:spcPct val="100000"/>
                        </a:lnSpc>
                        <a:spcBef>
                          <a:spcPts val="0"/>
                        </a:spcBef>
                        <a:spcAft>
                          <a:spcPts val="0"/>
                        </a:spcAft>
                        <a:buClr>
                          <a:srgbClr val="000000"/>
                        </a:buClr>
                        <a:buSzPts val="700"/>
                        <a:buFont typeface="Arial"/>
                        <a:buNone/>
                      </a:pPr>
                      <a:endParaRPr lang="fi-FI" sz="1000" u="none" strike="noStrike" cap="none">
                        <a:latin typeface="+mn-lt"/>
                        <a:ea typeface="Outfit"/>
                        <a:cs typeface="Outfit"/>
                        <a:sym typeface="Outfit"/>
                      </a:endParaRP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Luonnon</a:t>
                      </a:r>
                      <a:r>
                        <a:rPr lang="fi-FI" sz="1000">
                          <a:latin typeface="+mn-lt"/>
                          <a:ea typeface="Outfit"/>
                          <a:cs typeface="Outfit"/>
                          <a:sym typeface="Outfit"/>
                        </a:rPr>
                        <a:t>, aitous </a:t>
                      </a:r>
                      <a:r>
                        <a:rPr lang="fi-FI" sz="1000" u="none" strike="noStrike" cap="none">
                          <a:latin typeface="+mn-lt"/>
                          <a:ea typeface="Outfit"/>
                          <a:cs typeface="Outfit"/>
                          <a:sym typeface="Outfit"/>
                        </a:rPr>
                        <a:t>ja p</a:t>
                      </a:r>
                      <a:r>
                        <a:rPr lang="fi-FI" sz="1000">
                          <a:latin typeface="+mn-lt"/>
                          <a:ea typeface="Outfit"/>
                          <a:cs typeface="Outfit"/>
                          <a:sym typeface="Outfit"/>
                        </a:rPr>
                        <a:t>erinne</a:t>
                      </a:r>
                      <a:r>
                        <a:rPr lang="fi-FI" sz="1000" u="none" strike="noStrike" cap="none">
                          <a:latin typeface="+mn-lt"/>
                          <a:ea typeface="Outfit"/>
                          <a:cs typeface="Outfit"/>
                          <a:sym typeface="Outfit"/>
                        </a:rPr>
                        <a:t>kulttuurin arvostus kokemusten kautta.</a:t>
                      </a: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Hankeportfolion osaamiskärkiä:</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-Matkailun hiilijalanjälki</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-Lähimatkailu ja sen uusi arvo</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-Matkailun vastuullinen suunnittelu, tulevaisuus ja viestintä</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-Kestävän matkailun osaaminen ja vastuullinen </a:t>
                      </a:r>
                      <a:r>
                        <a:rPr lang="fi-FI" sz="1000" u="none" strike="noStrike" cap="none" err="1">
                          <a:latin typeface="+mn-lt"/>
                          <a:ea typeface="Outfit"/>
                          <a:cs typeface="Outfit"/>
                          <a:sym typeface="Outfit"/>
                        </a:rPr>
                        <a:t>työnantajuus</a:t>
                      </a:r>
                      <a:endParaRPr lang="fi-FI" sz="1000" u="none" strike="noStrike" cap="none">
                        <a:latin typeface="+mn-lt"/>
                        <a:ea typeface="Outfit"/>
                        <a:cs typeface="Outfit"/>
                        <a:sym typeface="Outfit"/>
                      </a:endParaRP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b="0" i="0" u="none" strike="noStrike" cap="none">
                          <a:solidFill>
                            <a:srgbClr val="000000"/>
                          </a:solidFill>
                          <a:latin typeface="+mn-lt"/>
                          <a:ea typeface="Outfit"/>
                          <a:cs typeface="Outfit"/>
                          <a:sym typeface="Outfit"/>
                        </a:rPr>
                        <a:t>Kaupunki on ottanut aktiivisen roolin kestävän matkailun kehittämisessä, jossa asukkaiden hyvinvointi on huomioitu</a:t>
                      </a:r>
                    </a:p>
                    <a:p>
                      <a:pPr marL="0" marR="0" lvl="0" indent="0" algn="l" rtl="0">
                        <a:lnSpc>
                          <a:spcPct val="100000"/>
                        </a:lnSpc>
                        <a:spcBef>
                          <a:spcPts val="0"/>
                        </a:spcBef>
                        <a:spcAft>
                          <a:spcPts val="0"/>
                        </a:spcAft>
                        <a:buClr>
                          <a:srgbClr val="000000"/>
                        </a:buClr>
                        <a:buSzPts val="700"/>
                        <a:buFont typeface="Arial"/>
                        <a:buNone/>
                      </a:pPr>
                      <a:r>
                        <a:rPr lang="fi-FI" sz="1000" b="0" i="0" u="none" strike="noStrike" cap="none">
                          <a:solidFill>
                            <a:srgbClr val="000000"/>
                          </a:solidFill>
                          <a:latin typeface="+mn-lt"/>
                          <a:ea typeface="Outfit"/>
                          <a:cs typeface="Outfit"/>
                          <a:sym typeface="Outfit"/>
                        </a:rPr>
                        <a:t>-Rovaniemen matkailun uusi aika –hanke; matkailun kestävyys ja asukkaiden osallisuus </a:t>
                      </a:r>
                    </a:p>
                    <a:p>
                      <a:pPr marL="0" marR="0" lvl="0" indent="0" algn="l" rtl="0">
                        <a:lnSpc>
                          <a:spcPct val="100000"/>
                        </a:lnSpc>
                        <a:spcBef>
                          <a:spcPts val="0"/>
                        </a:spcBef>
                        <a:spcAft>
                          <a:spcPts val="0"/>
                        </a:spcAft>
                        <a:buClr>
                          <a:srgbClr val="000000"/>
                        </a:buClr>
                        <a:buSzPts val="700"/>
                        <a:buFont typeface="Arial"/>
                        <a:buNone/>
                      </a:pPr>
                      <a:r>
                        <a:rPr lang="fi-FI" sz="1000" b="0" i="0" u="none" strike="noStrike" cap="none">
                          <a:solidFill>
                            <a:srgbClr val="000000"/>
                          </a:solidFill>
                          <a:latin typeface="+mn-lt"/>
                          <a:ea typeface="Outfit"/>
                          <a:cs typeface="Outfit"/>
                          <a:sym typeface="Outfit"/>
                        </a:rPr>
                        <a:t>-Arjen kiertotaloudesta kasvua ja hyvinvointia Rovaniemelle: kaupunkilaisilta ja matkailijoilta tarpeettomaksi jääneiden kulutushyödykkeiden kierrätys ja uusien yritysmallien pilotointi</a:t>
                      </a:r>
                    </a:p>
                    <a:p>
                      <a:pPr marL="0" marR="0" lvl="0" indent="0" algn="l" rtl="0">
                        <a:lnSpc>
                          <a:spcPct val="100000"/>
                        </a:lnSpc>
                        <a:spcBef>
                          <a:spcPts val="0"/>
                        </a:spcBef>
                        <a:spcAft>
                          <a:spcPts val="0"/>
                        </a:spcAft>
                        <a:buClr>
                          <a:srgbClr val="000000"/>
                        </a:buClr>
                        <a:buSzPts val="700"/>
                        <a:buFont typeface="Arial"/>
                        <a:buNone/>
                      </a:pPr>
                      <a:r>
                        <a:rPr lang="fi-FI" sz="1000" b="0" i="0" u="none" strike="noStrike" cap="none">
                          <a:solidFill>
                            <a:srgbClr val="000000"/>
                          </a:solidFill>
                          <a:latin typeface="+mn-lt"/>
                          <a:ea typeface="Outfit"/>
                          <a:cs typeface="Outfit"/>
                          <a:sym typeface="Outfit"/>
                        </a:rPr>
                        <a:t>-Napapiirin Pajakylän tiehankkeet liikenneturvallisuuden lisäämiseksi </a:t>
                      </a: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Rovaniemi saa STF-statuksen v. 2025 mennessä alueen yritysten STF-merkkien kautta</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Kaupungin matkailun </a:t>
                      </a:r>
                      <a:r>
                        <a:rPr lang="fi-FI" sz="1000" u="none" strike="noStrike" cap="none" err="1">
                          <a:latin typeface="+mn-lt"/>
                          <a:ea typeface="Outfit"/>
                          <a:cs typeface="Outfit"/>
                          <a:sym typeface="Outfit"/>
                        </a:rPr>
                        <a:t>kv</a:t>
                      </a:r>
                      <a:r>
                        <a:rPr lang="fi-FI" sz="1000" u="none" strike="noStrike" cap="none">
                          <a:latin typeface="+mn-lt"/>
                          <a:ea typeface="Outfit"/>
                          <a:cs typeface="Outfit"/>
                          <a:sym typeface="Outfit"/>
                        </a:rPr>
                        <a:t>-medianäkyvyys, jossa mainitaan kestävyys (</a:t>
                      </a:r>
                      <a:r>
                        <a:rPr lang="fi-FI" sz="1000" u="none" strike="noStrike" cap="none" err="1">
                          <a:latin typeface="+mn-lt"/>
                          <a:ea typeface="Outfit"/>
                          <a:cs typeface="Outfit"/>
                          <a:sym typeface="Outfit"/>
                        </a:rPr>
                        <a:t>Visit</a:t>
                      </a:r>
                      <a:r>
                        <a:rPr lang="fi-FI" sz="1000" u="none" strike="noStrike" cap="none">
                          <a:latin typeface="+mn-lt"/>
                          <a:ea typeface="Outfit"/>
                          <a:cs typeface="Outfit"/>
                          <a:sym typeface="Outfit"/>
                        </a:rPr>
                        <a:t> Rovaniemen mediaseuranta, tavoite 10% mediaosumista)</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Paikallinen sosiaalinen hyväksyntä matkailulle </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Lieveilmiöiden väheneminen </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Kansainvälisten matkailijoiden viipymän pidentyminen  </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Alueen ravintola- ja aktiviteettipalvelut kasvaneet </a:t>
                      </a:r>
                    </a:p>
                  </a:txBody>
                  <a:tcPr/>
                </a:tc>
                <a:extLst>
                  <a:ext uri="{0D108BD9-81ED-4DB2-BD59-A6C34878D82A}">
                    <a16:rowId xmlns:a16="http://schemas.microsoft.com/office/drawing/2014/main" val="1153061306"/>
                  </a:ext>
                </a:extLst>
              </a:tr>
              <a:tr h="2176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u="none" strike="noStrike" cap="none">
                          <a:latin typeface="+mn-lt"/>
                          <a:ea typeface="Outfit"/>
                          <a:cs typeface="Outfit"/>
                          <a:sym typeface="Outfit"/>
                        </a:rPr>
                        <a:t>Alueen innovaatiokyky</a:t>
                      </a:r>
                      <a:endParaRPr lang="fi-FI" sz="800" u="none" strike="noStrike" cap="none">
                        <a:latin typeface="+mn-lt"/>
                        <a:ea typeface="Outfit"/>
                        <a:cs typeface="Outfit"/>
                        <a:sym typeface="Outfit"/>
                      </a:endParaRP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Tavoittelemme matkailun ympärivuotista, kannattavaa ja vastuullista liiketoimintaa sekä haluttua työnantajaprofiilia.</a:t>
                      </a:r>
                    </a:p>
                    <a:p>
                      <a:pPr marL="0" marR="0" lvl="0" indent="0" algn="l" rtl="0">
                        <a:lnSpc>
                          <a:spcPct val="100000"/>
                        </a:lnSpc>
                        <a:spcBef>
                          <a:spcPts val="0"/>
                        </a:spcBef>
                        <a:spcAft>
                          <a:spcPts val="0"/>
                        </a:spcAft>
                        <a:buClr>
                          <a:srgbClr val="000000"/>
                        </a:buClr>
                        <a:buSzPts val="700"/>
                        <a:buFont typeface="Arial"/>
                        <a:buNone/>
                      </a:pPr>
                      <a:endParaRPr lang="fi-FI" sz="1000" u="none" strike="noStrike" cap="none">
                        <a:latin typeface="+mn-lt"/>
                        <a:ea typeface="Outfit"/>
                        <a:cs typeface="Outfit"/>
                        <a:sym typeface="Outfit"/>
                      </a:endParaRP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Matkailu on alueen tärkeä elinvoiman mahdollistaja, joka tarjoaa paikalliselle yhteisölle mahdollisuuden osallistua ja hyötyä matkailun kasvusta.</a:t>
                      </a: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Hankeportfolion osaamiskärkiä:</a:t>
                      </a:r>
                    </a:p>
                    <a:p>
                      <a:pPr marL="0" marR="0" lvl="0" indent="0" algn="l" rtl="0">
                        <a:lnSpc>
                          <a:spcPct val="100000"/>
                        </a:lnSpc>
                        <a:spcBef>
                          <a:spcPts val="0"/>
                        </a:spcBef>
                        <a:spcAft>
                          <a:spcPts val="0"/>
                        </a:spcAft>
                        <a:buClr>
                          <a:srgbClr val="000000"/>
                        </a:buClr>
                        <a:buSzPts val="700"/>
                        <a:buFont typeface="Arial"/>
                        <a:buNone/>
                      </a:pPr>
                      <a:r>
                        <a:rPr lang="fi-FI" sz="1000" i="1" u="none" strike="noStrike" cap="none">
                          <a:latin typeface="+mn-lt"/>
                          <a:ea typeface="Outfit"/>
                          <a:cs typeface="Outfit"/>
                          <a:sym typeface="Outfit"/>
                        </a:rPr>
                        <a:t>Liiketoiminnan kehittäminen:</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-Rovaniemen pyörämatkailun tiekartta 2030 - uudet pyöräreitit</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-Luontoelämyspalvelujen kehittäminen </a:t>
                      </a:r>
                    </a:p>
                    <a:p>
                      <a:pPr marL="0" marR="0" lvl="0" indent="0" algn="l" rtl="0">
                        <a:lnSpc>
                          <a:spcPct val="100000"/>
                        </a:lnSpc>
                        <a:spcBef>
                          <a:spcPts val="0"/>
                        </a:spcBef>
                        <a:spcAft>
                          <a:spcPts val="0"/>
                        </a:spcAft>
                        <a:buClr>
                          <a:srgbClr val="000000"/>
                        </a:buClr>
                        <a:buSzPts val="700"/>
                        <a:buFont typeface="Arial"/>
                        <a:buNone/>
                      </a:pPr>
                      <a:r>
                        <a:rPr lang="fi-FI" sz="1000" i="1" u="none" strike="noStrike" cap="none">
                          <a:latin typeface="+mn-lt"/>
                          <a:ea typeface="Outfit"/>
                          <a:cs typeface="Outfit"/>
                          <a:sym typeface="Outfit"/>
                        </a:rPr>
                        <a:t>Tulevaisuuden palvelumuotoilu:</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-Älykkäät liikuntareitit - palvelemaan matkailijoiden ja asukkaiden liikkumista</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-Liikunta- ja kulttuurikohteiden digitalisoinnin muotoilu</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-Tulevaisuuden työntekijät ja vastuullinen työnantajakuva</a:t>
                      </a:r>
                    </a:p>
                    <a:p>
                      <a:pPr marL="0" marR="0" lvl="0" indent="0" algn="l" rtl="0">
                        <a:lnSpc>
                          <a:spcPct val="100000"/>
                        </a:lnSpc>
                        <a:spcBef>
                          <a:spcPts val="0"/>
                        </a:spcBef>
                        <a:spcAft>
                          <a:spcPts val="0"/>
                        </a:spcAft>
                        <a:buClr>
                          <a:srgbClr val="000000"/>
                        </a:buClr>
                        <a:buSzPts val="700"/>
                        <a:buFont typeface="Arial"/>
                        <a:buNone/>
                      </a:pPr>
                      <a:r>
                        <a:rPr lang="fi-FI" sz="1000" i="1" u="none" strike="noStrike" cap="none">
                          <a:latin typeface="+mn-lt"/>
                          <a:ea typeface="Outfit"/>
                          <a:cs typeface="Outfit"/>
                          <a:sym typeface="Outfit"/>
                        </a:rPr>
                        <a:t>Digitaalinen vieraanvaraisuus ja asiakaskokemuksen parantaminen </a:t>
                      </a: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-Pyörämatkailun yhteiskehittäminen kaupungin, yritysten, harrastajaryhmien välillä</a:t>
                      </a:r>
                      <a:endParaRPr lang="fi-FI" sz="1000" u="none" strike="noStrike" cap="none"/>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-Matkailun, hyvinvoinnin ja liikunnan rajapintahyötyjen vahvistuminen, tavoitteena yritysvetoiset klusterit</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-Myönteisyys vähähiilisten matkaketjujen kehittämiseen ja palveluihin nousussa (sähkökelkat ja </a:t>
                      </a:r>
                      <a:r>
                        <a:rPr lang="fi-FI" sz="1000" u="none" strike="noStrike" cap="none" err="1">
                          <a:latin typeface="+mn-lt"/>
                          <a:ea typeface="Outfit"/>
                          <a:cs typeface="Outfit"/>
                          <a:sym typeface="Outfit"/>
                        </a:rPr>
                        <a:t>Apukan</a:t>
                      </a:r>
                      <a:r>
                        <a:rPr lang="fi-FI" sz="1000" u="none" strike="noStrike" cap="none">
                          <a:latin typeface="+mn-lt"/>
                          <a:ea typeface="Outfit"/>
                          <a:cs typeface="Outfit"/>
                          <a:sym typeface="Outfit"/>
                        </a:rPr>
                        <a:t> yhteisbussikuljetukset)</a:t>
                      </a: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-Sähkömoottorikelkat (innovaatiot)</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-Matkailun liiketoiminnan kasvu (liikevaihto ja työpaikat)</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a:t>
                      </a:r>
                      <a:r>
                        <a:rPr lang="fi-FI" sz="1000" u="none" strike="noStrike" cap="none" err="1">
                          <a:latin typeface="+mn-lt"/>
                          <a:ea typeface="Outfit"/>
                          <a:cs typeface="Outfit"/>
                          <a:sym typeface="Outfit"/>
                        </a:rPr>
                        <a:t>Korkalovaara</a:t>
                      </a:r>
                      <a:r>
                        <a:rPr lang="fi-FI" sz="1000" u="none" strike="noStrike" cap="none">
                          <a:latin typeface="+mn-lt"/>
                          <a:ea typeface="Outfit"/>
                          <a:cs typeface="Outfit"/>
                          <a:sym typeface="Outfit"/>
                        </a:rPr>
                        <a:t> lähimatkailun pilottikohteena</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-Rovaniemen tunnettuus pyörämatkailukohteena</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-International House-selvitys/konseptin toteutus</a:t>
                      </a:r>
                    </a:p>
                  </a:txBody>
                  <a:tcPr/>
                </a:tc>
                <a:extLst>
                  <a:ext uri="{0D108BD9-81ED-4DB2-BD59-A6C34878D82A}">
                    <a16:rowId xmlns:a16="http://schemas.microsoft.com/office/drawing/2014/main" val="3091997126"/>
                  </a:ext>
                </a:extLst>
              </a:tr>
              <a:tr h="1382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u="none" strike="noStrike" cap="none">
                          <a:latin typeface="+mn-lt"/>
                          <a:ea typeface="Outfit"/>
                          <a:cs typeface="Outfit"/>
                          <a:sym typeface="Outfit"/>
                        </a:rPr>
                        <a:t>Kasvun edellytykset</a:t>
                      </a: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Rovaniemen kaupungin matkailun strategiset kehittämissuunnat valittu.</a:t>
                      </a:r>
                    </a:p>
                    <a:p>
                      <a:pPr marL="0" marR="0" lvl="0" indent="0" algn="l" rtl="0">
                        <a:lnSpc>
                          <a:spcPct val="100000"/>
                        </a:lnSpc>
                        <a:spcBef>
                          <a:spcPts val="0"/>
                        </a:spcBef>
                        <a:spcAft>
                          <a:spcPts val="0"/>
                        </a:spcAft>
                        <a:buClr>
                          <a:srgbClr val="000000"/>
                        </a:buClr>
                        <a:buSzPts val="700"/>
                        <a:buFont typeface="Arial"/>
                        <a:buNone/>
                      </a:pPr>
                      <a:endParaRPr lang="fi-FI" sz="1000" u="none" strike="noStrike" cap="none">
                        <a:latin typeface="+mn-lt"/>
                        <a:ea typeface="Outfit"/>
                        <a:cs typeface="Outfit"/>
                        <a:sym typeface="Outfit"/>
                      </a:endParaRP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Alueen yritysten, oppilaitosten ja asukkaiden tiivistynyt yhteistyö</a:t>
                      </a:r>
                      <a:endParaRPr lang="fi-FI" sz="1000"/>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Matkailun  kehittämistarpeet tunnistettu</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Perustettu matkailun kehittämisryhmä</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Käynnistetty kestävän matkailun  hankkeita yritysten ja kaupunkikehittämisen tulevaisuustarpeet huomioiden</a:t>
                      </a:r>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-Ekosysteemin toimijoiden roolitus käynnistynyt</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 Rovaniemen matkailun toimenpideohjelman toteutus käynnissä</a:t>
                      </a:r>
                    </a:p>
                    <a:p>
                      <a:endParaRPr lang="fi-FI" sz="1000"/>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-Matkailustrategian päivitys </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-Matkailuinvestoinnit alueella milj. euroa/vuosi </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-Matkailun TKI-hankkeet, volyymi</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-Matkailun laajapohjaisen yhteisryhmän kokoukset </a:t>
                      </a:r>
                    </a:p>
                    <a:p>
                      <a:pPr marL="0" marR="0" lvl="0" indent="0" algn="l" rtl="0">
                        <a:lnSpc>
                          <a:spcPct val="100000"/>
                        </a:lnSpc>
                        <a:spcBef>
                          <a:spcPts val="0"/>
                        </a:spcBef>
                        <a:spcAft>
                          <a:spcPts val="0"/>
                        </a:spcAft>
                        <a:buClr>
                          <a:srgbClr val="000000"/>
                        </a:buClr>
                        <a:buSzPts val="700"/>
                        <a:buFont typeface="Arial"/>
                        <a:buNone/>
                      </a:pPr>
                      <a:r>
                        <a:rPr lang="fi-FI" sz="1000" u="none" strike="noStrike" cap="none">
                          <a:latin typeface="+mn-lt"/>
                          <a:ea typeface="Outfit"/>
                          <a:cs typeface="Outfit"/>
                          <a:sym typeface="Outfit"/>
                        </a:rPr>
                        <a:t>-Asukkaiden osallistuminen  matkailun kehittämistilaisuuksiin </a:t>
                      </a:r>
                    </a:p>
                  </a:txBody>
                  <a:tcPr/>
                </a:tc>
                <a:extLst>
                  <a:ext uri="{0D108BD9-81ED-4DB2-BD59-A6C34878D82A}">
                    <a16:rowId xmlns:a16="http://schemas.microsoft.com/office/drawing/2014/main" val="4165515743"/>
                  </a:ext>
                </a:extLst>
              </a:tr>
            </a:tbl>
          </a:graphicData>
        </a:graphic>
      </p:graphicFrame>
      <p:sp>
        <p:nvSpPr>
          <p:cNvPr id="3" name="Slide Number Placeholder 2">
            <a:extLst>
              <a:ext uri="{FF2B5EF4-FFF2-40B4-BE49-F238E27FC236}">
                <a16:creationId xmlns:a16="http://schemas.microsoft.com/office/drawing/2014/main" id="{5279FEF0-608B-3A28-0637-3363C25CB5DD}"/>
              </a:ext>
            </a:extLst>
          </p:cNvPr>
          <p:cNvSpPr>
            <a:spLocks noGrp="1"/>
          </p:cNvSpPr>
          <p:nvPr>
            <p:ph type="sldNum" sz="quarter" idx="12"/>
          </p:nvPr>
        </p:nvSpPr>
        <p:spPr/>
        <p:txBody>
          <a:bodyPr/>
          <a:lstStyle/>
          <a:p>
            <a:fld id="{31160B98-140E-4345-B1A3-2A7247C42973}" type="slidenum">
              <a:rPr lang="fi-FI" smtClean="0"/>
              <a:t>27</a:t>
            </a:fld>
            <a:endParaRPr lang="fi-FI"/>
          </a:p>
        </p:txBody>
      </p:sp>
    </p:spTree>
    <p:extLst>
      <p:ext uri="{BB962C8B-B14F-4D97-AF65-F5344CB8AC3E}">
        <p14:creationId xmlns:p14="http://schemas.microsoft.com/office/powerpoint/2010/main" val="778007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766481" y="631091"/>
            <a:ext cx="3922749" cy="5012471"/>
          </a:xfrm>
        </p:spPr>
        <p:txBody>
          <a:bodyPr/>
          <a:lstStyle/>
          <a:p>
            <a:pPr marL="0" indent="0" defTabSz="914400">
              <a:buNone/>
            </a:pPr>
            <a:r>
              <a:rPr lang="en-US" b="1">
                <a:latin typeface="+mn-lt"/>
                <a:ea typeface="Calibri Light"/>
                <a:cs typeface="Calibri Light"/>
              </a:rPr>
              <a:t>Miksi </a:t>
            </a:r>
            <a:r>
              <a:rPr lang="en-US" b="1" err="1">
                <a:latin typeface="+mn-lt"/>
                <a:ea typeface="Calibri Light"/>
                <a:cs typeface="Calibri Light"/>
              </a:rPr>
              <a:t>tarvitaan</a:t>
            </a:r>
            <a:r>
              <a:rPr lang="en-US" b="1">
                <a:latin typeface="+mn-lt"/>
                <a:ea typeface="Calibri Light"/>
                <a:cs typeface="Calibri Light"/>
              </a:rPr>
              <a:t> </a:t>
            </a:r>
            <a:r>
              <a:rPr lang="en-US" b="1" err="1">
                <a:latin typeface="+mn-lt"/>
                <a:ea typeface="Calibri Light"/>
                <a:cs typeface="Calibri Light"/>
              </a:rPr>
              <a:t>vaikuttavuuspolkuja</a:t>
            </a:r>
            <a:r>
              <a:rPr lang="en-US" b="1">
                <a:latin typeface="+mn-lt"/>
                <a:ea typeface="Calibri Light"/>
                <a:cs typeface="Calibri Light"/>
              </a:rPr>
              <a:t>?</a:t>
            </a:r>
            <a:endParaRPr lang="fi-FI" b="1">
              <a:latin typeface="+mn-lt"/>
              <a:ea typeface="Calibri Light"/>
              <a:cs typeface="Calibri Light"/>
            </a:endParaRPr>
          </a:p>
          <a:p>
            <a:pPr marL="0" lvl="1" indent="0">
              <a:buNone/>
            </a:pPr>
            <a:endParaRPr lang="fi-FI" sz="1300">
              <a:latin typeface="+mn-lt"/>
              <a:ea typeface="Calibri Light"/>
              <a:cs typeface="Calibri Light"/>
            </a:endParaRPr>
          </a:p>
          <a:p>
            <a:pPr marL="0" lvl="1" indent="0">
              <a:buNone/>
            </a:pPr>
            <a:r>
              <a:rPr lang="fi-FI" sz="1300">
                <a:latin typeface="+mn-lt"/>
                <a:ea typeface="Calibri Light"/>
                <a:cs typeface="Calibri Light"/>
              </a:rPr>
              <a:t>Systeemistä vaikuttavuutta on mahdoton kuvata yksinomaan vertailukelpoisten mittareiden avulla – vaikuttavuuspolut tukevat kunkin ekosysteemin uniikin ja kontekstiin sidotun vaikuttavuustarinan kertomista. Ne ovat työkalu </a:t>
            </a:r>
            <a:r>
              <a:rPr lang="fi-FI" sz="1300" err="1">
                <a:latin typeface="+mn-lt"/>
                <a:ea typeface="Calibri Light"/>
                <a:cs typeface="Calibri Light"/>
              </a:rPr>
              <a:t>Innokaupunkien</a:t>
            </a:r>
            <a:r>
              <a:rPr lang="fi-FI" sz="1300">
                <a:latin typeface="+mn-lt"/>
                <a:ea typeface="Calibri Light"/>
                <a:cs typeface="Calibri Light"/>
              </a:rPr>
              <a:t> oman toiminnan kehittämisen ja johtamisen tueksi, ja siksi ne ovat eri ekosysteemeissä erinäköisiä. </a:t>
            </a:r>
          </a:p>
          <a:p>
            <a:pPr marL="0" lvl="1" indent="0">
              <a:buNone/>
            </a:pPr>
            <a:endParaRPr lang="fi-FI" sz="1300">
              <a:ea typeface="Calibri Light"/>
              <a:cs typeface="Calibri Light"/>
            </a:endParaRPr>
          </a:p>
          <a:p>
            <a:pPr marL="0" lvl="1" indent="0">
              <a:buNone/>
            </a:pPr>
            <a:r>
              <a:rPr lang="fi-FI" sz="1300">
                <a:latin typeface="+mn-lt"/>
                <a:ea typeface="Calibri Light"/>
                <a:cs typeface="Calibri Light"/>
              </a:rPr>
              <a:t>Vaikuttavuuspolut toimivat ekosysteemin toimijoiden vuoropuhelun välineenä. Ekosysteemien toimijat voivat yhteisten keskustelujen kautta asettaa tavoitteita ja tunnistaa panostukset ja toimenpiteet vaikutuksen aikaansaamiseksi. Vaikuttavuuspolkujen avulla </a:t>
            </a:r>
            <a:r>
              <a:rPr lang="fi-FI" sz="1300">
                <a:ea typeface="Calibri Light"/>
                <a:cs typeface="Calibri Light"/>
              </a:rPr>
              <a:t>voit</a:t>
            </a:r>
            <a:r>
              <a:rPr lang="fi-FI" sz="1300">
                <a:latin typeface="+mn-lt"/>
                <a:ea typeface="Calibri Light"/>
                <a:cs typeface="Calibri Light"/>
              </a:rPr>
              <a:t> reflektoida etenemistä ja tunnistaa kehittämiskohteita. </a:t>
            </a:r>
            <a:endParaRPr lang="fi-FI" sz="1300"/>
          </a:p>
          <a:p>
            <a:pPr marL="0" lvl="1" indent="0">
              <a:buNone/>
            </a:pPr>
            <a:endParaRPr lang="fi-FI" sz="1400">
              <a:latin typeface="+mn-lt"/>
              <a:ea typeface="Calibri Light" panose="020F0302020204030204" pitchFamily="34" charset="0"/>
              <a:cs typeface="Calibri Light" panose="020F0302020204030204" pitchFamily="34" charset="0"/>
            </a:endParaRPr>
          </a:p>
          <a:p>
            <a:pPr marL="0" indent="0" defTabSz="914400">
              <a:buNone/>
            </a:pPr>
            <a:endParaRPr lang="fi-FI" sz="1400"/>
          </a:p>
        </p:txBody>
      </p:sp>
      <p:sp>
        <p:nvSpPr>
          <p:cNvPr id="7" name="Content Placeholder 6">
            <a:extLst>
              <a:ext uri="{FF2B5EF4-FFF2-40B4-BE49-F238E27FC236}">
                <a16:creationId xmlns:a16="http://schemas.microsoft.com/office/drawing/2014/main" id="{DB2AACFE-07EA-3A48-F48A-80CE6CC237AD}"/>
              </a:ext>
            </a:extLst>
          </p:cNvPr>
          <p:cNvSpPr>
            <a:spLocks noGrp="1"/>
          </p:cNvSpPr>
          <p:nvPr>
            <p:ph idx="13"/>
          </p:nvPr>
        </p:nvSpPr>
        <p:spPr>
          <a:xfrm>
            <a:off x="5775570" y="631091"/>
            <a:ext cx="5429028" cy="5827135"/>
          </a:xfrm>
        </p:spPr>
        <p:txBody>
          <a:bodyPr/>
          <a:lstStyle/>
          <a:p>
            <a:pPr marL="0" indent="0" defTabSz="914400">
              <a:buNone/>
            </a:pPr>
            <a:r>
              <a:rPr lang="fi-FI" b="1"/>
              <a:t>Miten tietoa tuotetaan ja julkaistaan?</a:t>
            </a:r>
          </a:p>
          <a:p>
            <a:pPr marL="0" indent="0" defTabSz="914400">
              <a:buNone/>
            </a:pPr>
            <a:endParaRPr lang="fi-FI" sz="1300" b="0"/>
          </a:p>
          <a:p>
            <a:pPr marL="0" indent="0" defTabSz="914400">
              <a:buNone/>
            </a:pPr>
            <a:r>
              <a:rPr lang="fi-FI" sz="1300" b="0"/>
              <a:t>Jokainen </a:t>
            </a:r>
            <a:r>
              <a:rPr lang="fi-FI" sz="1300" b="0" err="1"/>
              <a:t>Innokaupunki</a:t>
            </a:r>
            <a:r>
              <a:rPr lang="fi-FI" sz="1300" b="0"/>
              <a:t> tuottaa kuvauksen omasta vaikuttavuuspolustaan ja päivittää sitä vuosittain. Polku kuvaa ekosysteemin etenemistä ja nostaa esiin kriittisiä panostuksia ja toimenpiteitä sekä aikaansaatuja onnistumisia. Polkujen avulla voit reflektoida toiminnan etenemistä yhdessä ekosysteemin toimijoiden kesken ja nostaa esiin onnistumisia omasta toiminnasta. Yhteinen, keskeisiä toimijoita osallistava reflektointikeskustelu voidaan käydä esimerkiksi puolivuosittain. </a:t>
            </a:r>
          </a:p>
          <a:p>
            <a:pPr marL="0" indent="0" defTabSz="914400">
              <a:buNone/>
            </a:pPr>
            <a:endParaRPr lang="fi-FI" sz="1300" b="0"/>
          </a:p>
          <a:p>
            <a:pPr marL="0" indent="0" defTabSz="914400">
              <a:buNone/>
            </a:pPr>
            <a:r>
              <a:rPr lang="fi-FI" sz="1300" b="0"/>
              <a:t>Polulle tunnistetut kysymykset toimivat apukysymyksinä vuoropuhelua käytäessä ja tarinaa kiteytettäessä. Vastauksia voit tuottaa tämän työkirjan vaikuttavuuspolun työpohjaan. Vaikuttavuuspolkujen avulla voit viestiä sekä alueellisesti että kansallisesti oman toiminnan onnistumisista ja aikaansaaduista vaikutuksista. Vaikuttavuuspoluista voit myös hahmotella ekosysteemille omannäköisen ja viestinnällisen tarinan, jonka kertomisessa voit hyödyntää sekä kvantitatiivista että kvalitatiivista tietoa. Vaikuttavuustarina voi olla laajempi kuvaus joka hyödyntää polun eri elementtejä tai se voi olla yksityiskohtaisempi zoomaus polulla tunnistettuun onnistumiseen. Se voi esimerkiksi kuvata kehitystarinan spin-</a:t>
            </a:r>
            <a:r>
              <a:rPr lang="fi-FI" sz="1300" b="0" err="1"/>
              <a:t>offin</a:t>
            </a:r>
            <a:r>
              <a:rPr lang="fi-FI" sz="1300" b="0"/>
              <a:t> syntymisestä tai yrityksen pääsystä kansainvälisille markkinoille ekosysteemin avulla.   </a:t>
            </a:r>
          </a:p>
          <a:p>
            <a:pPr marL="0" indent="0" defTabSz="914400">
              <a:buNone/>
            </a:pPr>
            <a:endParaRPr lang="fi-FI" sz="1300" b="0"/>
          </a:p>
          <a:p>
            <a:pPr marL="0" indent="0" defTabSz="914400">
              <a:buNone/>
            </a:pPr>
            <a:r>
              <a:rPr lang="fi-FI" sz="1300"/>
              <a:t>V</a:t>
            </a:r>
            <a:r>
              <a:rPr lang="fi-FI" sz="1300" b="0"/>
              <a:t>aikuttavuuspolut palvelevat ensisijaisesti kaupunkien ja ekosysteemien oman toiminnan kehittämistä. Tämän lisäksi tieto kaupunkien vaikuttavuuspoluista julkaistaan </a:t>
            </a:r>
            <a:r>
              <a:rPr lang="fi-FI" sz="1300" b="0" err="1"/>
              <a:t>Innokaupunkien</a:t>
            </a:r>
            <a:r>
              <a:rPr lang="fi-FI" sz="1300" b="0"/>
              <a:t> yhteiselle alustalle vuosittain. Poluille kiteytettyä tietoa hyödynnetään kansallisella tasolla ekosysteemien etenemisen seurannassa, tilannekuvan päivittämisen ja ekosysteemin ohjauksen tukena. </a:t>
            </a:r>
          </a:p>
          <a:p>
            <a:endParaRPr lang="fi-FI" sz="1300"/>
          </a:p>
        </p:txBody>
      </p:sp>
      <p:sp>
        <p:nvSpPr>
          <p:cNvPr id="2" name="Slide Number Placeholder 1">
            <a:extLst>
              <a:ext uri="{FF2B5EF4-FFF2-40B4-BE49-F238E27FC236}">
                <a16:creationId xmlns:a16="http://schemas.microsoft.com/office/drawing/2014/main" id="{49FAC1B7-8CA2-AEBB-851F-288B0EE60B66}"/>
              </a:ext>
            </a:extLst>
          </p:cNvPr>
          <p:cNvSpPr>
            <a:spLocks noGrp="1"/>
          </p:cNvSpPr>
          <p:nvPr>
            <p:ph type="sldNum" sz="quarter" idx="12"/>
          </p:nvPr>
        </p:nvSpPr>
        <p:spPr/>
        <p:txBody>
          <a:bodyPr/>
          <a:lstStyle/>
          <a:p>
            <a:fld id="{31160B98-140E-4345-B1A3-2A7247C42973}" type="slidenum">
              <a:rPr lang="fi-FI" smtClean="0"/>
              <a:t>28</a:t>
            </a:fld>
            <a:endParaRPr lang="fi-FI"/>
          </a:p>
        </p:txBody>
      </p:sp>
    </p:spTree>
    <p:extLst>
      <p:ext uri="{BB962C8B-B14F-4D97-AF65-F5344CB8AC3E}">
        <p14:creationId xmlns:p14="http://schemas.microsoft.com/office/powerpoint/2010/main" val="2567969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93779-BB8A-7696-11AD-AE02FBB35BE1}"/>
              </a:ext>
            </a:extLst>
          </p:cNvPr>
          <p:cNvSpPr>
            <a:spLocks noGrp="1"/>
          </p:cNvSpPr>
          <p:nvPr>
            <p:ph type="title"/>
          </p:nvPr>
        </p:nvSpPr>
        <p:spPr/>
        <p:txBody>
          <a:bodyPr/>
          <a:lstStyle/>
          <a:p>
            <a:r>
              <a:rPr lang="fi-FI"/>
              <a:t>4. Future Radar</a:t>
            </a:r>
          </a:p>
        </p:txBody>
      </p:sp>
      <p:sp>
        <p:nvSpPr>
          <p:cNvPr id="3" name="Slide Number Placeholder 2">
            <a:extLst>
              <a:ext uri="{FF2B5EF4-FFF2-40B4-BE49-F238E27FC236}">
                <a16:creationId xmlns:a16="http://schemas.microsoft.com/office/drawing/2014/main" id="{C9C930C2-7C9D-69ED-9AD7-132767B67806}"/>
              </a:ext>
            </a:extLst>
          </p:cNvPr>
          <p:cNvSpPr>
            <a:spLocks noGrp="1"/>
          </p:cNvSpPr>
          <p:nvPr>
            <p:ph type="sldNum" sz="quarter" idx="12"/>
          </p:nvPr>
        </p:nvSpPr>
        <p:spPr/>
        <p:txBody>
          <a:bodyPr/>
          <a:lstStyle/>
          <a:p>
            <a:fld id="{31160B98-140E-4345-B1A3-2A7247C42973}" type="slidenum">
              <a:rPr lang="fi-FI" smtClean="0"/>
              <a:pPr/>
              <a:t>29</a:t>
            </a:fld>
            <a:endParaRPr lang="fi-FI"/>
          </a:p>
        </p:txBody>
      </p:sp>
    </p:spTree>
    <p:extLst>
      <p:ext uri="{BB962C8B-B14F-4D97-AF65-F5344CB8AC3E}">
        <p14:creationId xmlns:p14="http://schemas.microsoft.com/office/powerpoint/2010/main" val="337839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01268A-755A-B072-4F1E-77BFC114BE35}"/>
              </a:ext>
            </a:extLst>
          </p:cNvPr>
          <p:cNvSpPr>
            <a:spLocks noGrp="1"/>
          </p:cNvSpPr>
          <p:nvPr>
            <p:ph type="title"/>
          </p:nvPr>
        </p:nvSpPr>
        <p:spPr/>
        <p:txBody>
          <a:bodyPr/>
          <a:lstStyle/>
          <a:p>
            <a:r>
              <a:rPr lang="fi-FI"/>
              <a:t>Sisältö</a:t>
            </a:r>
          </a:p>
        </p:txBody>
      </p:sp>
      <p:sp>
        <p:nvSpPr>
          <p:cNvPr id="3" name="Sisällön paikkamerkki 2">
            <a:extLst>
              <a:ext uri="{FF2B5EF4-FFF2-40B4-BE49-F238E27FC236}">
                <a16:creationId xmlns:a16="http://schemas.microsoft.com/office/drawing/2014/main" id="{A0ACFDCE-A19E-343A-DE6A-2980EF9F134C}"/>
              </a:ext>
            </a:extLst>
          </p:cNvPr>
          <p:cNvSpPr>
            <a:spLocks noGrp="1"/>
          </p:cNvSpPr>
          <p:nvPr>
            <p:ph idx="1"/>
          </p:nvPr>
        </p:nvSpPr>
        <p:spPr/>
        <p:txBody>
          <a:bodyPr vert="horz" lIns="0" tIns="0" rIns="0" bIns="0" rtlCol="0" anchor="t">
            <a:noAutofit/>
          </a:bodyPr>
          <a:lstStyle/>
          <a:p>
            <a:pPr marL="0" indent="0">
              <a:buNone/>
            </a:pPr>
            <a:r>
              <a:rPr lang="fi-FI" sz="2400" i="1"/>
              <a:t>Esipuhe</a:t>
            </a:r>
          </a:p>
          <a:p>
            <a:pPr marL="0" indent="0">
              <a:buNone/>
            </a:pPr>
            <a:r>
              <a:rPr lang="fi-FI" sz="2400" i="1"/>
              <a:t>Johdanto työkirjaan</a:t>
            </a:r>
          </a:p>
          <a:p>
            <a:pPr marL="0" indent="0">
              <a:buNone/>
            </a:pPr>
            <a:endParaRPr lang="fi-FI" sz="2400"/>
          </a:p>
          <a:p>
            <a:r>
              <a:rPr lang="fi-FI" sz="2400"/>
              <a:t>Vaikuttavuuden malli ja mittarikorit</a:t>
            </a:r>
          </a:p>
          <a:p>
            <a:r>
              <a:rPr lang="fi-FI" sz="2400"/>
              <a:t>Vaikuttavuuden mittarit</a:t>
            </a:r>
          </a:p>
          <a:p>
            <a:r>
              <a:rPr lang="fi-FI" sz="2400"/>
              <a:t>Vaikuttavuuspolut</a:t>
            </a:r>
          </a:p>
          <a:p>
            <a:r>
              <a:rPr lang="fi-FI" sz="2400" err="1"/>
              <a:t>Future</a:t>
            </a:r>
            <a:r>
              <a:rPr lang="fi-FI" sz="2400"/>
              <a:t> Radar</a:t>
            </a:r>
          </a:p>
          <a:p>
            <a:endParaRPr lang="fi-FI" sz="2400"/>
          </a:p>
          <a:p>
            <a:pPr marL="0" indent="0">
              <a:buNone/>
            </a:pPr>
            <a:r>
              <a:rPr lang="fi-FI" sz="2400" i="1"/>
              <a:t>Vaikuttavuustieto johtamisen ja ohjauksen tukena</a:t>
            </a:r>
          </a:p>
        </p:txBody>
      </p:sp>
    </p:spTree>
    <p:extLst>
      <p:ext uri="{BB962C8B-B14F-4D97-AF65-F5344CB8AC3E}">
        <p14:creationId xmlns:p14="http://schemas.microsoft.com/office/powerpoint/2010/main" val="2751444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A4B28B-5856-D241-8FC3-8118C6268E49}"/>
              </a:ext>
            </a:extLst>
          </p:cNvPr>
          <p:cNvSpPr>
            <a:spLocks noGrp="1"/>
          </p:cNvSpPr>
          <p:nvPr>
            <p:ph type="title"/>
          </p:nvPr>
        </p:nvSpPr>
        <p:spPr/>
        <p:txBody>
          <a:bodyPr/>
          <a:lstStyle/>
          <a:p>
            <a:r>
              <a:rPr kumimoji="0" lang="en-US" sz="2800" b="1" i="0" u="none" strike="noStrike" kern="1200" cap="none" spc="0" normalizeH="0" baseline="0" noProof="0">
                <a:ln>
                  <a:noFill/>
                </a:ln>
                <a:effectLst/>
                <a:uLnTx/>
                <a:uFillTx/>
                <a:cs typeface="Arial" charset="0"/>
              </a:rPr>
              <a:t>Future </a:t>
            </a:r>
            <a:r>
              <a:rPr kumimoji="0" lang="en-US" sz="2800" b="1" i="0" u="none" strike="noStrike" kern="1200" cap="none" spc="0" normalizeH="0" baseline="0" noProof="0" err="1">
                <a:ln>
                  <a:noFill/>
                </a:ln>
                <a:effectLst/>
                <a:uLnTx/>
                <a:uFillTx/>
                <a:cs typeface="Arial" charset="0"/>
              </a:rPr>
              <a:t>radarin</a:t>
            </a:r>
            <a:r>
              <a:rPr kumimoji="0" lang="en-US" sz="2800" b="1" i="0" u="none" strike="noStrike" kern="1200" cap="none" spc="0" normalizeH="0" baseline="0" noProof="0">
                <a:ln>
                  <a:noFill/>
                </a:ln>
                <a:effectLst/>
                <a:uLnTx/>
                <a:uFillTx/>
                <a:cs typeface="Arial" charset="0"/>
              </a:rPr>
              <a:t> </a:t>
            </a:r>
            <a:r>
              <a:rPr kumimoji="0" lang="en-US" sz="2800" b="1" i="0" u="none" strike="noStrike" kern="1200" cap="none" spc="0" normalizeH="0" baseline="0" noProof="0" err="1">
                <a:ln>
                  <a:noFill/>
                </a:ln>
                <a:effectLst/>
                <a:uLnTx/>
                <a:uFillTx/>
                <a:cs typeface="Arial" charset="0"/>
              </a:rPr>
              <a:t>kautta</a:t>
            </a:r>
            <a:r>
              <a:rPr kumimoji="0" lang="en-US" sz="2800" b="1" i="0" u="none" strike="noStrike" kern="1200" cap="none" spc="0" normalizeH="0" baseline="0" noProof="0">
                <a:ln>
                  <a:noFill/>
                </a:ln>
                <a:effectLst/>
                <a:uLnTx/>
                <a:uFillTx/>
                <a:cs typeface="Arial" charset="0"/>
              </a:rPr>
              <a:t> </a:t>
            </a:r>
            <a:r>
              <a:rPr kumimoji="0" lang="en-US" sz="2800" b="1" i="0" u="none" strike="noStrike" kern="1200" cap="none" spc="0" normalizeH="0" baseline="0" noProof="0" err="1">
                <a:ln>
                  <a:noFill/>
                </a:ln>
                <a:effectLst/>
                <a:uLnTx/>
                <a:uFillTx/>
                <a:cs typeface="Arial" charset="0"/>
              </a:rPr>
              <a:t>katse</a:t>
            </a:r>
            <a:r>
              <a:rPr kumimoji="0" lang="en-US" sz="2800" b="1" i="0" u="none" strike="noStrike" kern="1200" cap="none" spc="0" normalizeH="0" baseline="0" noProof="0">
                <a:ln>
                  <a:noFill/>
                </a:ln>
                <a:effectLst/>
                <a:uLnTx/>
                <a:uFillTx/>
                <a:cs typeface="Arial" charset="0"/>
              </a:rPr>
              <a:t> </a:t>
            </a:r>
            <a:r>
              <a:rPr kumimoji="0" lang="en-US" sz="2800" b="1" i="0" u="none" strike="noStrike" kern="1200" cap="none" spc="0" normalizeH="0" baseline="0" noProof="0" err="1">
                <a:ln>
                  <a:noFill/>
                </a:ln>
                <a:effectLst/>
                <a:uLnTx/>
                <a:uFillTx/>
                <a:cs typeface="Arial" charset="0"/>
              </a:rPr>
              <a:t>tulevaisuuden</a:t>
            </a:r>
            <a:r>
              <a:rPr kumimoji="0" lang="en-US" sz="2800" b="1" i="0" u="none" strike="noStrike" kern="1200" cap="none" spc="0" normalizeH="0" baseline="0" noProof="0">
                <a:ln>
                  <a:noFill/>
                </a:ln>
                <a:effectLst/>
                <a:uLnTx/>
                <a:uFillTx/>
                <a:cs typeface="Arial" charset="0"/>
              </a:rPr>
              <a:t> </a:t>
            </a:r>
            <a:r>
              <a:rPr kumimoji="0" lang="en-US" sz="2800" b="1" i="0" u="none" strike="noStrike" kern="1200" cap="none" spc="0" normalizeH="0" baseline="0" noProof="0" err="1">
                <a:ln>
                  <a:noFill/>
                </a:ln>
                <a:effectLst/>
                <a:uLnTx/>
                <a:uFillTx/>
                <a:cs typeface="Arial" charset="0"/>
              </a:rPr>
              <a:t>muutosvoimiin</a:t>
            </a:r>
            <a:endParaRPr lang="fi-FI" sz="3000"/>
          </a:p>
        </p:txBody>
      </p:sp>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766481" y="2303929"/>
            <a:ext cx="6053419" cy="3873034"/>
          </a:xfrm>
        </p:spPr>
        <p:txBody>
          <a:bodyPr/>
          <a:lstStyle/>
          <a:p>
            <a:pPr marL="0" indent="0" defTabSz="914400">
              <a:buNone/>
            </a:pPr>
            <a:r>
              <a:rPr lang="en-US" sz="1800" err="1"/>
              <a:t>Kaupunkien</a:t>
            </a:r>
            <a:r>
              <a:rPr lang="en-US" sz="1800"/>
              <a:t> </a:t>
            </a:r>
            <a:r>
              <a:rPr lang="en-US" sz="1800" err="1"/>
              <a:t>taustalla</a:t>
            </a:r>
            <a:r>
              <a:rPr lang="en-US" sz="1800"/>
              <a:t> </a:t>
            </a:r>
            <a:r>
              <a:rPr lang="en-US" sz="1800" err="1"/>
              <a:t>olevien</a:t>
            </a:r>
            <a:r>
              <a:rPr lang="en-US" sz="1800"/>
              <a:t> </a:t>
            </a:r>
            <a:r>
              <a:rPr lang="en-US" sz="1800" err="1"/>
              <a:t>muutosvoimien</a:t>
            </a:r>
            <a:r>
              <a:rPr lang="en-US" sz="1800"/>
              <a:t> </a:t>
            </a:r>
            <a:r>
              <a:rPr lang="en-US" sz="1800" err="1"/>
              <a:t>tunnistamiseksi</a:t>
            </a:r>
            <a:r>
              <a:rPr lang="en-US" sz="1800"/>
              <a:t> </a:t>
            </a:r>
            <a:r>
              <a:rPr lang="en-US" sz="1800" err="1"/>
              <a:t>voidaan</a:t>
            </a:r>
            <a:r>
              <a:rPr lang="en-US" sz="1800"/>
              <a:t> </a:t>
            </a:r>
            <a:r>
              <a:rPr lang="en-US" sz="1800" err="1"/>
              <a:t>hyödyntää</a:t>
            </a:r>
            <a:r>
              <a:rPr lang="en-US" sz="1800"/>
              <a:t> Future radar- </a:t>
            </a:r>
            <a:r>
              <a:rPr lang="en-US" sz="1800" err="1"/>
              <a:t>menetelmää</a:t>
            </a:r>
            <a:r>
              <a:rPr lang="en-US" sz="1800"/>
              <a:t>. </a:t>
            </a:r>
            <a:r>
              <a:rPr lang="fi-FI" sz="1800" err="1"/>
              <a:t>Future</a:t>
            </a:r>
            <a:r>
              <a:rPr lang="fi-FI" sz="1800"/>
              <a:t> radar -työ käynnistyy toimintaympäristön tarkastelu​</a:t>
            </a:r>
            <a:r>
              <a:rPr lang="fi-FI" sz="1800" err="1"/>
              <a:t>lla</a:t>
            </a:r>
            <a:r>
              <a:rPr lang="fi-FI" sz="1800"/>
              <a:t>, jossa keskeisiä trendejä tunnistetaan hyödyntäen esimerkiksi toimialaraportteja ja -sivustoja​, trendi- ja tulevaisuusraportteja​, tieteellisiä julkaisuja​ ja medialähteitä​. Keskeiset tunnistetut trendit ja riskit sijoitetaan </a:t>
            </a:r>
            <a:r>
              <a:rPr lang="fi-FI" sz="1800" err="1"/>
              <a:t>Future</a:t>
            </a:r>
            <a:r>
              <a:rPr lang="fi-FI" sz="1800"/>
              <a:t> radar tutkanäkymään. </a:t>
            </a:r>
          </a:p>
          <a:p>
            <a:pPr marL="0" indent="0" defTabSz="914400">
              <a:buNone/>
            </a:pPr>
            <a:endParaRPr lang="fi-FI"/>
          </a:p>
        </p:txBody>
      </p:sp>
      <p:sp>
        <p:nvSpPr>
          <p:cNvPr id="4" name="Slide Number Placeholder 3">
            <a:extLst>
              <a:ext uri="{FF2B5EF4-FFF2-40B4-BE49-F238E27FC236}">
                <a16:creationId xmlns:a16="http://schemas.microsoft.com/office/drawing/2014/main" id="{CDEE5E98-5D38-A666-1A2D-ED190E8C822C}"/>
              </a:ext>
            </a:extLst>
          </p:cNvPr>
          <p:cNvSpPr>
            <a:spLocks noGrp="1"/>
          </p:cNvSpPr>
          <p:nvPr>
            <p:ph type="sldNum" sz="quarter" idx="12"/>
          </p:nvPr>
        </p:nvSpPr>
        <p:spPr/>
        <p:txBody>
          <a:bodyPr/>
          <a:lstStyle/>
          <a:p>
            <a:fld id="{31160B98-140E-4345-B1A3-2A7247C42973}" type="slidenum">
              <a:rPr lang="fi-FI" smtClean="0"/>
              <a:t>30</a:t>
            </a:fld>
            <a:endParaRPr lang="fi-FI"/>
          </a:p>
        </p:txBody>
      </p:sp>
    </p:spTree>
    <p:extLst>
      <p:ext uri="{BB962C8B-B14F-4D97-AF65-F5344CB8AC3E}">
        <p14:creationId xmlns:p14="http://schemas.microsoft.com/office/powerpoint/2010/main" val="1795337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in paikkamerkki 10">
            <a:extLst>
              <a:ext uri="{FF2B5EF4-FFF2-40B4-BE49-F238E27FC236}">
                <a16:creationId xmlns:a16="http://schemas.microsoft.com/office/drawing/2014/main" id="{91242F57-108C-6493-A77B-FA0D4675DE5C}"/>
              </a:ext>
            </a:extLst>
          </p:cNvPr>
          <p:cNvSpPr>
            <a:spLocks noGrp="1"/>
          </p:cNvSpPr>
          <p:nvPr>
            <p:ph type="body" sz="quarter" idx="19"/>
          </p:nvPr>
        </p:nvSpPr>
        <p:spPr>
          <a:xfrm>
            <a:off x="8261074" y="1906106"/>
            <a:ext cx="3343275" cy="3134380"/>
          </a:xfrm>
        </p:spPr>
        <p:txBody>
          <a:bodyPr/>
          <a:lstStyle/>
          <a:p>
            <a:pPr marL="0" indent="0" defTabSz="914400">
              <a:buNone/>
            </a:pPr>
            <a:r>
              <a:rPr lang="fi-FI" sz="1400"/>
              <a:t>Syksyllä 2023 toteutettiin VTT:n tekemänä </a:t>
            </a:r>
            <a:r>
              <a:rPr lang="fi-FI" sz="1400" err="1"/>
              <a:t>Future</a:t>
            </a:r>
            <a:r>
              <a:rPr lang="fi-FI" sz="1400"/>
              <a:t> radar- työ. </a:t>
            </a:r>
            <a:r>
              <a:rPr lang="fi-FI" sz="1400" err="1"/>
              <a:t>Future</a:t>
            </a:r>
            <a:r>
              <a:rPr lang="fi-FI" sz="1400"/>
              <a:t> radar- ennakointiraportti löytyy </a:t>
            </a:r>
            <a:r>
              <a:rPr lang="fi-FI" sz="1400" err="1"/>
              <a:t>Innokaupunkien</a:t>
            </a:r>
            <a:r>
              <a:rPr lang="fi-FI" sz="1400"/>
              <a:t> </a:t>
            </a:r>
            <a:r>
              <a:rPr lang="fi-FI" sz="1400" err="1"/>
              <a:t>Howspace</a:t>
            </a:r>
            <a:r>
              <a:rPr lang="fi-FI" sz="1400"/>
              <a:t>- sivuilta. </a:t>
            </a:r>
            <a:r>
              <a:rPr lang="en-US" sz="1400" err="1"/>
              <a:t>Raportti</a:t>
            </a:r>
            <a:r>
              <a:rPr lang="en-US" sz="1400"/>
              <a:t> </a:t>
            </a:r>
            <a:r>
              <a:rPr lang="en-US" sz="1400" err="1"/>
              <a:t>antaa</a:t>
            </a:r>
            <a:r>
              <a:rPr lang="en-US" sz="1400"/>
              <a:t> </a:t>
            </a:r>
            <a:r>
              <a:rPr lang="en-US" sz="1400" err="1"/>
              <a:t>tietopohjan</a:t>
            </a:r>
            <a:r>
              <a:rPr lang="en-US" sz="1400"/>
              <a:t> </a:t>
            </a:r>
            <a:r>
              <a:rPr lang="en-US" sz="1400" err="1"/>
              <a:t>jatkuvan</a:t>
            </a:r>
            <a:r>
              <a:rPr lang="en-US" sz="1400"/>
              <a:t> </a:t>
            </a:r>
            <a:r>
              <a:rPr lang="en-US" sz="1400" err="1"/>
              <a:t>ennakointitoiminnan</a:t>
            </a:r>
            <a:r>
              <a:rPr lang="en-US" sz="1400"/>
              <a:t> </a:t>
            </a:r>
            <a:r>
              <a:rPr lang="en-US" sz="1400" err="1"/>
              <a:t>aloittamiselle</a:t>
            </a:r>
            <a:r>
              <a:rPr lang="en-US" sz="1400"/>
              <a:t>. </a:t>
            </a:r>
          </a:p>
          <a:p>
            <a:pPr marL="0" indent="0" defTabSz="914400">
              <a:buNone/>
            </a:pPr>
            <a:endParaRPr lang="en-US" sz="1400"/>
          </a:p>
          <a:p>
            <a:r>
              <a:rPr lang="fi-FI" sz="1400"/>
              <a:t>Raportin tavoitteena oli tunnistaa kansainvälisestä näkökulmasta kaupungeille merkittävät muutostrendit lyhyellä, keskipitkällä ja pitkällä aikavälillä.</a:t>
            </a:r>
          </a:p>
          <a:p>
            <a:r>
              <a:rPr lang="fi-FI" sz="1400"/>
              <a:t>Raportissa on tunnistettu n. 40 keskeistä muutosvoimaa, ja sijoitettu ne </a:t>
            </a:r>
            <a:r>
              <a:rPr lang="fi-FI" sz="1400" err="1"/>
              <a:t>Future</a:t>
            </a:r>
            <a:r>
              <a:rPr lang="fi-FI" sz="1400"/>
              <a:t> Radar –tutkanäkymään.</a:t>
            </a:r>
          </a:p>
          <a:p>
            <a:pPr marL="0" lvl="0" indent="0">
              <a:buNone/>
            </a:pPr>
            <a:endParaRPr lang="fi-FI" sz="800"/>
          </a:p>
        </p:txBody>
      </p:sp>
      <p:pic>
        <p:nvPicPr>
          <p:cNvPr id="13" name="Picture Placeholder 12" descr="A diagram of a diagram">
            <a:extLst>
              <a:ext uri="{FF2B5EF4-FFF2-40B4-BE49-F238E27FC236}">
                <a16:creationId xmlns:a16="http://schemas.microsoft.com/office/drawing/2014/main" id="{B174AF77-877E-A65D-3F6C-94B10C8200A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219" r="25982"/>
          <a:stretch/>
        </p:blipFill>
        <p:spPr>
          <a:xfrm>
            <a:off x="1524000" y="142992"/>
            <a:ext cx="6286500" cy="6572016"/>
          </a:xfrm>
        </p:spPr>
      </p:pic>
      <p:sp>
        <p:nvSpPr>
          <p:cNvPr id="4" name="TextBox 3">
            <a:extLst>
              <a:ext uri="{FF2B5EF4-FFF2-40B4-BE49-F238E27FC236}">
                <a16:creationId xmlns:a16="http://schemas.microsoft.com/office/drawing/2014/main" id="{2A512F20-EC99-429D-5DC9-A74CEAABF682}"/>
              </a:ext>
            </a:extLst>
          </p:cNvPr>
          <p:cNvSpPr txBox="1"/>
          <p:nvPr/>
        </p:nvSpPr>
        <p:spPr>
          <a:xfrm>
            <a:off x="7543800" y="514350"/>
            <a:ext cx="4019550" cy="954107"/>
          </a:xfrm>
          <a:prstGeom prst="rect">
            <a:avLst/>
          </a:prstGeom>
          <a:noFill/>
        </p:spPr>
        <p:txBody>
          <a:bodyPr wrap="square" rtlCol="0">
            <a:spAutoFit/>
          </a:bodyPr>
          <a:lstStyle/>
          <a:p>
            <a:r>
              <a:rPr lang="fi-FI" sz="2800">
                <a:latin typeface="+mj-lt"/>
              </a:rPr>
              <a:t>Esimerkki </a:t>
            </a:r>
            <a:r>
              <a:rPr lang="fi-FI" sz="2800" err="1">
                <a:latin typeface="+mj-lt"/>
              </a:rPr>
              <a:t>Future</a:t>
            </a:r>
            <a:r>
              <a:rPr lang="fi-FI" sz="2800">
                <a:latin typeface="+mj-lt"/>
              </a:rPr>
              <a:t> radar- työstä</a:t>
            </a:r>
          </a:p>
        </p:txBody>
      </p:sp>
      <p:sp>
        <p:nvSpPr>
          <p:cNvPr id="2" name="TextBox 1">
            <a:extLst>
              <a:ext uri="{FF2B5EF4-FFF2-40B4-BE49-F238E27FC236}">
                <a16:creationId xmlns:a16="http://schemas.microsoft.com/office/drawing/2014/main" id="{47F1AA24-659F-5D90-1593-7B4D625E3042}"/>
              </a:ext>
            </a:extLst>
          </p:cNvPr>
          <p:cNvSpPr txBox="1"/>
          <p:nvPr/>
        </p:nvSpPr>
        <p:spPr>
          <a:xfrm>
            <a:off x="1344370" y="6461092"/>
            <a:ext cx="3322880" cy="253916"/>
          </a:xfrm>
          <a:prstGeom prst="rect">
            <a:avLst/>
          </a:prstGeom>
          <a:noFill/>
        </p:spPr>
        <p:txBody>
          <a:bodyPr wrap="square" rtlCol="0">
            <a:spAutoFit/>
          </a:bodyPr>
          <a:lstStyle/>
          <a:p>
            <a:r>
              <a:rPr lang="fi-FI" sz="1050"/>
              <a:t>Kuva 7. </a:t>
            </a:r>
            <a:r>
              <a:rPr lang="fi-FI" sz="1050" err="1"/>
              <a:t>Future</a:t>
            </a:r>
            <a:r>
              <a:rPr lang="fi-FI" sz="1050"/>
              <a:t> radar</a:t>
            </a:r>
          </a:p>
        </p:txBody>
      </p:sp>
      <p:sp>
        <p:nvSpPr>
          <p:cNvPr id="3" name="Slide Number Placeholder 2">
            <a:extLst>
              <a:ext uri="{FF2B5EF4-FFF2-40B4-BE49-F238E27FC236}">
                <a16:creationId xmlns:a16="http://schemas.microsoft.com/office/drawing/2014/main" id="{27C630CC-2AAB-1E58-2502-05351611A572}"/>
              </a:ext>
            </a:extLst>
          </p:cNvPr>
          <p:cNvSpPr>
            <a:spLocks noGrp="1"/>
          </p:cNvSpPr>
          <p:nvPr>
            <p:ph type="sldNum" sz="quarter" idx="16"/>
          </p:nvPr>
        </p:nvSpPr>
        <p:spPr/>
        <p:txBody>
          <a:bodyPr/>
          <a:lstStyle/>
          <a:p>
            <a:fld id="{31160B98-140E-4345-B1A3-2A7247C42973}" type="slidenum">
              <a:rPr lang="fi-FI" smtClean="0"/>
              <a:t>31</a:t>
            </a:fld>
            <a:endParaRPr lang="fi-FI"/>
          </a:p>
        </p:txBody>
      </p:sp>
    </p:spTree>
    <p:extLst>
      <p:ext uri="{BB962C8B-B14F-4D97-AF65-F5344CB8AC3E}">
        <p14:creationId xmlns:p14="http://schemas.microsoft.com/office/powerpoint/2010/main" val="108957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9F229EC-4600-6DB3-BE6F-3BFC3A13C165}"/>
              </a:ext>
            </a:extLst>
          </p:cNvPr>
          <p:cNvSpPr>
            <a:spLocks noGrp="1"/>
          </p:cNvSpPr>
          <p:nvPr>
            <p:ph idx="1"/>
          </p:nvPr>
        </p:nvSpPr>
        <p:spPr>
          <a:xfrm>
            <a:off x="766481" y="1227015"/>
            <a:ext cx="4671793" cy="4949948"/>
          </a:xfrm>
        </p:spPr>
        <p:txBody>
          <a:bodyPr/>
          <a:lstStyle/>
          <a:p>
            <a:pPr marL="0" indent="0" defTabSz="914400">
              <a:buNone/>
            </a:pPr>
            <a:r>
              <a:rPr lang="fi-FI" b="1"/>
              <a:t>Miksi tarvitaan </a:t>
            </a:r>
            <a:r>
              <a:rPr lang="fi-FI" b="1" err="1"/>
              <a:t>Future</a:t>
            </a:r>
            <a:r>
              <a:rPr lang="fi-FI" b="1"/>
              <a:t> radaria?</a:t>
            </a:r>
          </a:p>
          <a:p>
            <a:pPr indent="-228600" defTabSz="914400"/>
            <a:endParaRPr lang="fi-FI" sz="1600"/>
          </a:p>
          <a:p>
            <a:pPr marL="0" indent="0" defTabSz="914400">
              <a:buNone/>
            </a:pPr>
            <a:r>
              <a:rPr lang="fi-FI" sz="1600" b="0" err="1"/>
              <a:t>Future</a:t>
            </a:r>
            <a:r>
              <a:rPr lang="fi-FI" sz="1600" b="0"/>
              <a:t> Radar- </a:t>
            </a:r>
            <a:r>
              <a:rPr lang="fi-FI" sz="1600"/>
              <a:t>työ </a:t>
            </a:r>
            <a:r>
              <a:rPr lang="fi-FI" sz="1600" b="0"/>
              <a:t>antaa pohjan kaupunkien ja ekosysteemien tulevaisuustyölle. </a:t>
            </a:r>
            <a:r>
              <a:rPr lang="fi-FI" sz="1600"/>
              <a:t>K</a:t>
            </a:r>
            <a:r>
              <a:rPr lang="fi-FI" sz="1600" b="0"/>
              <a:t>aupunkien keskeiset muutosvoimat ovat luonteeltaan globaaleja – ja niille syntyy paikallisia merkityksiä ja käytännön sovelluksia. Tunnistamalla tulevaisuuden mahdollisuuksia ja riskejä on mahdollista suunnata ekosysteemin toimintaa vastaamaan ympäristön muutoksiin ja vaatimuksiin. Koska maailma muuttuu jatkuvasti, kannattaa tietoa päivittää tuomalla esimerkiksi uusia trendejä tutkanäkymään. </a:t>
            </a:r>
          </a:p>
          <a:p>
            <a:pPr marL="0" indent="0" defTabSz="914400">
              <a:buNone/>
            </a:pPr>
            <a:endParaRPr lang="fi-FI" sz="1600"/>
          </a:p>
          <a:p>
            <a:pPr indent="-228600" defTabSz="914400"/>
            <a:endParaRPr lang="fi-FI" sz="1600"/>
          </a:p>
        </p:txBody>
      </p:sp>
      <p:sp>
        <p:nvSpPr>
          <p:cNvPr id="7" name="Content Placeholder 6">
            <a:extLst>
              <a:ext uri="{FF2B5EF4-FFF2-40B4-BE49-F238E27FC236}">
                <a16:creationId xmlns:a16="http://schemas.microsoft.com/office/drawing/2014/main" id="{EFBE48EE-E23C-E4E1-2511-370E14E72EF2}"/>
              </a:ext>
            </a:extLst>
          </p:cNvPr>
          <p:cNvSpPr>
            <a:spLocks noGrp="1"/>
          </p:cNvSpPr>
          <p:nvPr>
            <p:ph idx="13"/>
          </p:nvPr>
        </p:nvSpPr>
        <p:spPr>
          <a:xfrm>
            <a:off x="6089252" y="1227015"/>
            <a:ext cx="4671793" cy="4949948"/>
          </a:xfrm>
        </p:spPr>
        <p:txBody>
          <a:bodyPr/>
          <a:lstStyle/>
          <a:p>
            <a:pPr marL="0" indent="0" defTabSz="914400">
              <a:buNone/>
            </a:pPr>
            <a:r>
              <a:rPr lang="fi-FI" b="1"/>
              <a:t>Miten tietoa tuotetaan ja hyödynnetään? </a:t>
            </a:r>
          </a:p>
          <a:p>
            <a:pPr marL="0" indent="0" defTabSz="914400">
              <a:buNone/>
            </a:pPr>
            <a:endParaRPr lang="fi-FI" sz="1600"/>
          </a:p>
          <a:p>
            <a:pPr marL="0" indent="0">
              <a:buNone/>
            </a:pPr>
            <a:r>
              <a:rPr lang="fi-FI" sz="1600" b="0"/>
              <a:t>Kaupunkien ja ekosysteemien strategisia valintoja kannattaa arvioida tutkanäkymän trendien ja riskien valossa. Tutkan trendit voivat myös toimia skenaariotyön perustana ja auttaa tunnistamaan keskeiset skenaarioiden taustamuuttujat. </a:t>
            </a:r>
            <a:r>
              <a:rPr lang="fi-FI" sz="1600" b="0" err="1"/>
              <a:t>Future</a:t>
            </a:r>
            <a:r>
              <a:rPr lang="fi-FI" sz="1600" b="0"/>
              <a:t> radarin aineisto voi toimia myös keskustelun pohjana erilaisissa ennakointi-, innovaatio- ja strategiatyöpajoissa. Pirkanmaan liitto tuottaa vuosittain tulevaisuuskatsauksen ekosysteemien hyödynnettäväksi.</a:t>
            </a:r>
          </a:p>
          <a:p>
            <a:pPr marL="0" indent="0">
              <a:buNone/>
            </a:pPr>
            <a:endParaRPr lang="fi-FI" sz="1600"/>
          </a:p>
          <a:p>
            <a:pPr marL="0" indent="0">
              <a:buNone/>
            </a:pPr>
            <a:r>
              <a:rPr lang="fi-FI" sz="1600" b="0"/>
              <a:t>Muutosvoimien tärkeyttä, todennäköisyyttä ja vaikutuksia kannattaa arvioida oman paikallisen ympäristön näkökulmasta. Tietoa kannattaa käyttää ja tuottaa monipuolisesti erilaisia sidosryhmiä </a:t>
            </a:r>
            <a:r>
              <a:rPr lang="fi-FI" sz="1600" b="0" err="1"/>
              <a:t>osallistaen</a:t>
            </a:r>
            <a:r>
              <a:rPr lang="fi-FI" sz="1600" b="0"/>
              <a:t>. Jos ekosysteemi kokee jonkin tietyn tutkanäkymän havainnon erityisen tärkeäksi, voi se toimia myös vaikuttavuuden johtamisen valinnaisena mittarina.     </a:t>
            </a:r>
          </a:p>
          <a:p>
            <a:pPr marL="0" indent="0">
              <a:buNone/>
            </a:pPr>
            <a:endParaRPr lang="fi-FI" sz="1600"/>
          </a:p>
        </p:txBody>
      </p:sp>
      <p:sp>
        <p:nvSpPr>
          <p:cNvPr id="2" name="Slide Number Placeholder 1">
            <a:extLst>
              <a:ext uri="{FF2B5EF4-FFF2-40B4-BE49-F238E27FC236}">
                <a16:creationId xmlns:a16="http://schemas.microsoft.com/office/drawing/2014/main" id="{DB16C173-98E8-FD88-71DB-A2A705B3CDEB}"/>
              </a:ext>
            </a:extLst>
          </p:cNvPr>
          <p:cNvSpPr>
            <a:spLocks noGrp="1"/>
          </p:cNvSpPr>
          <p:nvPr>
            <p:ph type="sldNum" sz="quarter" idx="12"/>
          </p:nvPr>
        </p:nvSpPr>
        <p:spPr/>
        <p:txBody>
          <a:bodyPr/>
          <a:lstStyle/>
          <a:p>
            <a:fld id="{31160B98-140E-4345-B1A3-2A7247C42973}" type="slidenum">
              <a:rPr lang="fi-FI" smtClean="0"/>
              <a:t>32</a:t>
            </a:fld>
            <a:endParaRPr lang="fi-FI"/>
          </a:p>
        </p:txBody>
      </p:sp>
    </p:spTree>
    <p:extLst>
      <p:ext uri="{BB962C8B-B14F-4D97-AF65-F5344CB8AC3E}">
        <p14:creationId xmlns:p14="http://schemas.microsoft.com/office/powerpoint/2010/main" val="2762948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4">
            <a:extLst>
              <a:ext uri="{FF2B5EF4-FFF2-40B4-BE49-F238E27FC236}">
                <a16:creationId xmlns:a16="http://schemas.microsoft.com/office/drawing/2014/main" id="{B976B6F4-22F2-35B8-B47A-09A75B5A806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9193779-BB8A-7696-11AD-AE02FBB35BE1}"/>
              </a:ext>
            </a:extLst>
          </p:cNvPr>
          <p:cNvSpPr>
            <a:spLocks noGrp="1"/>
          </p:cNvSpPr>
          <p:nvPr>
            <p:ph type="title"/>
          </p:nvPr>
        </p:nvSpPr>
        <p:spPr/>
        <p:txBody>
          <a:bodyPr/>
          <a:lstStyle/>
          <a:p>
            <a:r>
              <a:rPr lang="fi-FI"/>
              <a:t>Vaikuttavuustieto johtamisen ja ohjauksen tukena</a:t>
            </a:r>
          </a:p>
        </p:txBody>
      </p:sp>
      <p:sp>
        <p:nvSpPr>
          <p:cNvPr id="4" name="Slide Number Placeholder 3">
            <a:extLst>
              <a:ext uri="{FF2B5EF4-FFF2-40B4-BE49-F238E27FC236}">
                <a16:creationId xmlns:a16="http://schemas.microsoft.com/office/drawing/2014/main" id="{CC685C0C-00EE-BACE-09CB-710A1AA31101}"/>
              </a:ext>
            </a:extLst>
          </p:cNvPr>
          <p:cNvSpPr>
            <a:spLocks noGrp="1"/>
          </p:cNvSpPr>
          <p:nvPr>
            <p:ph type="sldNum" sz="quarter" idx="12"/>
          </p:nvPr>
        </p:nvSpPr>
        <p:spPr/>
        <p:txBody>
          <a:bodyPr/>
          <a:lstStyle/>
          <a:p>
            <a:fld id="{31160B98-140E-4345-B1A3-2A7247C42973}" type="slidenum">
              <a:rPr lang="fi-FI" smtClean="0"/>
              <a:t>33</a:t>
            </a:fld>
            <a:endParaRPr lang="fi-FI"/>
          </a:p>
        </p:txBody>
      </p:sp>
    </p:spTree>
    <p:extLst>
      <p:ext uri="{BB962C8B-B14F-4D97-AF65-F5344CB8AC3E}">
        <p14:creationId xmlns:p14="http://schemas.microsoft.com/office/powerpoint/2010/main" val="4276309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C1AE9CA1-9EE7-0899-9020-EF4154A74550}"/>
              </a:ext>
            </a:extLst>
          </p:cNvPr>
          <p:cNvSpPr>
            <a:spLocks noGrp="1"/>
          </p:cNvSpPr>
          <p:nvPr>
            <p:ph type="title"/>
          </p:nvPr>
        </p:nvSpPr>
        <p:spPr/>
        <p:txBody>
          <a:bodyPr/>
          <a:lstStyle/>
          <a:p>
            <a:r>
              <a:rPr lang="fi-FI" sz="3000"/>
              <a:t>Vaikuttavuustieto </a:t>
            </a:r>
            <a:r>
              <a:rPr lang="fi-FI" sz="3000" err="1"/>
              <a:t>Innokaupunkien</a:t>
            </a:r>
            <a:r>
              <a:rPr lang="fi-FI" sz="3000"/>
              <a:t> johtamisessa ja ohjauksessa</a:t>
            </a:r>
          </a:p>
        </p:txBody>
      </p:sp>
      <p:sp>
        <p:nvSpPr>
          <p:cNvPr id="9" name="Tekstin paikkamerkki 8">
            <a:extLst>
              <a:ext uri="{FF2B5EF4-FFF2-40B4-BE49-F238E27FC236}">
                <a16:creationId xmlns:a16="http://schemas.microsoft.com/office/drawing/2014/main" id="{07374F03-21F1-4D86-BC74-10948B193108}"/>
              </a:ext>
              <a:ext uri="{C183D7F6-B498-43B3-948B-1728B52AA6E4}">
                <adec:decorative xmlns:adec="http://schemas.microsoft.com/office/drawing/2017/decorative" val="1"/>
              </a:ext>
            </a:extLst>
          </p:cNvPr>
          <p:cNvSpPr>
            <a:spLocks noGrp="1"/>
          </p:cNvSpPr>
          <p:nvPr>
            <p:ph type="body" sz="quarter" idx="13"/>
          </p:nvPr>
        </p:nvSpPr>
        <p:spPr>
          <a:xfrm>
            <a:off x="4507652" y="2727154"/>
            <a:ext cx="764858" cy="768350"/>
          </a:xfrm>
        </p:spPr>
        <p:txBody>
          <a:bodyPr/>
          <a:lstStyle/>
          <a:p>
            <a:r>
              <a:rPr lang="fi-FI">
                <a:solidFill>
                  <a:schemeClr val="tx1"/>
                </a:solidFill>
              </a:rPr>
              <a:t>1.</a:t>
            </a:r>
          </a:p>
        </p:txBody>
      </p:sp>
      <p:sp>
        <p:nvSpPr>
          <p:cNvPr id="11" name="Tekstin paikkamerkki 10">
            <a:extLst>
              <a:ext uri="{FF2B5EF4-FFF2-40B4-BE49-F238E27FC236}">
                <a16:creationId xmlns:a16="http://schemas.microsoft.com/office/drawing/2014/main" id="{2F0768C9-2121-3985-4370-9950729A45B5}"/>
              </a:ext>
              <a:ext uri="{C183D7F6-B498-43B3-948B-1728B52AA6E4}">
                <adec:decorative xmlns:adec="http://schemas.microsoft.com/office/drawing/2017/decorative" val="1"/>
              </a:ext>
            </a:extLst>
          </p:cNvPr>
          <p:cNvSpPr>
            <a:spLocks noGrp="1"/>
          </p:cNvSpPr>
          <p:nvPr>
            <p:ph type="body" sz="quarter" idx="15"/>
          </p:nvPr>
        </p:nvSpPr>
        <p:spPr>
          <a:xfrm>
            <a:off x="8457161" y="2727154"/>
            <a:ext cx="764858" cy="768350"/>
          </a:xfrm>
        </p:spPr>
        <p:txBody>
          <a:bodyPr/>
          <a:lstStyle/>
          <a:p>
            <a:r>
              <a:rPr lang="fi-FI">
                <a:solidFill>
                  <a:schemeClr val="tx1"/>
                </a:solidFill>
              </a:rPr>
              <a:t>2.</a:t>
            </a:r>
          </a:p>
        </p:txBody>
      </p:sp>
      <p:sp>
        <p:nvSpPr>
          <p:cNvPr id="14" name="Tekstin paikkamerkki 13">
            <a:extLst>
              <a:ext uri="{FF2B5EF4-FFF2-40B4-BE49-F238E27FC236}">
                <a16:creationId xmlns:a16="http://schemas.microsoft.com/office/drawing/2014/main" id="{1FDB78C9-FCDD-805C-D109-457A2BD73DFB}"/>
              </a:ext>
              <a:ext uri="{C183D7F6-B498-43B3-948B-1728B52AA6E4}">
                <adec:decorative xmlns:adec="http://schemas.microsoft.com/office/drawing/2017/decorative" val="1"/>
              </a:ext>
            </a:extLst>
          </p:cNvPr>
          <p:cNvSpPr>
            <a:spLocks noGrp="1"/>
          </p:cNvSpPr>
          <p:nvPr>
            <p:ph type="body" sz="quarter" idx="18"/>
          </p:nvPr>
        </p:nvSpPr>
        <p:spPr>
          <a:xfrm>
            <a:off x="454398" y="2735930"/>
            <a:ext cx="764858" cy="768350"/>
          </a:xfrm>
        </p:spPr>
        <p:txBody>
          <a:bodyPr/>
          <a:lstStyle/>
          <a:p>
            <a:r>
              <a:rPr lang="fi-FI">
                <a:solidFill>
                  <a:schemeClr val="tx1"/>
                </a:solidFill>
              </a:rPr>
              <a:t>3.</a:t>
            </a:r>
          </a:p>
        </p:txBody>
      </p:sp>
      <p:sp>
        <p:nvSpPr>
          <p:cNvPr id="10" name="Tekstin paikkamerkki 9">
            <a:extLst>
              <a:ext uri="{FF2B5EF4-FFF2-40B4-BE49-F238E27FC236}">
                <a16:creationId xmlns:a16="http://schemas.microsoft.com/office/drawing/2014/main" id="{AD144960-2FDA-F4BF-4FB1-844E7DB1F27A}"/>
              </a:ext>
            </a:extLst>
          </p:cNvPr>
          <p:cNvSpPr>
            <a:spLocks noGrp="1"/>
          </p:cNvSpPr>
          <p:nvPr>
            <p:ph type="body" sz="quarter" idx="14"/>
          </p:nvPr>
        </p:nvSpPr>
        <p:spPr>
          <a:xfrm>
            <a:off x="5475374" y="2742887"/>
            <a:ext cx="2378964" cy="686562"/>
          </a:xfrm>
        </p:spPr>
        <p:txBody>
          <a:bodyPr/>
          <a:lstStyle/>
          <a:p>
            <a:r>
              <a:rPr lang="fi-FI" sz="2000" b="1">
                <a:solidFill>
                  <a:srgbClr val="000000"/>
                </a:solidFill>
                <a:latin typeface="+mj-lt"/>
              </a:rPr>
              <a:t>Kansallinen koordinaatio</a:t>
            </a:r>
            <a:endParaRPr lang="fi-FI">
              <a:latin typeface="+mj-lt"/>
            </a:endParaRPr>
          </a:p>
        </p:txBody>
      </p:sp>
      <p:sp>
        <p:nvSpPr>
          <p:cNvPr id="8" name="Sisällön paikkamerkki 7">
            <a:extLst>
              <a:ext uri="{FF2B5EF4-FFF2-40B4-BE49-F238E27FC236}">
                <a16:creationId xmlns:a16="http://schemas.microsoft.com/office/drawing/2014/main" id="{FCB1540A-D50F-2160-988F-2ABD283EC68E}"/>
              </a:ext>
            </a:extLst>
          </p:cNvPr>
          <p:cNvSpPr>
            <a:spLocks noGrp="1"/>
          </p:cNvSpPr>
          <p:nvPr>
            <p:ph idx="1"/>
          </p:nvPr>
        </p:nvSpPr>
        <p:spPr>
          <a:xfrm>
            <a:off x="4507652" y="3766190"/>
            <a:ext cx="3272119" cy="2359343"/>
          </a:xfrm>
        </p:spPr>
        <p:txBody>
          <a:bodyPr/>
          <a:lstStyle/>
          <a:p>
            <a:pPr marL="0" indent="0" algn="just" defTabSz="342845">
              <a:buNone/>
            </a:pPr>
            <a:r>
              <a:rPr lang="fi-FI" sz="1100" b="1" i="1">
                <a:solidFill>
                  <a:srgbClr val="000000"/>
                </a:solidFill>
              </a:rPr>
              <a:t>Tuottaa tietoa yhteisten mittareiden </a:t>
            </a:r>
            <a:r>
              <a:rPr lang="fi-FI" sz="1100">
                <a:solidFill>
                  <a:srgbClr val="000000"/>
                </a:solidFill>
              </a:rPr>
              <a:t>avulla </a:t>
            </a:r>
            <a:r>
              <a:rPr lang="fi-FI" sz="1100">
                <a:solidFill>
                  <a:srgbClr val="000000"/>
                </a:solidFill>
                <a:cs typeface="Arial" charset="0"/>
              </a:rPr>
              <a:t>vuosittain ja julkaisee tiedot </a:t>
            </a:r>
            <a:r>
              <a:rPr lang="fi-FI" sz="1100" err="1">
                <a:solidFill>
                  <a:srgbClr val="000000"/>
                </a:solidFill>
                <a:cs typeface="Arial" charset="0"/>
              </a:rPr>
              <a:t>Innokaupunkien</a:t>
            </a:r>
            <a:r>
              <a:rPr lang="fi-FI" sz="1100">
                <a:solidFill>
                  <a:srgbClr val="000000"/>
                </a:solidFill>
                <a:cs typeface="Arial" charset="0"/>
              </a:rPr>
              <a:t> yhteiselle alustalle. Tiedon avulla muodostetaan </a:t>
            </a:r>
            <a:r>
              <a:rPr lang="fi-FI" sz="1100" b="1" i="1">
                <a:solidFill>
                  <a:srgbClr val="000000"/>
                </a:solidFill>
                <a:cs typeface="Arial" charset="0"/>
              </a:rPr>
              <a:t>tilannekuva</a:t>
            </a:r>
            <a:r>
              <a:rPr lang="fi-FI" sz="1100">
                <a:solidFill>
                  <a:srgbClr val="000000"/>
                </a:solidFill>
                <a:cs typeface="Arial" charset="0"/>
              </a:rPr>
              <a:t> </a:t>
            </a:r>
            <a:r>
              <a:rPr lang="fi-FI" sz="1100">
                <a:solidFill>
                  <a:srgbClr val="000000"/>
                </a:solidFill>
              </a:rPr>
              <a:t>kokonaisuuden etenemisen seurantaa sekä toiminnan arviointia varten. Vaikuttavuustieto tukee toiminnan ohjaamista ja kehittämistä myös yksittäisissä </a:t>
            </a:r>
            <a:r>
              <a:rPr lang="fi-FI" sz="1100" err="1">
                <a:solidFill>
                  <a:srgbClr val="000000"/>
                </a:solidFill>
              </a:rPr>
              <a:t>Innokaupungeissa</a:t>
            </a:r>
            <a:r>
              <a:rPr lang="fi-FI" sz="1100">
                <a:solidFill>
                  <a:srgbClr val="000000"/>
                </a:solidFill>
              </a:rPr>
              <a:t>. Pirkanmaan liitto toteuttaa myös vuosittain tulevaisuuskatsauksen ekosysteemien hyödynnettäväksi. Kansallinen koordinaatio ja kaupunkien välinen </a:t>
            </a:r>
            <a:r>
              <a:rPr lang="fi-FI" sz="1100" b="1" i="1">
                <a:solidFill>
                  <a:srgbClr val="000000"/>
                </a:solidFill>
              </a:rPr>
              <a:t>vuoropuhelu</a:t>
            </a:r>
            <a:r>
              <a:rPr lang="fi-FI" sz="1100">
                <a:solidFill>
                  <a:srgbClr val="000000"/>
                </a:solidFill>
              </a:rPr>
              <a:t> </a:t>
            </a:r>
            <a:r>
              <a:rPr lang="fi-FI" sz="1100">
                <a:solidFill>
                  <a:srgbClr val="000000"/>
                </a:solidFill>
                <a:cs typeface="Arial" charset="0"/>
              </a:rPr>
              <a:t>auttavat kirittämään ekosysteemejä vaikuttavuuteen niiden omista yksilöllisistä lähtökohdista käsin. </a:t>
            </a:r>
            <a:endParaRPr lang="fi-FI" sz="1100">
              <a:solidFill>
                <a:srgbClr val="000000"/>
              </a:solidFill>
            </a:endParaRPr>
          </a:p>
        </p:txBody>
      </p:sp>
      <p:sp>
        <p:nvSpPr>
          <p:cNvPr id="12" name="Tekstin paikkamerkki 11">
            <a:extLst>
              <a:ext uri="{FF2B5EF4-FFF2-40B4-BE49-F238E27FC236}">
                <a16:creationId xmlns:a16="http://schemas.microsoft.com/office/drawing/2014/main" id="{92563EA5-358C-AEDD-3DF1-0DD25B0C5BA8}"/>
              </a:ext>
            </a:extLst>
          </p:cNvPr>
          <p:cNvSpPr>
            <a:spLocks noGrp="1"/>
          </p:cNvSpPr>
          <p:nvPr>
            <p:ph type="body" sz="quarter" idx="16"/>
          </p:nvPr>
        </p:nvSpPr>
        <p:spPr>
          <a:xfrm>
            <a:off x="9460185" y="2768048"/>
            <a:ext cx="2378964" cy="686562"/>
          </a:xfrm>
        </p:spPr>
        <p:txBody>
          <a:bodyPr/>
          <a:lstStyle/>
          <a:p>
            <a:r>
              <a:rPr lang="fi-FI" sz="2000" b="1">
                <a:solidFill>
                  <a:srgbClr val="000000"/>
                </a:solidFill>
                <a:latin typeface="+mj-lt"/>
              </a:rPr>
              <a:t>Kansallinen ohjaus</a:t>
            </a:r>
            <a:endParaRPr lang="fi-FI">
              <a:latin typeface="+mj-lt"/>
            </a:endParaRPr>
          </a:p>
        </p:txBody>
      </p:sp>
      <p:sp>
        <p:nvSpPr>
          <p:cNvPr id="13" name="Sisällön paikkamerkki 12">
            <a:extLst>
              <a:ext uri="{FF2B5EF4-FFF2-40B4-BE49-F238E27FC236}">
                <a16:creationId xmlns:a16="http://schemas.microsoft.com/office/drawing/2014/main" id="{56A4ED34-1309-0444-C480-C24D4BB2CAC4}"/>
              </a:ext>
            </a:extLst>
          </p:cNvPr>
          <p:cNvSpPr>
            <a:spLocks noGrp="1"/>
          </p:cNvSpPr>
          <p:nvPr>
            <p:ph idx="17"/>
          </p:nvPr>
        </p:nvSpPr>
        <p:spPr>
          <a:xfrm>
            <a:off x="8457161" y="3681504"/>
            <a:ext cx="3272119" cy="2359343"/>
          </a:xfrm>
        </p:spPr>
        <p:txBody>
          <a:bodyPr/>
          <a:lstStyle/>
          <a:p>
            <a:pPr marL="0" indent="0" algn="just">
              <a:buNone/>
            </a:pPr>
            <a:r>
              <a:rPr lang="fi-FI" sz="1100">
                <a:solidFill>
                  <a:srgbClr val="000000"/>
                </a:solidFill>
              </a:rPr>
              <a:t>Kokoaa vuosittain </a:t>
            </a:r>
            <a:r>
              <a:rPr lang="fi-FI" sz="1100" b="1" i="1">
                <a:solidFill>
                  <a:srgbClr val="000000"/>
                </a:solidFill>
              </a:rPr>
              <a:t>yhteenvedon</a:t>
            </a:r>
            <a:r>
              <a:rPr lang="fi-FI" sz="1100">
                <a:solidFill>
                  <a:srgbClr val="000000"/>
                </a:solidFill>
              </a:rPr>
              <a:t> käsiteltäväksi ohjausryhmän kokouksissa, jolloin saadaan toimeenpanon etenemistä koskeva </a:t>
            </a:r>
            <a:r>
              <a:rPr lang="fi-FI" sz="1100" b="1" i="1">
                <a:solidFill>
                  <a:srgbClr val="000000"/>
                </a:solidFill>
              </a:rPr>
              <a:t>kokonaiskuva</a:t>
            </a:r>
            <a:r>
              <a:rPr lang="fi-FI" sz="1100">
                <a:solidFill>
                  <a:srgbClr val="000000"/>
                </a:solidFill>
              </a:rPr>
              <a:t> ja sen lisäksi kuva yksittäisten </a:t>
            </a:r>
            <a:r>
              <a:rPr lang="fi-FI" sz="1100" err="1">
                <a:solidFill>
                  <a:srgbClr val="000000"/>
                </a:solidFill>
              </a:rPr>
              <a:t>Innokaupunkien</a:t>
            </a:r>
            <a:r>
              <a:rPr lang="fi-FI" sz="1100">
                <a:solidFill>
                  <a:srgbClr val="000000"/>
                </a:solidFill>
              </a:rPr>
              <a:t> uniikeista </a:t>
            </a:r>
            <a:r>
              <a:rPr lang="fi-FI" sz="1100" b="1" i="1">
                <a:solidFill>
                  <a:srgbClr val="000000"/>
                </a:solidFill>
              </a:rPr>
              <a:t>vaikuttavuuspoluista ja onnistumisista</a:t>
            </a:r>
            <a:r>
              <a:rPr lang="fi-FI" sz="1100">
                <a:solidFill>
                  <a:srgbClr val="000000"/>
                </a:solidFill>
              </a:rPr>
              <a:t>. Tämän pohjalta ohjausryhmä tukee kokonaisuuden ohjausta ja kirittää vaikuttavuutta tunnistamalla tarvittavia toimenpiteitä. Tuotettu tieto tiivistää tilannekuvan ja sen pohjalta yhdessä tehdyt tulkinnat ja reflektio auttavat nostamaan esiin onnistumiset ja tunnistamaan tarvittavat kehittämistoimenpiteet.</a:t>
            </a:r>
          </a:p>
        </p:txBody>
      </p:sp>
      <p:sp>
        <p:nvSpPr>
          <p:cNvPr id="15" name="Tekstin paikkamerkki 14">
            <a:extLst>
              <a:ext uri="{FF2B5EF4-FFF2-40B4-BE49-F238E27FC236}">
                <a16:creationId xmlns:a16="http://schemas.microsoft.com/office/drawing/2014/main" id="{9232DE9E-325B-CE5F-7DDD-C534E59E6D35}"/>
              </a:ext>
            </a:extLst>
          </p:cNvPr>
          <p:cNvSpPr>
            <a:spLocks noGrp="1"/>
          </p:cNvSpPr>
          <p:nvPr>
            <p:ph type="body" sz="quarter" idx="19"/>
          </p:nvPr>
        </p:nvSpPr>
        <p:spPr>
          <a:xfrm>
            <a:off x="1353904" y="2760213"/>
            <a:ext cx="2378964" cy="686562"/>
          </a:xfrm>
        </p:spPr>
        <p:txBody>
          <a:bodyPr/>
          <a:lstStyle/>
          <a:p>
            <a:r>
              <a:rPr lang="fi-FI" sz="2000" b="1" err="1">
                <a:solidFill>
                  <a:srgbClr val="000000"/>
                </a:solidFill>
                <a:latin typeface="+mj-lt"/>
                <a:cs typeface="Arial" charset="0"/>
              </a:rPr>
              <a:t>Innokaupungit</a:t>
            </a:r>
            <a:endParaRPr lang="fi-FI">
              <a:latin typeface="+mj-lt"/>
            </a:endParaRPr>
          </a:p>
        </p:txBody>
      </p:sp>
      <p:sp>
        <p:nvSpPr>
          <p:cNvPr id="16" name="Sisällön paikkamerkki 15">
            <a:extLst>
              <a:ext uri="{FF2B5EF4-FFF2-40B4-BE49-F238E27FC236}">
                <a16:creationId xmlns:a16="http://schemas.microsoft.com/office/drawing/2014/main" id="{6C66633D-E789-DD95-DBA1-3A9085BF4B4C}"/>
              </a:ext>
            </a:extLst>
          </p:cNvPr>
          <p:cNvSpPr>
            <a:spLocks noGrp="1"/>
          </p:cNvSpPr>
          <p:nvPr>
            <p:ph idx="20"/>
          </p:nvPr>
        </p:nvSpPr>
        <p:spPr>
          <a:xfrm>
            <a:off x="454398" y="3704329"/>
            <a:ext cx="3272119" cy="2359343"/>
          </a:xfrm>
        </p:spPr>
        <p:txBody>
          <a:bodyPr/>
          <a:lstStyle/>
          <a:p>
            <a:pPr marL="0" indent="0" algn="just" defTabSz="342845">
              <a:buNone/>
            </a:pPr>
            <a:r>
              <a:rPr lang="fi-FI" sz="1100">
                <a:solidFill>
                  <a:srgbClr val="000000"/>
                </a:solidFill>
                <a:cs typeface="Arial" charset="0"/>
              </a:rPr>
              <a:t>Kokoavat ja päivittävät </a:t>
            </a:r>
            <a:r>
              <a:rPr lang="fi-FI" sz="1100" b="1" i="1">
                <a:solidFill>
                  <a:srgbClr val="000000"/>
                </a:solidFill>
                <a:cs typeface="Arial" charset="0"/>
              </a:rPr>
              <a:t>vaikuttavuuspolkuja</a:t>
            </a:r>
            <a:r>
              <a:rPr lang="fi-FI" sz="1100">
                <a:solidFill>
                  <a:srgbClr val="000000"/>
                </a:solidFill>
                <a:cs typeface="Arial" charset="0"/>
              </a:rPr>
              <a:t> koskevaa tietoa, joka</a:t>
            </a:r>
            <a:r>
              <a:rPr lang="fi-FI" sz="1100">
                <a:solidFill>
                  <a:srgbClr val="FF0000"/>
                </a:solidFill>
                <a:cs typeface="Arial" charset="0"/>
              </a:rPr>
              <a:t> </a:t>
            </a:r>
            <a:r>
              <a:rPr lang="fi-FI" sz="1100">
                <a:solidFill>
                  <a:srgbClr val="000000"/>
                </a:solidFill>
                <a:cs typeface="Arial" charset="0"/>
              </a:rPr>
              <a:t>toimii ekosysteemin toimijoiden vuoropuhelun tukena. Ekosysteemikohtaiset yhdessä määritellyt </a:t>
            </a:r>
            <a:r>
              <a:rPr lang="fi-FI" sz="1100" b="1" i="1">
                <a:solidFill>
                  <a:srgbClr val="000000"/>
                </a:solidFill>
                <a:cs typeface="Arial" charset="0"/>
              </a:rPr>
              <a:t>mittarit,</a:t>
            </a:r>
            <a:r>
              <a:rPr lang="fi-FI" sz="1100">
                <a:solidFill>
                  <a:srgbClr val="000000"/>
                </a:solidFill>
                <a:cs typeface="Arial" charset="0"/>
              </a:rPr>
              <a:t> mahdollistavat toimenpiteiden vaikuttavuuden jatkuvan seurannan. Vuosittain tuotettavan ja tarkasteltavan </a:t>
            </a:r>
            <a:r>
              <a:rPr lang="fi-FI" sz="1100" b="1" i="1">
                <a:solidFill>
                  <a:srgbClr val="000000"/>
                </a:solidFill>
                <a:cs typeface="Arial" charset="0"/>
              </a:rPr>
              <a:t>ennakointitiedon</a:t>
            </a:r>
            <a:r>
              <a:rPr lang="fi-FI" sz="1100">
                <a:solidFill>
                  <a:srgbClr val="000000"/>
                </a:solidFill>
                <a:cs typeface="Arial" charset="0"/>
              </a:rPr>
              <a:t> avulla </a:t>
            </a:r>
            <a:r>
              <a:rPr lang="fi-FI" sz="1100" err="1">
                <a:solidFill>
                  <a:srgbClr val="000000"/>
                </a:solidFill>
                <a:cs typeface="Arial" charset="0"/>
              </a:rPr>
              <a:t>Innokaupungit</a:t>
            </a:r>
            <a:r>
              <a:rPr lang="fi-FI" sz="1100">
                <a:solidFill>
                  <a:srgbClr val="000000"/>
                </a:solidFill>
                <a:cs typeface="Arial" charset="0"/>
              </a:rPr>
              <a:t> voivat seurata systemaattisesti toimintaympäristössä tapahtuvia muutoksista, tunnistaa kasvun mahdollisuuksia ja päivittää tarvittaessa toiminnan tavoitteita. Kaupungeissa tietoa käsitellään ja </a:t>
            </a:r>
            <a:r>
              <a:rPr lang="fi-FI" sz="1100" b="1" i="1">
                <a:solidFill>
                  <a:srgbClr val="000000"/>
                </a:solidFill>
                <a:cs typeface="Arial" charset="0"/>
              </a:rPr>
              <a:t>reflektoidaa</a:t>
            </a:r>
            <a:r>
              <a:rPr lang="fi-FI" sz="1100" b="1">
                <a:solidFill>
                  <a:srgbClr val="000000"/>
                </a:solidFill>
                <a:cs typeface="Arial" charset="0"/>
              </a:rPr>
              <a:t>n</a:t>
            </a:r>
            <a:r>
              <a:rPr lang="fi-FI" sz="1100">
                <a:solidFill>
                  <a:srgbClr val="000000"/>
                </a:solidFill>
                <a:cs typeface="Arial" charset="0"/>
              </a:rPr>
              <a:t> yhdessä keskeisten sidosryhmien kesken osana toiminnan suuntaamista, nostetaan esiin onnistumisia ja tunnistetaan toimenpiteitä vaikuttavuuden varmistamiseksi. </a:t>
            </a:r>
          </a:p>
        </p:txBody>
      </p:sp>
      <p:sp>
        <p:nvSpPr>
          <p:cNvPr id="2" name="TextBox 1">
            <a:extLst>
              <a:ext uri="{FF2B5EF4-FFF2-40B4-BE49-F238E27FC236}">
                <a16:creationId xmlns:a16="http://schemas.microsoft.com/office/drawing/2014/main" id="{4449397B-EB70-80F9-5EA0-89D10E35798A}"/>
              </a:ext>
            </a:extLst>
          </p:cNvPr>
          <p:cNvSpPr txBox="1"/>
          <p:nvPr/>
        </p:nvSpPr>
        <p:spPr>
          <a:xfrm>
            <a:off x="829901" y="1571437"/>
            <a:ext cx="10791871" cy="1077218"/>
          </a:xfrm>
          <a:prstGeom prst="rect">
            <a:avLst/>
          </a:prstGeom>
          <a:noFill/>
        </p:spPr>
        <p:txBody>
          <a:bodyPr wrap="square" rtlCol="0">
            <a:spAutoFit/>
          </a:bodyPr>
          <a:lstStyle/>
          <a:p>
            <a:r>
              <a:rPr lang="fi-FI" sz="1600"/>
              <a:t>Vaikuttavuustietoa tuotetaan ensisijaisesti vuoropuhelun ja yhteisen reflektion tueksi. Vaikuttavuustietoa käsitellään kaupungeissa, kansallisen koordinaation ja ohjauksen foorumeilla. Vaikuttavuustiedon pohjalta viestiään onnistumisista paikallisesti, kansallisesti ja kansainvälisesti.</a:t>
            </a:r>
          </a:p>
          <a:p>
            <a:endParaRPr lang="fi-FI" sz="1600"/>
          </a:p>
        </p:txBody>
      </p:sp>
      <p:pic>
        <p:nvPicPr>
          <p:cNvPr id="4" name="Picture 3">
            <a:extLst>
              <a:ext uri="{FF2B5EF4-FFF2-40B4-BE49-F238E27FC236}">
                <a16:creationId xmlns:a16="http://schemas.microsoft.com/office/drawing/2014/main" id="{DE726387-EBF8-8B93-0BCA-CCE550352663}"/>
              </a:ext>
            </a:extLst>
          </p:cNvPr>
          <p:cNvPicPr>
            <a:picLocks noChangeAspect="1"/>
          </p:cNvPicPr>
          <p:nvPr/>
        </p:nvPicPr>
        <p:blipFill>
          <a:blip r:embed="rId2"/>
          <a:stretch>
            <a:fillRect/>
          </a:stretch>
        </p:blipFill>
        <p:spPr>
          <a:xfrm>
            <a:off x="4646781" y="2868029"/>
            <a:ext cx="486600" cy="486600"/>
          </a:xfrm>
          <a:prstGeom prst="rect">
            <a:avLst/>
          </a:prstGeom>
        </p:spPr>
      </p:pic>
      <p:pic>
        <p:nvPicPr>
          <p:cNvPr id="17" name="Picture 16">
            <a:extLst>
              <a:ext uri="{FF2B5EF4-FFF2-40B4-BE49-F238E27FC236}">
                <a16:creationId xmlns:a16="http://schemas.microsoft.com/office/drawing/2014/main" id="{BCD4BE5B-35A2-A46E-4041-F0CE4402A922}"/>
              </a:ext>
            </a:extLst>
          </p:cNvPr>
          <p:cNvPicPr>
            <a:picLocks noChangeAspect="1"/>
          </p:cNvPicPr>
          <p:nvPr/>
        </p:nvPicPr>
        <p:blipFill>
          <a:blip r:embed="rId3"/>
          <a:stretch>
            <a:fillRect/>
          </a:stretch>
        </p:blipFill>
        <p:spPr>
          <a:xfrm>
            <a:off x="8560906" y="2875528"/>
            <a:ext cx="489154" cy="489154"/>
          </a:xfrm>
          <a:prstGeom prst="rect">
            <a:avLst/>
          </a:prstGeom>
        </p:spPr>
      </p:pic>
      <p:pic>
        <p:nvPicPr>
          <p:cNvPr id="21" name="Picture 20">
            <a:extLst>
              <a:ext uri="{FF2B5EF4-FFF2-40B4-BE49-F238E27FC236}">
                <a16:creationId xmlns:a16="http://schemas.microsoft.com/office/drawing/2014/main" id="{48409021-AF2D-D9C4-5C79-E37B5C492266}"/>
              </a:ext>
            </a:extLst>
          </p:cNvPr>
          <p:cNvPicPr>
            <a:picLocks noChangeAspect="1"/>
          </p:cNvPicPr>
          <p:nvPr/>
        </p:nvPicPr>
        <p:blipFill>
          <a:blip r:embed="rId4"/>
          <a:stretch>
            <a:fillRect/>
          </a:stretch>
        </p:blipFill>
        <p:spPr>
          <a:xfrm>
            <a:off x="593527" y="2868029"/>
            <a:ext cx="486600" cy="486600"/>
          </a:xfrm>
          <a:prstGeom prst="rect">
            <a:avLst/>
          </a:prstGeom>
        </p:spPr>
      </p:pic>
      <p:sp>
        <p:nvSpPr>
          <p:cNvPr id="3" name="Slide Number Placeholder 2">
            <a:extLst>
              <a:ext uri="{FF2B5EF4-FFF2-40B4-BE49-F238E27FC236}">
                <a16:creationId xmlns:a16="http://schemas.microsoft.com/office/drawing/2014/main" id="{F8F5BEA7-DD53-ECBE-2771-D943C841A6EA}"/>
              </a:ext>
            </a:extLst>
          </p:cNvPr>
          <p:cNvSpPr>
            <a:spLocks noGrp="1"/>
          </p:cNvSpPr>
          <p:nvPr>
            <p:ph type="sldNum" sz="quarter" idx="12"/>
          </p:nvPr>
        </p:nvSpPr>
        <p:spPr/>
        <p:txBody>
          <a:bodyPr/>
          <a:lstStyle/>
          <a:p>
            <a:fld id="{31160B98-140E-4345-B1A3-2A7247C42973}" type="slidenum">
              <a:rPr lang="fi-FI" smtClean="0"/>
              <a:t>34</a:t>
            </a:fld>
            <a:endParaRPr lang="fi-FI"/>
          </a:p>
        </p:txBody>
      </p:sp>
    </p:spTree>
    <p:extLst>
      <p:ext uri="{BB962C8B-B14F-4D97-AF65-F5344CB8AC3E}">
        <p14:creationId xmlns:p14="http://schemas.microsoft.com/office/powerpoint/2010/main" val="221131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4">
            <a:extLst>
              <a:ext uri="{FF2B5EF4-FFF2-40B4-BE49-F238E27FC236}">
                <a16:creationId xmlns:a16="http://schemas.microsoft.com/office/drawing/2014/main" id="{9DEEEF5A-D6BB-C1EA-8509-976D93320F4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9193779-BB8A-7696-11AD-AE02FBB35BE1}"/>
              </a:ext>
            </a:extLst>
          </p:cNvPr>
          <p:cNvSpPr>
            <a:spLocks noGrp="1"/>
          </p:cNvSpPr>
          <p:nvPr>
            <p:ph type="title"/>
          </p:nvPr>
        </p:nvSpPr>
        <p:spPr/>
        <p:txBody>
          <a:bodyPr/>
          <a:lstStyle/>
          <a:p>
            <a:r>
              <a:rPr lang="fi-FI"/>
              <a:t>Liitteet</a:t>
            </a:r>
            <a:endParaRPr lang="fi-FI" sz="6000"/>
          </a:p>
        </p:txBody>
      </p:sp>
      <p:sp>
        <p:nvSpPr>
          <p:cNvPr id="4" name="Slide Number Placeholder 3">
            <a:extLst>
              <a:ext uri="{FF2B5EF4-FFF2-40B4-BE49-F238E27FC236}">
                <a16:creationId xmlns:a16="http://schemas.microsoft.com/office/drawing/2014/main" id="{174B41DC-BD8F-72CC-4763-E143485BE04F}"/>
              </a:ext>
            </a:extLst>
          </p:cNvPr>
          <p:cNvSpPr>
            <a:spLocks noGrp="1"/>
          </p:cNvSpPr>
          <p:nvPr>
            <p:ph type="sldNum" sz="quarter" idx="12"/>
          </p:nvPr>
        </p:nvSpPr>
        <p:spPr/>
        <p:txBody>
          <a:bodyPr/>
          <a:lstStyle/>
          <a:p>
            <a:fld id="{31160B98-140E-4345-B1A3-2A7247C42973}" type="slidenum">
              <a:rPr lang="fi-FI" smtClean="0"/>
              <a:t>35</a:t>
            </a:fld>
            <a:endParaRPr lang="fi-FI"/>
          </a:p>
        </p:txBody>
      </p:sp>
    </p:spTree>
    <p:extLst>
      <p:ext uri="{BB962C8B-B14F-4D97-AF65-F5344CB8AC3E}">
        <p14:creationId xmlns:p14="http://schemas.microsoft.com/office/powerpoint/2010/main" val="3951979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C625-8511-1ED3-4C58-3B739F2151B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5630B2B-AA8E-0E72-62A2-5D3DA24D83AC}"/>
              </a:ext>
            </a:extLst>
          </p:cNvPr>
          <p:cNvSpPr/>
          <p:nvPr/>
        </p:nvSpPr>
        <p:spPr>
          <a:xfrm>
            <a:off x="688217" y="4148678"/>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37AC275F-6495-48CD-7DE1-1D12B0CC9A37}"/>
              </a:ext>
            </a:extLst>
          </p:cNvPr>
          <p:cNvSpPr/>
          <p:nvPr/>
        </p:nvSpPr>
        <p:spPr>
          <a:xfrm>
            <a:off x="503866" y="4150390"/>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7B72E562-7732-8860-65E2-85B36AD16C20}"/>
              </a:ext>
            </a:extLst>
          </p:cNvPr>
          <p:cNvSpPr/>
          <p:nvPr/>
        </p:nvSpPr>
        <p:spPr>
          <a:xfrm>
            <a:off x="872567" y="4150391"/>
            <a:ext cx="10918509"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23DEC5C6-CEF9-C2A1-C22D-4A0B9919D769}"/>
              </a:ext>
            </a:extLst>
          </p:cNvPr>
          <p:cNvSpPr/>
          <p:nvPr/>
        </p:nvSpPr>
        <p:spPr>
          <a:xfrm>
            <a:off x="1495734" y="2258952"/>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58930196-E6F5-10DB-2602-3DAB64F466B1}"/>
              </a:ext>
            </a:extLst>
          </p:cNvPr>
          <p:cNvSpPr/>
          <p:nvPr/>
        </p:nvSpPr>
        <p:spPr>
          <a:xfrm>
            <a:off x="1311383" y="225895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49F4B543-27BE-0FB9-6466-B78DB85DD79E}"/>
              </a:ext>
            </a:extLst>
          </p:cNvPr>
          <p:cNvSpPr/>
          <p:nvPr/>
        </p:nvSpPr>
        <p:spPr>
          <a:xfrm>
            <a:off x="1680085" y="2258952"/>
            <a:ext cx="1011099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6A54309D-8081-0EF2-83A2-51B2FF10F422}"/>
              </a:ext>
            </a:extLst>
          </p:cNvPr>
          <p:cNvSpPr/>
          <p:nvPr/>
        </p:nvSpPr>
        <p:spPr>
          <a:xfrm>
            <a:off x="2276782" y="816320"/>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BF95555-25D8-7A20-656B-F8DC0A57A08A}"/>
              </a:ext>
            </a:extLst>
          </p:cNvPr>
          <p:cNvSpPr/>
          <p:nvPr/>
        </p:nvSpPr>
        <p:spPr>
          <a:xfrm>
            <a:off x="2092431" y="81632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5403E5A3-49DA-BE2C-A065-16BB8235E300}"/>
              </a:ext>
            </a:extLst>
          </p:cNvPr>
          <p:cNvSpPr/>
          <p:nvPr/>
        </p:nvSpPr>
        <p:spPr>
          <a:xfrm>
            <a:off x="2461134" y="816322"/>
            <a:ext cx="9329942"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8DBB4A60-A2EE-53F4-7099-33F5DFB72476}"/>
              </a:ext>
            </a:extLst>
          </p:cNvPr>
          <p:cNvSpPr/>
          <p:nvPr/>
        </p:nvSpPr>
        <p:spPr>
          <a:xfrm>
            <a:off x="795449" y="599807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D32CA105-40D4-079E-D029-6BD557F9122D}"/>
              </a:ext>
            </a:extLst>
          </p:cNvPr>
          <p:cNvSpPr/>
          <p:nvPr/>
        </p:nvSpPr>
        <p:spPr>
          <a:xfrm>
            <a:off x="611099" y="599807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F80550CA-805A-7D7B-19E0-DFC0FAECE6CB}"/>
              </a:ext>
            </a:extLst>
          </p:cNvPr>
          <p:cNvSpPr/>
          <p:nvPr/>
        </p:nvSpPr>
        <p:spPr>
          <a:xfrm>
            <a:off x="874560" y="599807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CBBFA87E-29F1-628A-E0C2-9DC320941AC3}"/>
              </a:ext>
            </a:extLst>
          </p:cNvPr>
          <p:cNvSpPr/>
          <p:nvPr/>
        </p:nvSpPr>
        <p:spPr>
          <a:xfrm>
            <a:off x="795449" y="554926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20666E31-3B6E-ED51-A7C5-854E45885FC6}"/>
              </a:ext>
            </a:extLst>
          </p:cNvPr>
          <p:cNvSpPr/>
          <p:nvPr/>
        </p:nvSpPr>
        <p:spPr>
          <a:xfrm>
            <a:off x="611099" y="554926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A57F5785-6CFD-C262-DE86-1F34D0D4A2F2}"/>
              </a:ext>
            </a:extLst>
          </p:cNvPr>
          <p:cNvSpPr/>
          <p:nvPr/>
        </p:nvSpPr>
        <p:spPr>
          <a:xfrm>
            <a:off x="874560" y="554926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CC9929BF-BA2B-E690-9602-A7907C214404}"/>
              </a:ext>
            </a:extLst>
          </p:cNvPr>
          <p:cNvSpPr/>
          <p:nvPr/>
        </p:nvSpPr>
        <p:spPr>
          <a:xfrm>
            <a:off x="795449" y="5100458"/>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9FE08F26-F7C8-DE99-FBF1-B66889AC287D}"/>
              </a:ext>
            </a:extLst>
          </p:cNvPr>
          <p:cNvSpPr/>
          <p:nvPr/>
        </p:nvSpPr>
        <p:spPr>
          <a:xfrm>
            <a:off x="611099" y="5100458"/>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6237BE9-1BC2-7396-5324-D339B2858708}"/>
              </a:ext>
            </a:extLst>
          </p:cNvPr>
          <p:cNvSpPr/>
          <p:nvPr/>
        </p:nvSpPr>
        <p:spPr>
          <a:xfrm>
            <a:off x="874560" y="5100457"/>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4086A71C-D101-B97D-7B15-3D0BE65E5529}"/>
              </a:ext>
            </a:extLst>
          </p:cNvPr>
          <p:cNvSpPr/>
          <p:nvPr/>
        </p:nvSpPr>
        <p:spPr>
          <a:xfrm>
            <a:off x="795449" y="4651646"/>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1D608E87-5208-C10D-8F6B-05219A1B3E39}"/>
              </a:ext>
            </a:extLst>
          </p:cNvPr>
          <p:cNvSpPr/>
          <p:nvPr/>
        </p:nvSpPr>
        <p:spPr>
          <a:xfrm>
            <a:off x="611099" y="4651646"/>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969EE4A6-7B2C-6CBB-AA64-6CC268A95EB4}"/>
              </a:ext>
            </a:extLst>
          </p:cNvPr>
          <p:cNvSpPr/>
          <p:nvPr/>
        </p:nvSpPr>
        <p:spPr>
          <a:xfrm>
            <a:off x="874560" y="4651645"/>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4EC4A95B-63B6-DF73-BA0B-5C9D50166310}"/>
              </a:ext>
            </a:extLst>
          </p:cNvPr>
          <p:cNvSpPr/>
          <p:nvPr/>
        </p:nvSpPr>
        <p:spPr>
          <a:xfrm>
            <a:off x="1602404" y="364913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3CDE5B-E135-10C9-3544-9B6B51A7B134}"/>
              </a:ext>
            </a:extLst>
          </p:cNvPr>
          <p:cNvSpPr/>
          <p:nvPr/>
        </p:nvSpPr>
        <p:spPr>
          <a:xfrm>
            <a:off x="1418054" y="364913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51BE9092-697A-8C64-A2D2-655963D1AD95}"/>
              </a:ext>
            </a:extLst>
          </p:cNvPr>
          <p:cNvSpPr/>
          <p:nvPr/>
        </p:nvSpPr>
        <p:spPr>
          <a:xfrm>
            <a:off x="1681515" y="364913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55E0A0F0-33C0-89B5-38D3-9534C09634D1}"/>
              </a:ext>
            </a:extLst>
          </p:cNvPr>
          <p:cNvSpPr/>
          <p:nvPr/>
        </p:nvSpPr>
        <p:spPr>
          <a:xfrm>
            <a:off x="1602404" y="320032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D9BDCDEA-977F-B0A8-8CB6-01CDAEDF8E09}"/>
              </a:ext>
            </a:extLst>
          </p:cNvPr>
          <p:cNvSpPr/>
          <p:nvPr/>
        </p:nvSpPr>
        <p:spPr>
          <a:xfrm>
            <a:off x="1418054" y="320032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652258DC-D5D1-3DC3-5510-710F6AB8B5B5}"/>
              </a:ext>
            </a:extLst>
          </p:cNvPr>
          <p:cNvSpPr/>
          <p:nvPr/>
        </p:nvSpPr>
        <p:spPr>
          <a:xfrm>
            <a:off x="1681515" y="320032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D5F8ED47-E84A-B320-52E0-6EA87C851F92}"/>
              </a:ext>
            </a:extLst>
          </p:cNvPr>
          <p:cNvSpPr/>
          <p:nvPr/>
        </p:nvSpPr>
        <p:spPr>
          <a:xfrm>
            <a:off x="1602404" y="275152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B11889BB-9C81-186E-3CE2-715E4FF0118E}"/>
              </a:ext>
            </a:extLst>
          </p:cNvPr>
          <p:cNvSpPr/>
          <p:nvPr/>
        </p:nvSpPr>
        <p:spPr>
          <a:xfrm>
            <a:off x="1418054" y="275152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723B285-8728-CFB5-E6C7-69FAE1F0EAEC}"/>
              </a:ext>
            </a:extLst>
          </p:cNvPr>
          <p:cNvSpPr/>
          <p:nvPr/>
        </p:nvSpPr>
        <p:spPr>
          <a:xfrm>
            <a:off x="1681515" y="275151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55789542-6454-3A53-5AC6-F9BBFA660CD9}"/>
              </a:ext>
            </a:extLst>
          </p:cNvPr>
          <p:cNvSpPr/>
          <p:nvPr/>
        </p:nvSpPr>
        <p:spPr>
          <a:xfrm>
            <a:off x="2382022" y="175769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8E4531D8-D03E-75C2-5B3A-D7DF5889CBB5}"/>
              </a:ext>
            </a:extLst>
          </p:cNvPr>
          <p:cNvSpPr/>
          <p:nvPr/>
        </p:nvSpPr>
        <p:spPr>
          <a:xfrm>
            <a:off x="2197672" y="175769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8BC0FFA-A89E-1085-CAFD-993F6AA3CB46}"/>
              </a:ext>
            </a:extLst>
          </p:cNvPr>
          <p:cNvSpPr/>
          <p:nvPr/>
        </p:nvSpPr>
        <p:spPr>
          <a:xfrm>
            <a:off x="2461133" y="175769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B22BF189-A8B7-2F70-8D40-1956B1BE7EBF}"/>
              </a:ext>
            </a:extLst>
          </p:cNvPr>
          <p:cNvSpPr/>
          <p:nvPr/>
        </p:nvSpPr>
        <p:spPr>
          <a:xfrm>
            <a:off x="2382022" y="130889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466BBA30-F295-4A28-F11F-ED5F08B7D8FC}"/>
              </a:ext>
            </a:extLst>
          </p:cNvPr>
          <p:cNvSpPr/>
          <p:nvPr/>
        </p:nvSpPr>
        <p:spPr>
          <a:xfrm>
            <a:off x="2197672" y="130889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1B88FD72-2DB3-D4E4-62D3-CCDCC87BBEE8}"/>
              </a:ext>
            </a:extLst>
          </p:cNvPr>
          <p:cNvSpPr/>
          <p:nvPr/>
        </p:nvSpPr>
        <p:spPr>
          <a:xfrm>
            <a:off x="2461133" y="130888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FF30A10B-8E65-8DDE-ECA4-BEE52AEB1907}"/>
              </a:ext>
            </a:extLst>
          </p:cNvPr>
          <p:cNvSpPr txBox="1"/>
          <p:nvPr/>
        </p:nvSpPr>
        <p:spPr>
          <a:xfrm>
            <a:off x="503866" y="276333"/>
            <a:ext cx="4434034" cy="369332"/>
          </a:xfrm>
          <a:prstGeom prst="rect">
            <a:avLst/>
          </a:prstGeom>
          <a:noFill/>
        </p:spPr>
        <p:txBody>
          <a:bodyPr wrap="none" rtlCol="0">
            <a:spAutoFit/>
          </a:bodyPr>
          <a:lstStyle/>
          <a:p>
            <a:r>
              <a:rPr lang="fi-FI"/>
              <a:t>Liite 1. Vaikuttavuuden mittarit ja datalähteet</a:t>
            </a:r>
          </a:p>
        </p:txBody>
      </p:sp>
      <p:sp>
        <p:nvSpPr>
          <p:cNvPr id="31" name="Rectangle 30">
            <a:extLst>
              <a:ext uri="{FF2B5EF4-FFF2-40B4-BE49-F238E27FC236}">
                <a16:creationId xmlns:a16="http://schemas.microsoft.com/office/drawing/2014/main" id="{188639E1-DCE5-D314-1572-30819388699D}"/>
              </a:ext>
            </a:extLst>
          </p:cNvPr>
          <p:cNvSpPr/>
          <p:nvPr/>
        </p:nvSpPr>
        <p:spPr>
          <a:xfrm>
            <a:off x="4600756" y="1308888"/>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2498D059-511C-483B-FFDB-2894C70E3929}"/>
              </a:ext>
            </a:extLst>
          </p:cNvPr>
          <p:cNvSpPr/>
          <p:nvPr/>
        </p:nvSpPr>
        <p:spPr>
          <a:xfrm>
            <a:off x="4600755" y="1756954"/>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C5E0ABD-A066-1482-B521-06258079A20B}"/>
              </a:ext>
            </a:extLst>
          </p:cNvPr>
          <p:cNvSpPr/>
          <p:nvPr/>
        </p:nvSpPr>
        <p:spPr>
          <a:xfrm>
            <a:off x="3821139" y="2751515"/>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2DE0F761-0F98-621B-229E-C47CAE7216CC}"/>
              </a:ext>
            </a:extLst>
          </p:cNvPr>
          <p:cNvSpPr/>
          <p:nvPr/>
        </p:nvSpPr>
        <p:spPr>
          <a:xfrm>
            <a:off x="3821139" y="320193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683CEBAB-F83D-B4AC-F9FE-5652A9BAD2B0}"/>
              </a:ext>
            </a:extLst>
          </p:cNvPr>
          <p:cNvSpPr/>
          <p:nvPr/>
        </p:nvSpPr>
        <p:spPr>
          <a:xfrm>
            <a:off x="3821139" y="364752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AF9BAAB4-2C6C-BC5E-4640-2434DC8101F1}"/>
              </a:ext>
            </a:extLst>
          </p:cNvPr>
          <p:cNvSpPr/>
          <p:nvPr/>
        </p:nvSpPr>
        <p:spPr>
          <a:xfrm>
            <a:off x="3014184" y="4651645"/>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EC28DF87-2285-02C4-D7EC-F8686C88B554}"/>
              </a:ext>
            </a:extLst>
          </p:cNvPr>
          <p:cNvSpPr/>
          <p:nvPr/>
        </p:nvSpPr>
        <p:spPr>
          <a:xfrm>
            <a:off x="3014184" y="5100457"/>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22ADA529-C149-305F-5710-CA3A7C482C0F}"/>
              </a:ext>
            </a:extLst>
          </p:cNvPr>
          <p:cNvSpPr/>
          <p:nvPr/>
        </p:nvSpPr>
        <p:spPr>
          <a:xfrm>
            <a:off x="3014184" y="554926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55322333-65FF-8AFA-FB0A-AC6C29A13303}"/>
              </a:ext>
            </a:extLst>
          </p:cNvPr>
          <p:cNvSpPr/>
          <p:nvPr/>
        </p:nvSpPr>
        <p:spPr>
          <a:xfrm>
            <a:off x="3014184" y="599807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AFAA1FB-69B2-D8A6-A1F5-B5AAC5239955}"/>
              </a:ext>
            </a:extLst>
          </p:cNvPr>
          <p:cNvSpPr/>
          <p:nvPr/>
        </p:nvSpPr>
        <p:spPr>
          <a:xfrm>
            <a:off x="4890345" y="816320"/>
            <a:ext cx="6900729" cy="55504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Slide Number Placeholder 48">
            <a:extLst>
              <a:ext uri="{FF2B5EF4-FFF2-40B4-BE49-F238E27FC236}">
                <a16:creationId xmlns:a16="http://schemas.microsoft.com/office/drawing/2014/main" id="{AEEEECDC-AA1F-ACA9-56E1-05F421E23D69}"/>
              </a:ext>
            </a:extLst>
          </p:cNvPr>
          <p:cNvSpPr>
            <a:spLocks noGrp="1"/>
          </p:cNvSpPr>
          <p:nvPr>
            <p:ph type="sldNum" sz="quarter" idx="12"/>
          </p:nvPr>
        </p:nvSpPr>
        <p:spPr/>
        <p:txBody>
          <a:bodyPr/>
          <a:lstStyle/>
          <a:p>
            <a:fld id="{31160B98-140E-4345-B1A3-2A7247C42973}" type="slidenum">
              <a:rPr lang="fi-FI" smtClean="0"/>
              <a:t>36</a:t>
            </a:fld>
            <a:endParaRPr lang="fi-FI"/>
          </a:p>
        </p:txBody>
      </p:sp>
    </p:spTree>
    <p:extLst>
      <p:ext uri="{BB962C8B-B14F-4D97-AF65-F5344CB8AC3E}">
        <p14:creationId xmlns:p14="http://schemas.microsoft.com/office/powerpoint/2010/main" val="1866578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C625-8511-1ED3-4C58-3B739F2151B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5630B2B-AA8E-0E72-62A2-5D3DA24D83AC}"/>
              </a:ext>
            </a:extLst>
          </p:cNvPr>
          <p:cNvSpPr/>
          <p:nvPr/>
        </p:nvSpPr>
        <p:spPr>
          <a:xfrm>
            <a:off x="688217" y="4148678"/>
            <a:ext cx="262031" cy="368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37AC275F-6495-48CD-7DE1-1D12B0CC9A37}"/>
              </a:ext>
            </a:extLst>
          </p:cNvPr>
          <p:cNvSpPr/>
          <p:nvPr/>
        </p:nvSpPr>
        <p:spPr>
          <a:xfrm>
            <a:off x="503866" y="4150390"/>
            <a:ext cx="368702" cy="3687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7B72E562-7732-8860-65E2-85B36AD16C20}"/>
              </a:ext>
            </a:extLst>
          </p:cNvPr>
          <p:cNvSpPr/>
          <p:nvPr/>
        </p:nvSpPr>
        <p:spPr>
          <a:xfrm>
            <a:off x="872567" y="4150391"/>
            <a:ext cx="10918509" cy="368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23DEC5C6-CEF9-C2A1-C22D-4A0B9919D769}"/>
              </a:ext>
            </a:extLst>
          </p:cNvPr>
          <p:cNvSpPr/>
          <p:nvPr/>
        </p:nvSpPr>
        <p:spPr>
          <a:xfrm>
            <a:off x="1495734" y="2258952"/>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58930196-E6F5-10DB-2602-3DAB64F466B1}"/>
              </a:ext>
            </a:extLst>
          </p:cNvPr>
          <p:cNvSpPr/>
          <p:nvPr/>
        </p:nvSpPr>
        <p:spPr>
          <a:xfrm>
            <a:off x="1311383" y="225895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49F4B543-27BE-0FB9-6466-B78DB85DD79E}"/>
              </a:ext>
            </a:extLst>
          </p:cNvPr>
          <p:cNvSpPr/>
          <p:nvPr/>
        </p:nvSpPr>
        <p:spPr>
          <a:xfrm>
            <a:off x="1680085" y="2258952"/>
            <a:ext cx="1011099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6A54309D-8081-0EF2-83A2-51B2FF10F422}"/>
              </a:ext>
            </a:extLst>
          </p:cNvPr>
          <p:cNvSpPr/>
          <p:nvPr/>
        </p:nvSpPr>
        <p:spPr>
          <a:xfrm>
            <a:off x="2276782" y="816320"/>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BF95555-25D8-7A20-656B-F8DC0A57A08A}"/>
              </a:ext>
            </a:extLst>
          </p:cNvPr>
          <p:cNvSpPr/>
          <p:nvPr/>
        </p:nvSpPr>
        <p:spPr>
          <a:xfrm>
            <a:off x="2092431" y="81632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5403E5A3-49DA-BE2C-A065-16BB8235E300}"/>
              </a:ext>
            </a:extLst>
          </p:cNvPr>
          <p:cNvSpPr/>
          <p:nvPr/>
        </p:nvSpPr>
        <p:spPr>
          <a:xfrm>
            <a:off x="2461134" y="816322"/>
            <a:ext cx="9329942"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8DBB4A60-A2EE-53F4-7099-33F5DFB72476}"/>
              </a:ext>
            </a:extLst>
          </p:cNvPr>
          <p:cNvSpPr/>
          <p:nvPr/>
        </p:nvSpPr>
        <p:spPr>
          <a:xfrm>
            <a:off x="795449" y="599807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D32CA105-40D4-079E-D029-6BD557F9122D}"/>
              </a:ext>
            </a:extLst>
          </p:cNvPr>
          <p:cNvSpPr/>
          <p:nvPr/>
        </p:nvSpPr>
        <p:spPr>
          <a:xfrm>
            <a:off x="611099" y="599807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F80550CA-805A-7D7B-19E0-DFC0FAECE6CB}"/>
              </a:ext>
            </a:extLst>
          </p:cNvPr>
          <p:cNvSpPr/>
          <p:nvPr/>
        </p:nvSpPr>
        <p:spPr>
          <a:xfrm>
            <a:off x="874560" y="599807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CBBFA87E-29F1-628A-E0C2-9DC320941AC3}"/>
              </a:ext>
            </a:extLst>
          </p:cNvPr>
          <p:cNvSpPr/>
          <p:nvPr/>
        </p:nvSpPr>
        <p:spPr>
          <a:xfrm>
            <a:off x="795449" y="554926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20666E31-3B6E-ED51-A7C5-854E45885FC6}"/>
              </a:ext>
            </a:extLst>
          </p:cNvPr>
          <p:cNvSpPr/>
          <p:nvPr/>
        </p:nvSpPr>
        <p:spPr>
          <a:xfrm>
            <a:off x="611099" y="554926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A57F5785-6CFD-C262-DE86-1F34D0D4A2F2}"/>
              </a:ext>
            </a:extLst>
          </p:cNvPr>
          <p:cNvSpPr/>
          <p:nvPr/>
        </p:nvSpPr>
        <p:spPr>
          <a:xfrm>
            <a:off x="874560" y="554926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CC9929BF-BA2B-E690-9602-A7907C214404}"/>
              </a:ext>
            </a:extLst>
          </p:cNvPr>
          <p:cNvSpPr/>
          <p:nvPr/>
        </p:nvSpPr>
        <p:spPr>
          <a:xfrm>
            <a:off x="795449" y="5100458"/>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9FE08F26-F7C8-DE99-FBF1-B66889AC287D}"/>
              </a:ext>
            </a:extLst>
          </p:cNvPr>
          <p:cNvSpPr/>
          <p:nvPr/>
        </p:nvSpPr>
        <p:spPr>
          <a:xfrm>
            <a:off x="611099" y="5100458"/>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6237BE9-1BC2-7396-5324-D339B2858708}"/>
              </a:ext>
            </a:extLst>
          </p:cNvPr>
          <p:cNvSpPr/>
          <p:nvPr/>
        </p:nvSpPr>
        <p:spPr>
          <a:xfrm>
            <a:off x="874560" y="5100457"/>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4086A71C-D101-B97D-7B15-3D0BE65E5529}"/>
              </a:ext>
            </a:extLst>
          </p:cNvPr>
          <p:cNvSpPr/>
          <p:nvPr/>
        </p:nvSpPr>
        <p:spPr>
          <a:xfrm>
            <a:off x="795449" y="4651646"/>
            <a:ext cx="368701"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1D608E87-5208-C10D-8F6B-05219A1B3E39}"/>
              </a:ext>
            </a:extLst>
          </p:cNvPr>
          <p:cNvSpPr/>
          <p:nvPr/>
        </p:nvSpPr>
        <p:spPr>
          <a:xfrm>
            <a:off x="611099" y="4651646"/>
            <a:ext cx="368701" cy="36870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969EE4A6-7B2C-6CBB-AA64-6CC268A95EB4}"/>
              </a:ext>
            </a:extLst>
          </p:cNvPr>
          <p:cNvSpPr/>
          <p:nvPr/>
        </p:nvSpPr>
        <p:spPr>
          <a:xfrm>
            <a:off x="874560" y="4651645"/>
            <a:ext cx="2139624"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4EC4A95B-63B6-DF73-BA0B-5C9D50166310}"/>
              </a:ext>
            </a:extLst>
          </p:cNvPr>
          <p:cNvSpPr/>
          <p:nvPr/>
        </p:nvSpPr>
        <p:spPr>
          <a:xfrm>
            <a:off x="1602404" y="364913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3CDE5B-E135-10C9-3544-9B6B51A7B134}"/>
              </a:ext>
            </a:extLst>
          </p:cNvPr>
          <p:cNvSpPr/>
          <p:nvPr/>
        </p:nvSpPr>
        <p:spPr>
          <a:xfrm>
            <a:off x="1418054" y="364913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51BE9092-697A-8C64-A2D2-655963D1AD95}"/>
              </a:ext>
            </a:extLst>
          </p:cNvPr>
          <p:cNvSpPr/>
          <p:nvPr/>
        </p:nvSpPr>
        <p:spPr>
          <a:xfrm>
            <a:off x="1681515" y="364913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55E0A0F0-33C0-89B5-38D3-9534C09634D1}"/>
              </a:ext>
            </a:extLst>
          </p:cNvPr>
          <p:cNvSpPr/>
          <p:nvPr/>
        </p:nvSpPr>
        <p:spPr>
          <a:xfrm>
            <a:off x="1602404" y="320032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D9BDCDEA-977F-B0A8-8CB6-01CDAEDF8E09}"/>
              </a:ext>
            </a:extLst>
          </p:cNvPr>
          <p:cNvSpPr/>
          <p:nvPr/>
        </p:nvSpPr>
        <p:spPr>
          <a:xfrm>
            <a:off x="1418054" y="320032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652258DC-D5D1-3DC3-5510-710F6AB8B5B5}"/>
              </a:ext>
            </a:extLst>
          </p:cNvPr>
          <p:cNvSpPr/>
          <p:nvPr/>
        </p:nvSpPr>
        <p:spPr>
          <a:xfrm>
            <a:off x="1681515" y="320032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D5F8ED47-E84A-B320-52E0-6EA87C851F92}"/>
              </a:ext>
            </a:extLst>
          </p:cNvPr>
          <p:cNvSpPr/>
          <p:nvPr/>
        </p:nvSpPr>
        <p:spPr>
          <a:xfrm>
            <a:off x="1602404" y="275152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B11889BB-9C81-186E-3CE2-715E4FF0118E}"/>
              </a:ext>
            </a:extLst>
          </p:cNvPr>
          <p:cNvSpPr/>
          <p:nvPr/>
        </p:nvSpPr>
        <p:spPr>
          <a:xfrm>
            <a:off x="1418054" y="275152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723B285-8728-CFB5-E6C7-69FAE1F0EAEC}"/>
              </a:ext>
            </a:extLst>
          </p:cNvPr>
          <p:cNvSpPr/>
          <p:nvPr/>
        </p:nvSpPr>
        <p:spPr>
          <a:xfrm>
            <a:off x="1681515" y="275151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55789542-6454-3A53-5AC6-F9BBFA660CD9}"/>
              </a:ext>
            </a:extLst>
          </p:cNvPr>
          <p:cNvSpPr/>
          <p:nvPr/>
        </p:nvSpPr>
        <p:spPr>
          <a:xfrm>
            <a:off x="2382022" y="175769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8E4531D8-D03E-75C2-5B3A-D7DF5889CBB5}"/>
              </a:ext>
            </a:extLst>
          </p:cNvPr>
          <p:cNvSpPr/>
          <p:nvPr/>
        </p:nvSpPr>
        <p:spPr>
          <a:xfrm>
            <a:off x="2197672" y="175769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8BC0FFA-A89E-1085-CAFD-993F6AA3CB46}"/>
              </a:ext>
            </a:extLst>
          </p:cNvPr>
          <p:cNvSpPr/>
          <p:nvPr/>
        </p:nvSpPr>
        <p:spPr>
          <a:xfrm>
            <a:off x="2461133" y="175769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B22BF189-A8B7-2F70-8D40-1956B1BE7EBF}"/>
              </a:ext>
            </a:extLst>
          </p:cNvPr>
          <p:cNvSpPr/>
          <p:nvPr/>
        </p:nvSpPr>
        <p:spPr>
          <a:xfrm>
            <a:off x="2382022" y="130889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466BBA30-F295-4A28-F11F-ED5F08B7D8FC}"/>
              </a:ext>
            </a:extLst>
          </p:cNvPr>
          <p:cNvSpPr/>
          <p:nvPr/>
        </p:nvSpPr>
        <p:spPr>
          <a:xfrm>
            <a:off x="2197672" y="130889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1B88FD72-2DB3-D4E4-62D3-CCDCC87BBEE8}"/>
              </a:ext>
            </a:extLst>
          </p:cNvPr>
          <p:cNvSpPr/>
          <p:nvPr/>
        </p:nvSpPr>
        <p:spPr>
          <a:xfrm>
            <a:off x="2461133" y="130888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FF30A10B-8E65-8DDE-ECA4-BEE52AEB1907}"/>
              </a:ext>
            </a:extLst>
          </p:cNvPr>
          <p:cNvSpPr txBox="1"/>
          <p:nvPr/>
        </p:nvSpPr>
        <p:spPr>
          <a:xfrm>
            <a:off x="503866" y="276333"/>
            <a:ext cx="3760068" cy="369332"/>
          </a:xfrm>
          <a:prstGeom prst="rect">
            <a:avLst/>
          </a:prstGeom>
          <a:noFill/>
        </p:spPr>
        <p:txBody>
          <a:bodyPr wrap="none" rtlCol="0">
            <a:spAutoFit/>
          </a:bodyPr>
          <a:lstStyle/>
          <a:p>
            <a:r>
              <a:rPr lang="fi-FI"/>
              <a:t>Vaikuttavuuden mittarit ja datalähteet</a:t>
            </a:r>
          </a:p>
        </p:txBody>
      </p:sp>
      <p:sp>
        <p:nvSpPr>
          <p:cNvPr id="31" name="Rectangle 30">
            <a:extLst>
              <a:ext uri="{FF2B5EF4-FFF2-40B4-BE49-F238E27FC236}">
                <a16:creationId xmlns:a16="http://schemas.microsoft.com/office/drawing/2014/main" id="{188639E1-DCE5-D314-1572-30819388699D}"/>
              </a:ext>
            </a:extLst>
          </p:cNvPr>
          <p:cNvSpPr/>
          <p:nvPr/>
        </p:nvSpPr>
        <p:spPr>
          <a:xfrm>
            <a:off x="4600756" y="1308888"/>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2498D059-511C-483B-FFDB-2894C70E3929}"/>
              </a:ext>
            </a:extLst>
          </p:cNvPr>
          <p:cNvSpPr/>
          <p:nvPr/>
        </p:nvSpPr>
        <p:spPr>
          <a:xfrm>
            <a:off x="4600755" y="1756954"/>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C5E0ABD-A066-1482-B521-06258079A20B}"/>
              </a:ext>
            </a:extLst>
          </p:cNvPr>
          <p:cNvSpPr/>
          <p:nvPr/>
        </p:nvSpPr>
        <p:spPr>
          <a:xfrm>
            <a:off x="3821139" y="2751515"/>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2DE0F761-0F98-621B-229E-C47CAE7216CC}"/>
              </a:ext>
            </a:extLst>
          </p:cNvPr>
          <p:cNvSpPr/>
          <p:nvPr/>
        </p:nvSpPr>
        <p:spPr>
          <a:xfrm>
            <a:off x="3821139" y="320193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683CEBAB-F83D-B4AC-F9FE-5652A9BAD2B0}"/>
              </a:ext>
            </a:extLst>
          </p:cNvPr>
          <p:cNvSpPr/>
          <p:nvPr/>
        </p:nvSpPr>
        <p:spPr>
          <a:xfrm>
            <a:off x="3821139" y="364752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AF9BAAB4-2C6C-BC5E-4640-2434DC8101F1}"/>
              </a:ext>
            </a:extLst>
          </p:cNvPr>
          <p:cNvSpPr/>
          <p:nvPr/>
        </p:nvSpPr>
        <p:spPr>
          <a:xfrm>
            <a:off x="3014184" y="4651645"/>
            <a:ext cx="8776890"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EC28DF87-2285-02C4-D7EC-F8686C88B554}"/>
              </a:ext>
            </a:extLst>
          </p:cNvPr>
          <p:cNvSpPr/>
          <p:nvPr/>
        </p:nvSpPr>
        <p:spPr>
          <a:xfrm>
            <a:off x="3014184" y="5100457"/>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22ADA529-C149-305F-5710-CA3A7C482C0F}"/>
              </a:ext>
            </a:extLst>
          </p:cNvPr>
          <p:cNvSpPr/>
          <p:nvPr/>
        </p:nvSpPr>
        <p:spPr>
          <a:xfrm>
            <a:off x="3014184" y="554926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55322333-65FF-8AFA-FB0A-AC6C29A13303}"/>
              </a:ext>
            </a:extLst>
          </p:cNvPr>
          <p:cNvSpPr/>
          <p:nvPr/>
        </p:nvSpPr>
        <p:spPr>
          <a:xfrm>
            <a:off x="3014184" y="599807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AFAA1FB-69B2-D8A6-A1F5-B5AAC5239955}"/>
              </a:ext>
            </a:extLst>
          </p:cNvPr>
          <p:cNvSpPr/>
          <p:nvPr/>
        </p:nvSpPr>
        <p:spPr>
          <a:xfrm>
            <a:off x="4600755" y="816320"/>
            <a:ext cx="7190319" cy="55504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TextBox 48">
            <a:extLst>
              <a:ext uri="{FF2B5EF4-FFF2-40B4-BE49-F238E27FC236}">
                <a16:creationId xmlns:a16="http://schemas.microsoft.com/office/drawing/2014/main" id="{D25C164C-6643-1D2F-6EB8-C835F9F77FBB}"/>
              </a:ext>
            </a:extLst>
          </p:cNvPr>
          <p:cNvSpPr txBox="1"/>
          <p:nvPr/>
        </p:nvSpPr>
        <p:spPr>
          <a:xfrm>
            <a:off x="4861984" y="1193699"/>
            <a:ext cx="1194622" cy="276999"/>
          </a:xfrm>
          <a:prstGeom prst="rect">
            <a:avLst/>
          </a:prstGeom>
          <a:noFill/>
        </p:spPr>
        <p:txBody>
          <a:bodyPr wrap="none" rtlCol="0">
            <a:spAutoFit/>
          </a:bodyPr>
          <a:lstStyle/>
          <a:p>
            <a:r>
              <a:rPr lang="fi-FI" sz="1200"/>
              <a:t>Yhteiset mittarit</a:t>
            </a:r>
          </a:p>
        </p:txBody>
      </p:sp>
      <p:sp>
        <p:nvSpPr>
          <p:cNvPr id="50" name="TextBox 49">
            <a:extLst>
              <a:ext uri="{FF2B5EF4-FFF2-40B4-BE49-F238E27FC236}">
                <a16:creationId xmlns:a16="http://schemas.microsoft.com/office/drawing/2014/main" id="{59320780-4C19-E7AF-4119-80591106BE9A}"/>
              </a:ext>
            </a:extLst>
          </p:cNvPr>
          <p:cNvSpPr txBox="1"/>
          <p:nvPr/>
        </p:nvSpPr>
        <p:spPr>
          <a:xfrm>
            <a:off x="4961574" y="3174173"/>
            <a:ext cx="1370247" cy="276999"/>
          </a:xfrm>
          <a:prstGeom prst="rect">
            <a:avLst/>
          </a:prstGeom>
          <a:noFill/>
        </p:spPr>
        <p:txBody>
          <a:bodyPr wrap="none" rtlCol="0">
            <a:spAutoFit/>
          </a:bodyPr>
          <a:lstStyle/>
          <a:p>
            <a:r>
              <a:rPr lang="fi-FI" sz="1200"/>
              <a:t>Valinnaiset mittarit</a:t>
            </a:r>
          </a:p>
        </p:txBody>
      </p:sp>
      <p:graphicFrame>
        <p:nvGraphicFramePr>
          <p:cNvPr id="51" name="Table 4">
            <a:extLst>
              <a:ext uri="{FF2B5EF4-FFF2-40B4-BE49-F238E27FC236}">
                <a16:creationId xmlns:a16="http://schemas.microsoft.com/office/drawing/2014/main" id="{96BFFBCF-5E60-4C1A-3870-5B88908955F9}"/>
              </a:ext>
            </a:extLst>
          </p:cNvPr>
          <p:cNvGraphicFramePr>
            <a:graphicFrameLocks/>
          </p:cNvGraphicFramePr>
          <p:nvPr>
            <p:extLst>
              <p:ext uri="{D42A27DB-BD31-4B8C-83A1-F6EECF244321}">
                <p14:modId xmlns:p14="http://schemas.microsoft.com/office/powerpoint/2010/main" val="574642809"/>
              </p:ext>
            </p:extLst>
          </p:nvPr>
        </p:nvGraphicFramePr>
        <p:xfrm>
          <a:off x="5003999" y="1686773"/>
          <a:ext cx="6565960" cy="803250"/>
        </p:xfrm>
        <a:graphic>
          <a:graphicData uri="http://schemas.openxmlformats.org/drawingml/2006/table">
            <a:tbl>
              <a:tblPr firstRow="1" bandRow="1"/>
              <a:tblGrid>
                <a:gridCol w="1500200">
                  <a:extLst>
                    <a:ext uri="{9D8B030D-6E8A-4147-A177-3AD203B41FA5}">
                      <a16:colId xmlns:a16="http://schemas.microsoft.com/office/drawing/2014/main" val="1555303819"/>
                    </a:ext>
                  </a:extLst>
                </a:gridCol>
                <a:gridCol w="3965158">
                  <a:extLst>
                    <a:ext uri="{9D8B030D-6E8A-4147-A177-3AD203B41FA5}">
                      <a16:colId xmlns:a16="http://schemas.microsoft.com/office/drawing/2014/main" val="1976995538"/>
                    </a:ext>
                  </a:extLst>
                </a:gridCol>
                <a:gridCol w="1100602">
                  <a:extLst>
                    <a:ext uri="{9D8B030D-6E8A-4147-A177-3AD203B41FA5}">
                      <a16:colId xmlns:a16="http://schemas.microsoft.com/office/drawing/2014/main" val="2090383879"/>
                    </a:ext>
                  </a:extLst>
                </a:gridCol>
              </a:tblGrid>
              <a:tr h="3452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Yritysten investoinnit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Yritysten euromääräiset tki-investoinnit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l">
                        <a:lnSpc>
                          <a:spcPct val="100000"/>
                        </a:lnSpc>
                        <a:spcBef>
                          <a:spcPts val="0"/>
                        </a:spcBef>
                        <a:spcAft>
                          <a:spcPts val="0"/>
                        </a:spcAft>
                        <a:buNone/>
                      </a:pPr>
                      <a:r>
                        <a:rPr lang="fi-FI" sz="1000" b="0" i="0" u="none" strike="noStrike" noProof="0">
                          <a:solidFill>
                            <a:schemeClr val="tx1"/>
                          </a:solidFill>
                          <a:latin typeface="+mn-lt"/>
                        </a:rPr>
                        <a:t>Tilastokeskus (liite 3)</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318685853"/>
                  </a:ext>
                </a:extLst>
              </a:tr>
              <a:tr h="4070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Kotiutettu hankerahoitus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Ekosysteemien toimijoiden hankkima ulkoinen rahoitus, joka liittyy temaattisiin kokonaisuuksiin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Kaupungeilta saatava 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582007679"/>
                  </a:ext>
                </a:extLst>
              </a:tr>
            </a:tbl>
          </a:graphicData>
        </a:graphic>
      </p:graphicFrame>
      <p:graphicFrame>
        <p:nvGraphicFramePr>
          <p:cNvPr id="52" name="Table 4">
            <a:extLst>
              <a:ext uri="{FF2B5EF4-FFF2-40B4-BE49-F238E27FC236}">
                <a16:creationId xmlns:a16="http://schemas.microsoft.com/office/drawing/2014/main" id="{41241618-E6C0-2270-F218-8FFAD79F13F1}"/>
              </a:ext>
            </a:extLst>
          </p:cNvPr>
          <p:cNvGraphicFramePr>
            <a:graphicFrameLocks/>
          </p:cNvGraphicFramePr>
          <p:nvPr>
            <p:extLst>
              <p:ext uri="{D42A27DB-BD31-4B8C-83A1-F6EECF244321}">
                <p14:modId xmlns:p14="http://schemas.microsoft.com/office/powerpoint/2010/main" val="1525329793"/>
              </p:ext>
            </p:extLst>
          </p:nvPr>
        </p:nvGraphicFramePr>
        <p:xfrm>
          <a:off x="5003999" y="3731444"/>
          <a:ext cx="6565961" cy="1840402"/>
        </p:xfrm>
        <a:graphic>
          <a:graphicData uri="http://schemas.openxmlformats.org/drawingml/2006/table">
            <a:tbl>
              <a:tblPr firstRow="1" bandRow="1"/>
              <a:tblGrid>
                <a:gridCol w="1537478">
                  <a:extLst>
                    <a:ext uri="{9D8B030D-6E8A-4147-A177-3AD203B41FA5}">
                      <a16:colId xmlns:a16="http://schemas.microsoft.com/office/drawing/2014/main" val="1555303819"/>
                    </a:ext>
                  </a:extLst>
                </a:gridCol>
                <a:gridCol w="4001477">
                  <a:extLst>
                    <a:ext uri="{9D8B030D-6E8A-4147-A177-3AD203B41FA5}">
                      <a16:colId xmlns:a16="http://schemas.microsoft.com/office/drawing/2014/main" val="1976995538"/>
                    </a:ext>
                  </a:extLst>
                </a:gridCol>
                <a:gridCol w="1027006">
                  <a:extLst>
                    <a:ext uri="{9D8B030D-6E8A-4147-A177-3AD203B41FA5}">
                      <a16:colId xmlns:a16="http://schemas.microsoft.com/office/drawing/2014/main" val="1687576342"/>
                    </a:ext>
                  </a:extLst>
                </a:gridCol>
              </a:tblGrid>
              <a:tr h="3151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Julkisen sektorin investoinnit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Julkisen sektorin tki-investoinnit ekosysteemin temaattisiin kokonaisuuksiin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Tilastokeskus</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318685853"/>
                  </a:ext>
                </a:extLst>
              </a:tr>
              <a:tr h="3151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Koulutusinvestoinnit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Koulutusinvestoinnit ekosysteemin temaattisiin kokonaisuuksiin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Tilastokeskus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582007679"/>
                  </a:ext>
                </a:extLst>
              </a:tr>
              <a:tr h="4848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latin typeface="+mn-lt"/>
                        </a:rPr>
                        <a:t>Rahoitusten ja investointien kohdentaminen (</a:t>
                      </a:r>
                      <a:r>
                        <a:rPr lang="fi-FI" sz="1000">
                          <a:solidFill>
                            <a:schemeClr val="tx1"/>
                          </a:solidFill>
                          <a:latin typeface="+mn-lt"/>
                        </a:rPr>
                        <a:t>jatkuvuus)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Rahoitusten ja investointien pidempikestoinen jatkuvuus (yksityinen ja julkisen sektori)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Tilastokeskus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1056612921"/>
                  </a:ext>
                </a:extLst>
              </a:tr>
              <a:tr h="4279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latin typeface="+mn-lt"/>
                        </a:rPr>
                        <a:t>Kestävät ja innovatiiviset hankinnat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Hankinnat jotka ovat innovatiivisia ja liittyvät ekosysteemien temaattisiin kokonaisuuksiin sekä kestävyystavoitteisiin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Hankintailmoitukset (Hilma)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2879251347"/>
                  </a:ext>
                </a:extLst>
              </a:tr>
            </a:tbl>
          </a:graphicData>
        </a:graphic>
      </p:graphicFrame>
      <p:sp>
        <p:nvSpPr>
          <p:cNvPr id="53" name="Slide Number Placeholder 52">
            <a:extLst>
              <a:ext uri="{FF2B5EF4-FFF2-40B4-BE49-F238E27FC236}">
                <a16:creationId xmlns:a16="http://schemas.microsoft.com/office/drawing/2014/main" id="{47818721-5073-1CEB-C0E7-1CE1F6A3D84D}"/>
              </a:ext>
            </a:extLst>
          </p:cNvPr>
          <p:cNvSpPr>
            <a:spLocks noGrp="1"/>
          </p:cNvSpPr>
          <p:nvPr>
            <p:ph type="sldNum" sz="quarter" idx="12"/>
          </p:nvPr>
        </p:nvSpPr>
        <p:spPr/>
        <p:txBody>
          <a:bodyPr/>
          <a:lstStyle/>
          <a:p>
            <a:fld id="{31160B98-140E-4345-B1A3-2A7247C42973}" type="slidenum">
              <a:rPr lang="fi-FI" smtClean="0"/>
              <a:t>37</a:t>
            </a:fld>
            <a:endParaRPr lang="fi-FI"/>
          </a:p>
        </p:txBody>
      </p:sp>
    </p:spTree>
    <p:extLst>
      <p:ext uri="{BB962C8B-B14F-4D97-AF65-F5344CB8AC3E}">
        <p14:creationId xmlns:p14="http://schemas.microsoft.com/office/powerpoint/2010/main" val="2544635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C625-8511-1ED3-4C58-3B739F2151B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5630B2B-AA8E-0E72-62A2-5D3DA24D83AC}"/>
              </a:ext>
            </a:extLst>
          </p:cNvPr>
          <p:cNvSpPr/>
          <p:nvPr/>
        </p:nvSpPr>
        <p:spPr>
          <a:xfrm>
            <a:off x="688217" y="4148678"/>
            <a:ext cx="262031" cy="368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37AC275F-6495-48CD-7DE1-1D12B0CC9A37}"/>
              </a:ext>
            </a:extLst>
          </p:cNvPr>
          <p:cNvSpPr/>
          <p:nvPr/>
        </p:nvSpPr>
        <p:spPr>
          <a:xfrm>
            <a:off x="503866" y="4150390"/>
            <a:ext cx="368702" cy="3687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7B72E562-7732-8860-65E2-85B36AD16C20}"/>
              </a:ext>
            </a:extLst>
          </p:cNvPr>
          <p:cNvSpPr/>
          <p:nvPr/>
        </p:nvSpPr>
        <p:spPr>
          <a:xfrm>
            <a:off x="872567" y="4150391"/>
            <a:ext cx="10918509" cy="368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23DEC5C6-CEF9-C2A1-C22D-4A0B9919D769}"/>
              </a:ext>
            </a:extLst>
          </p:cNvPr>
          <p:cNvSpPr/>
          <p:nvPr/>
        </p:nvSpPr>
        <p:spPr>
          <a:xfrm>
            <a:off x="1495734" y="2258952"/>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58930196-E6F5-10DB-2602-3DAB64F466B1}"/>
              </a:ext>
            </a:extLst>
          </p:cNvPr>
          <p:cNvSpPr/>
          <p:nvPr/>
        </p:nvSpPr>
        <p:spPr>
          <a:xfrm>
            <a:off x="1311383" y="225895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49F4B543-27BE-0FB9-6466-B78DB85DD79E}"/>
              </a:ext>
            </a:extLst>
          </p:cNvPr>
          <p:cNvSpPr/>
          <p:nvPr/>
        </p:nvSpPr>
        <p:spPr>
          <a:xfrm>
            <a:off x="1680085" y="2258952"/>
            <a:ext cx="1011099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6A54309D-8081-0EF2-83A2-51B2FF10F422}"/>
              </a:ext>
            </a:extLst>
          </p:cNvPr>
          <p:cNvSpPr/>
          <p:nvPr/>
        </p:nvSpPr>
        <p:spPr>
          <a:xfrm>
            <a:off x="2276782" y="816320"/>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BF95555-25D8-7A20-656B-F8DC0A57A08A}"/>
              </a:ext>
            </a:extLst>
          </p:cNvPr>
          <p:cNvSpPr/>
          <p:nvPr/>
        </p:nvSpPr>
        <p:spPr>
          <a:xfrm>
            <a:off x="2092431" y="81632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5403E5A3-49DA-BE2C-A065-16BB8235E300}"/>
              </a:ext>
            </a:extLst>
          </p:cNvPr>
          <p:cNvSpPr/>
          <p:nvPr/>
        </p:nvSpPr>
        <p:spPr>
          <a:xfrm>
            <a:off x="2461134" y="816322"/>
            <a:ext cx="9329942"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8DBB4A60-A2EE-53F4-7099-33F5DFB72476}"/>
              </a:ext>
            </a:extLst>
          </p:cNvPr>
          <p:cNvSpPr/>
          <p:nvPr/>
        </p:nvSpPr>
        <p:spPr>
          <a:xfrm>
            <a:off x="795449" y="599807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D32CA105-40D4-079E-D029-6BD557F9122D}"/>
              </a:ext>
            </a:extLst>
          </p:cNvPr>
          <p:cNvSpPr/>
          <p:nvPr/>
        </p:nvSpPr>
        <p:spPr>
          <a:xfrm>
            <a:off x="611099" y="599807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F80550CA-805A-7D7B-19E0-DFC0FAECE6CB}"/>
              </a:ext>
            </a:extLst>
          </p:cNvPr>
          <p:cNvSpPr/>
          <p:nvPr/>
        </p:nvSpPr>
        <p:spPr>
          <a:xfrm>
            <a:off x="874560" y="599807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CBBFA87E-29F1-628A-E0C2-9DC320941AC3}"/>
              </a:ext>
            </a:extLst>
          </p:cNvPr>
          <p:cNvSpPr/>
          <p:nvPr/>
        </p:nvSpPr>
        <p:spPr>
          <a:xfrm>
            <a:off x="795449" y="554926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20666E31-3B6E-ED51-A7C5-854E45885FC6}"/>
              </a:ext>
            </a:extLst>
          </p:cNvPr>
          <p:cNvSpPr/>
          <p:nvPr/>
        </p:nvSpPr>
        <p:spPr>
          <a:xfrm>
            <a:off x="611099" y="554926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A57F5785-6CFD-C262-DE86-1F34D0D4A2F2}"/>
              </a:ext>
            </a:extLst>
          </p:cNvPr>
          <p:cNvSpPr/>
          <p:nvPr/>
        </p:nvSpPr>
        <p:spPr>
          <a:xfrm>
            <a:off x="874560" y="554926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CC9929BF-BA2B-E690-9602-A7907C214404}"/>
              </a:ext>
            </a:extLst>
          </p:cNvPr>
          <p:cNvSpPr/>
          <p:nvPr/>
        </p:nvSpPr>
        <p:spPr>
          <a:xfrm>
            <a:off x="795449" y="5100458"/>
            <a:ext cx="368701"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9FE08F26-F7C8-DE99-FBF1-B66889AC287D}"/>
              </a:ext>
            </a:extLst>
          </p:cNvPr>
          <p:cNvSpPr/>
          <p:nvPr/>
        </p:nvSpPr>
        <p:spPr>
          <a:xfrm>
            <a:off x="611099" y="5100458"/>
            <a:ext cx="368701" cy="36870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6237BE9-1BC2-7396-5324-D339B2858708}"/>
              </a:ext>
            </a:extLst>
          </p:cNvPr>
          <p:cNvSpPr/>
          <p:nvPr/>
        </p:nvSpPr>
        <p:spPr>
          <a:xfrm>
            <a:off x="874560" y="5100457"/>
            <a:ext cx="2139624"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4086A71C-D101-B97D-7B15-3D0BE65E5529}"/>
              </a:ext>
            </a:extLst>
          </p:cNvPr>
          <p:cNvSpPr/>
          <p:nvPr/>
        </p:nvSpPr>
        <p:spPr>
          <a:xfrm>
            <a:off x="795449" y="4651646"/>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1D608E87-5208-C10D-8F6B-05219A1B3E39}"/>
              </a:ext>
            </a:extLst>
          </p:cNvPr>
          <p:cNvSpPr/>
          <p:nvPr/>
        </p:nvSpPr>
        <p:spPr>
          <a:xfrm>
            <a:off x="611099" y="4651646"/>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969EE4A6-7B2C-6CBB-AA64-6CC268A95EB4}"/>
              </a:ext>
            </a:extLst>
          </p:cNvPr>
          <p:cNvSpPr/>
          <p:nvPr/>
        </p:nvSpPr>
        <p:spPr>
          <a:xfrm>
            <a:off x="874560" y="4651645"/>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4EC4A95B-63B6-DF73-BA0B-5C9D50166310}"/>
              </a:ext>
            </a:extLst>
          </p:cNvPr>
          <p:cNvSpPr/>
          <p:nvPr/>
        </p:nvSpPr>
        <p:spPr>
          <a:xfrm>
            <a:off x="1602404" y="364913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3CDE5B-E135-10C9-3544-9B6B51A7B134}"/>
              </a:ext>
            </a:extLst>
          </p:cNvPr>
          <p:cNvSpPr/>
          <p:nvPr/>
        </p:nvSpPr>
        <p:spPr>
          <a:xfrm>
            <a:off x="1418054" y="364913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51BE9092-697A-8C64-A2D2-655963D1AD95}"/>
              </a:ext>
            </a:extLst>
          </p:cNvPr>
          <p:cNvSpPr/>
          <p:nvPr/>
        </p:nvSpPr>
        <p:spPr>
          <a:xfrm>
            <a:off x="1681515" y="364913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55E0A0F0-33C0-89B5-38D3-9534C09634D1}"/>
              </a:ext>
            </a:extLst>
          </p:cNvPr>
          <p:cNvSpPr/>
          <p:nvPr/>
        </p:nvSpPr>
        <p:spPr>
          <a:xfrm>
            <a:off x="1602404" y="320032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D9BDCDEA-977F-B0A8-8CB6-01CDAEDF8E09}"/>
              </a:ext>
            </a:extLst>
          </p:cNvPr>
          <p:cNvSpPr/>
          <p:nvPr/>
        </p:nvSpPr>
        <p:spPr>
          <a:xfrm>
            <a:off x="1418054" y="320032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652258DC-D5D1-3DC3-5510-710F6AB8B5B5}"/>
              </a:ext>
            </a:extLst>
          </p:cNvPr>
          <p:cNvSpPr/>
          <p:nvPr/>
        </p:nvSpPr>
        <p:spPr>
          <a:xfrm>
            <a:off x="1681515" y="320032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D5F8ED47-E84A-B320-52E0-6EA87C851F92}"/>
              </a:ext>
            </a:extLst>
          </p:cNvPr>
          <p:cNvSpPr/>
          <p:nvPr/>
        </p:nvSpPr>
        <p:spPr>
          <a:xfrm>
            <a:off x="1602404" y="275152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B11889BB-9C81-186E-3CE2-715E4FF0118E}"/>
              </a:ext>
            </a:extLst>
          </p:cNvPr>
          <p:cNvSpPr/>
          <p:nvPr/>
        </p:nvSpPr>
        <p:spPr>
          <a:xfrm>
            <a:off x="1418054" y="275152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723B285-8728-CFB5-E6C7-69FAE1F0EAEC}"/>
              </a:ext>
            </a:extLst>
          </p:cNvPr>
          <p:cNvSpPr/>
          <p:nvPr/>
        </p:nvSpPr>
        <p:spPr>
          <a:xfrm>
            <a:off x="1681515" y="275151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55789542-6454-3A53-5AC6-F9BBFA660CD9}"/>
              </a:ext>
            </a:extLst>
          </p:cNvPr>
          <p:cNvSpPr/>
          <p:nvPr/>
        </p:nvSpPr>
        <p:spPr>
          <a:xfrm>
            <a:off x="2382022" y="175769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8E4531D8-D03E-75C2-5B3A-D7DF5889CBB5}"/>
              </a:ext>
            </a:extLst>
          </p:cNvPr>
          <p:cNvSpPr/>
          <p:nvPr/>
        </p:nvSpPr>
        <p:spPr>
          <a:xfrm>
            <a:off x="2197672" y="175769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8BC0FFA-A89E-1085-CAFD-993F6AA3CB46}"/>
              </a:ext>
            </a:extLst>
          </p:cNvPr>
          <p:cNvSpPr/>
          <p:nvPr/>
        </p:nvSpPr>
        <p:spPr>
          <a:xfrm>
            <a:off x="2461133" y="175769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B22BF189-A8B7-2F70-8D40-1956B1BE7EBF}"/>
              </a:ext>
            </a:extLst>
          </p:cNvPr>
          <p:cNvSpPr/>
          <p:nvPr/>
        </p:nvSpPr>
        <p:spPr>
          <a:xfrm>
            <a:off x="2382022" y="130889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466BBA30-F295-4A28-F11F-ED5F08B7D8FC}"/>
              </a:ext>
            </a:extLst>
          </p:cNvPr>
          <p:cNvSpPr/>
          <p:nvPr/>
        </p:nvSpPr>
        <p:spPr>
          <a:xfrm>
            <a:off x="2197672" y="130889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1B88FD72-2DB3-D4E4-62D3-CCDCC87BBEE8}"/>
              </a:ext>
            </a:extLst>
          </p:cNvPr>
          <p:cNvSpPr/>
          <p:nvPr/>
        </p:nvSpPr>
        <p:spPr>
          <a:xfrm>
            <a:off x="2461133" y="130888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FF30A10B-8E65-8DDE-ECA4-BEE52AEB1907}"/>
              </a:ext>
            </a:extLst>
          </p:cNvPr>
          <p:cNvSpPr txBox="1"/>
          <p:nvPr/>
        </p:nvSpPr>
        <p:spPr>
          <a:xfrm>
            <a:off x="503866" y="276333"/>
            <a:ext cx="3760068" cy="369332"/>
          </a:xfrm>
          <a:prstGeom prst="rect">
            <a:avLst/>
          </a:prstGeom>
          <a:noFill/>
        </p:spPr>
        <p:txBody>
          <a:bodyPr wrap="none" rtlCol="0">
            <a:spAutoFit/>
          </a:bodyPr>
          <a:lstStyle/>
          <a:p>
            <a:r>
              <a:rPr lang="fi-FI"/>
              <a:t>Vaikuttavuuden mittarit ja datalähteet</a:t>
            </a:r>
          </a:p>
        </p:txBody>
      </p:sp>
      <p:sp>
        <p:nvSpPr>
          <p:cNvPr id="31" name="Rectangle 30">
            <a:extLst>
              <a:ext uri="{FF2B5EF4-FFF2-40B4-BE49-F238E27FC236}">
                <a16:creationId xmlns:a16="http://schemas.microsoft.com/office/drawing/2014/main" id="{188639E1-DCE5-D314-1572-30819388699D}"/>
              </a:ext>
            </a:extLst>
          </p:cNvPr>
          <p:cNvSpPr/>
          <p:nvPr/>
        </p:nvSpPr>
        <p:spPr>
          <a:xfrm>
            <a:off x="4600756" y="1308888"/>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2498D059-511C-483B-FFDB-2894C70E3929}"/>
              </a:ext>
            </a:extLst>
          </p:cNvPr>
          <p:cNvSpPr/>
          <p:nvPr/>
        </p:nvSpPr>
        <p:spPr>
          <a:xfrm>
            <a:off x="4600755" y="1756954"/>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C5E0ABD-A066-1482-B521-06258079A20B}"/>
              </a:ext>
            </a:extLst>
          </p:cNvPr>
          <p:cNvSpPr/>
          <p:nvPr/>
        </p:nvSpPr>
        <p:spPr>
          <a:xfrm>
            <a:off x="3821139" y="2751515"/>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2DE0F761-0F98-621B-229E-C47CAE7216CC}"/>
              </a:ext>
            </a:extLst>
          </p:cNvPr>
          <p:cNvSpPr/>
          <p:nvPr/>
        </p:nvSpPr>
        <p:spPr>
          <a:xfrm>
            <a:off x="3821139" y="320193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683CEBAB-F83D-B4AC-F9FE-5652A9BAD2B0}"/>
              </a:ext>
            </a:extLst>
          </p:cNvPr>
          <p:cNvSpPr/>
          <p:nvPr/>
        </p:nvSpPr>
        <p:spPr>
          <a:xfrm>
            <a:off x="3821139" y="364752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AF9BAAB4-2C6C-BC5E-4640-2434DC8101F1}"/>
              </a:ext>
            </a:extLst>
          </p:cNvPr>
          <p:cNvSpPr/>
          <p:nvPr/>
        </p:nvSpPr>
        <p:spPr>
          <a:xfrm>
            <a:off x="3014184" y="4651645"/>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EC28DF87-2285-02C4-D7EC-F8686C88B554}"/>
              </a:ext>
            </a:extLst>
          </p:cNvPr>
          <p:cNvSpPr/>
          <p:nvPr/>
        </p:nvSpPr>
        <p:spPr>
          <a:xfrm>
            <a:off x="3014184" y="5100457"/>
            <a:ext cx="8776890"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22ADA529-C149-305F-5710-CA3A7C482C0F}"/>
              </a:ext>
            </a:extLst>
          </p:cNvPr>
          <p:cNvSpPr/>
          <p:nvPr/>
        </p:nvSpPr>
        <p:spPr>
          <a:xfrm>
            <a:off x="3014184" y="554926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55322333-65FF-8AFA-FB0A-AC6C29A13303}"/>
              </a:ext>
            </a:extLst>
          </p:cNvPr>
          <p:cNvSpPr/>
          <p:nvPr/>
        </p:nvSpPr>
        <p:spPr>
          <a:xfrm>
            <a:off x="3014184" y="599807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AFAA1FB-69B2-D8A6-A1F5-B5AAC5239955}"/>
              </a:ext>
            </a:extLst>
          </p:cNvPr>
          <p:cNvSpPr/>
          <p:nvPr/>
        </p:nvSpPr>
        <p:spPr>
          <a:xfrm>
            <a:off x="4600755" y="816320"/>
            <a:ext cx="7190319" cy="55504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9" name="Table 4">
            <a:extLst>
              <a:ext uri="{FF2B5EF4-FFF2-40B4-BE49-F238E27FC236}">
                <a16:creationId xmlns:a16="http://schemas.microsoft.com/office/drawing/2014/main" id="{4EFDBCDF-60EE-6C29-69E6-AB97588AA1B6}"/>
              </a:ext>
            </a:extLst>
          </p:cNvPr>
          <p:cNvGraphicFramePr>
            <a:graphicFrameLocks/>
          </p:cNvGraphicFramePr>
          <p:nvPr>
            <p:extLst>
              <p:ext uri="{D42A27DB-BD31-4B8C-83A1-F6EECF244321}">
                <p14:modId xmlns:p14="http://schemas.microsoft.com/office/powerpoint/2010/main" val="1103781543"/>
              </p:ext>
            </p:extLst>
          </p:nvPr>
        </p:nvGraphicFramePr>
        <p:xfrm>
          <a:off x="4982310" y="1686991"/>
          <a:ext cx="6545381" cy="1341991"/>
        </p:xfrm>
        <a:graphic>
          <a:graphicData uri="http://schemas.openxmlformats.org/drawingml/2006/table">
            <a:tbl>
              <a:tblPr firstRow="1" bandRow="1"/>
              <a:tblGrid>
                <a:gridCol w="1479019">
                  <a:extLst>
                    <a:ext uri="{9D8B030D-6E8A-4147-A177-3AD203B41FA5}">
                      <a16:colId xmlns:a16="http://schemas.microsoft.com/office/drawing/2014/main" val="1555303819"/>
                    </a:ext>
                  </a:extLst>
                </a:gridCol>
                <a:gridCol w="4025696">
                  <a:extLst>
                    <a:ext uri="{9D8B030D-6E8A-4147-A177-3AD203B41FA5}">
                      <a16:colId xmlns:a16="http://schemas.microsoft.com/office/drawing/2014/main" val="1976995538"/>
                    </a:ext>
                  </a:extLst>
                </a:gridCol>
                <a:gridCol w="1040666">
                  <a:extLst>
                    <a:ext uri="{9D8B030D-6E8A-4147-A177-3AD203B41FA5}">
                      <a16:colId xmlns:a16="http://schemas.microsoft.com/office/drawing/2014/main" val="2090383879"/>
                    </a:ext>
                  </a:extLst>
                </a:gridCol>
              </a:tblGrid>
              <a:tr h="5677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Johtamisen malli ja toimintatavat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Kehitetty systemaattinen johtamisen toimintamalli, joka on julkisesti nähtävillä. Lisäksi on kuvattu kuinka ekosysteemin toimintaan pääsee mukaan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Kysely (liite 2)</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646063082"/>
                  </a:ext>
                </a:extLst>
              </a:tr>
              <a:tr h="7742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Kytkeytyminen kansallisiin ja kansainvälisiin (mm. EU) strategisiin verkostoihin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Ekosysteemin toimijoiden strategisesti tärkeimmät verkostot kansallisesti ja kansainvälisesti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Kysely (liite 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1625920044"/>
                  </a:ext>
                </a:extLst>
              </a:tr>
            </a:tbl>
          </a:graphicData>
        </a:graphic>
      </p:graphicFrame>
      <p:graphicFrame>
        <p:nvGraphicFramePr>
          <p:cNvPr id="50" name="Table 4">
            <a:extLst>
              <a:ext uri="{FF2B5EF4-FFF2-40B4-BE49-F238E27FC236}">
                <a16:creationId xmlns:a16="http://schemas.microsoft.com/office/drawing/2014/main" id="{81BCD48A-9E3A-E814-412A-A02D92458649}"/>
              </a:ext>
            </a:extLst>
          </p:cNvPr>
          <p:cNvGraphicFramePr>
            <a:graphicFrameLocks/>
          </p:cNvGraphicFramePr>
          <p:nvPr>
            <p:extLst>
              <p:ext uri="{D42A27DB-BD31-4B8C-83A1-F6EECF244321}">
                <p14:modId xmlns:p14="http://schemas.microsoft.com/office/powerpoint/2010/main" val="2693659753"/>
              </p:ext>
            </p:extLst>
          </p:nvPr>
        </p:nvGraphicFramePr>
        <p:xfrm>
          <a:off x="4982310" y="3891695"/>
          <a:ext cx="6545381" cy="1990014"/>
        </p:xfrm>
        <a:graphic>
          <a:graphicData uri="http://schemas.openxmlformats.org/drawingml/2006/table">
            <a:tbl>
              <a:tblPr firstRow="1" bandRow="1"/>
              <a:tblGrid>
                <a:gridCol w="1344321">
                  <a:extLst>
                    <a:ext uri="{9D8B030D-6E8A-4147-A177-3AD203B41FA5}">
                      <a16:colId xmlns:a16="http://schemas.microsoft.com/office/drawing/2014/main" val="1555303819"/>
                    </a:ext>
                  </a:extLst>
                </a:gridCol>
                <a:gridCol w="4208019">
                  <a:extLst>
                    <a:ext uri="{9D8B030D-6E8A-4147-A177-3AD203B41FA5}">
                      <a16:colId xmlns:a16="http://schemas.microsoft.com/office/drawing/2014/main" val="1976995538"/>
                    </a:ext>
                  </a:extLst>
                </a:gridCol>
                <a:gridCol w="993041">
                  <a:extLst>
                    <a:ext uri="{9D8B030D-6E8A-4147-A177-3AD203B41FA5}">
                      <a16:colId xmlns:a16="http://schemas.microsoft.com/office/drawing/2014/main" val="1687576342"/>
                    </a:ext>
                  </a:extLst>
                </a:gridCol>
              </a:tblGrid>
              <a:tr h="9841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fi-FI" sz="1000">
                          <a:latin typeface="+mn-lt"/>
                        </a:rPr>
                        <a:t>Portfoliojohtaminen</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fi-FI" sz="1000">
                          <a:solidFill>
                            <a:schemeClr val="tx1"/>
                          </a:solidFill>
                          <a:latin typeface="+mn-lt"/>
                        </a:rPr>
                        <a:t>Johtamismallissa on kuvattu, miten varmistetaan ekosysteemin temaattisten kokonaisuuksien läpinäkyvyys ja linkittyminen yli projektien (toimijoiden välinen vuorovaikutus, projektien tiedonvaihdon kanavat, seuranta osana ekosysteemin vaikuttavuuspolkua)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fi-FI" sz="1000">
                          <a:solidFill>
                            <a:schemeClr val="tx1"/>
                          </a:solidFill>
                          <a:latin typeface="+mn-lt"/>
                        </a:rPr>
                        <a:t>Kaupungeilta saatava tieto</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646063082"/>
                  </a:ext>
                </a:extLst>
              </a:tr>
              <a:tr h="9736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fi-FI" sz="1000">
                          <a:latin typeface="+mn-lt"/>
                        </a:rPr>
                        <a:t>Ekosysteemin strategiset kokonaisuudet ja liityntä alueen/ kansallisiin strategisiin tavoitteisiin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fi-FI" sz="1000">
                          <a:solidFill>
                            <a:schemeClr val="tx1"/>
                          </a:solidFill>
                          <a:latin typeface="+mn-lt"/>
                        </a:rPr>
                        <a:t>Ekosysteemin tavoitteet ovat linjassa alueen / kansallisiin tavoitteisiin ja aktiivinen osallistuminen verkostoihin mahdollistaa laajemman vaikuttavuuden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fi-FI" sz="1000">
                          <a:solidFill>
                            <a:schemeClr val="tx1"/>
                          </a:solidFill>
                          <a:latin typeface="+mn-lt"/>
                        </a:rPr>
                        <a:t>Kaupungeilta saatava 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1625920044"/>
                  </a:ext>
                </a:extLst>
              </a:tr>
            </a:tbl>
          </a:graphicData>
        </a:graphic>
      </p:graphicFrame>
      <p:sp>
        <p:nvSpPr>
          <p:cNvPr id="51" name="TextBox 50">
            <a:extLst>
              <a:ext uri="{FF2B5EF4-FFF2-40B4-BE49-F238E27FC236}">
                <a16:creationId xmlns:a16="http://schemas.microsoft.com/office/drawing/2014/main" id="{C44EEB9C-5F0A-C382-870D-3D02853086A8}"/>
              </a:ext>
            </a:extLst>
          </p:cNvPr>
          <p:cNvSpPr txBox="1"/>
          <p:nvPr/>
        </p:nvSpPr>
        <p:spPr>
          <a:xfrm>
            <a:off x="4889732" y="1138700"/>
            <a:ext cx="1194622" cy="276999"/>
          </a:xfrm>
          <a:prstGeom prst="rect">
            <a:avLst/>
          </a:prstGeom>
          <a:noFill/>
        </p:spPr>
        <p:txBody>
          <a:bodyPr wrap="none" rtlCol="0">
            <a:spAutoFit/>
          </a:bodyPr>
          <a:lstStyle/>
          <a:p>
            <a:r>
              <a:rPr lang="fi-FI" sz="1200"/>
              <a:t>Yhteiset mittarit</a:t>
            </a:r>
          </a:p>
        </p:txBody>
      </p:sp>
      <p:sp>
        <p:nvSpPr>
          <p:cNvPr id="52" name="TextBox 51">
            <a:extLst>
              <a:ext uri="{FF2B5EF4-FFF2-40B4-BE49-F238E27FC236}">
                <a16:creationId xmlns:a16="http://schemas.microsoft.com/office/drawing/2014/main" id="{28A6609B-AD7E-B57C-E625-44C56E2DE70D}"/>
              </a:ext>
            </a:extLst>
          </p:cNvPr>
          <p:cNvSpPr txBox="1"/>
          <p:nvPr/>
        </p:nvSpPr>
        <p:spPr>
          <a:xfrm>
            <a:off x="4889732" y="3441946"/>
            <a:ext cx="1370247" cy="276999"/>
          </a:xfrm>
          <a:prstGeom prst="rect">
            <a:avLst/>
          </a:prstGeom>
          <a:noFill/>
        </p:spPr>
        <p:txBody>
          <a:bodyPr wrap="none" rtlCol="0">
            <a:spAutoFit/>
          </a:bodyPr>
          <a:lstStyle/>
          <a:p>
            <a:r>
              <a:rPr lang="fi-FI" sz="1200"/>
              <a:t>Valinnaiset mittarit</a:t>
            </a:r>
          </a:p>
        </p:txBody>
      </p:sp>
      <p:sp>
        <p:nvSpPr>
          <p:cNvPr id="53" name="Slide Number Placeholder 52">
            <a:extLst>
              <a:ext uri="{FF2B5EF4-FFF2-40B4-BE49-F238E27FC236}">
                <a16:creationId xmlns:a16="http://schemas.microsoft.com/office/drawing/2014/main" id="{97A64C41-3203-1249-3E4A-95E1F997344D}"/>
              </a:ext>
            </a:extLst>
          </p:cNvPr>
          <p:cNvSpPr>
            <a:spLocks noGrp="1"/>
          </p:cNvSpPr>
          <p:nvPr>
            <p:ph type="sldNum" sz="quarter" idx="12"/>
          </p:nvPr>
        </p:nvSpPr>
        <p:spPr/>
        <p:txBody>
          <a:bodyPr/>
          <a:lstStyle/>
          <a:p>
            <a:fld id="{31160B98-140E-4345-B1A3-2A7247C42973}" type="slidenum">
              <a:rPr lang="fi-FI" smtClean="0"/>
              <a:t>38</a:t>
            </a:fld>
            <a:endParaRPr lang="fi-FI"/>
          </a:p>
        </p:txBody>
      </p:sp>
    </p:spTree>
    <p:extLst>
      <p:ext uri="{BB962C8B-B14F-4D97-AF65-F5344CB8AC3E}">
        <p14:creationId xmlns:p14="http://schemas.microsoft.com/office/powerpoint/2010/main" val="266641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C625-8511-1ED3-4C58-3B739F2151B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5630B2B-AA8E-0E72-62A2-5D3DA24D83AC}"/>
              </a:ext>
            </a:extLst>
          </p:cNvPr>
          <p:cNvSpPr/>
          <p:nvPr/>
        </p:nvSpPr>
        <p:spPr>
          <a:xfrm>
            <a:off x="688217" y="4148678"/>
            <a:ext cx="262031" cy="368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37AC275F-6495-48CD-7DE1-1D12B0CC9A37}"/>
              </a:ext>
            </a:extLst>
          </p:cNvPr>
          <p:cNvSpPr/>
          <p:nvPr/>
        </p:nvSpPr>
        <p:spPr>
          <a:xfrm>
            <a:off x="503866" y="4150390"/>
            <a:ext cx="368702" cy="3687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7B72E562-7732-8860-65E2-85B36AD16C20}"/>
              </a:ext>
            </a:extLst>
          </p:cNvPr>
          <p:cNvSpPr/>
          <p:nvPr/>
        </p:nvSpPr>
        <p:spPr>
          <a:xfrm>
            <a:off x="872567" y="4150391"/>
            <a:ext cx="10918509" cy="368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23DEC5C6-CEF9-C2A1-C22D-4A0B9919D769}"/>
              </a:ext>
            </a:extLst>
          </p:cNvPr>
          <p:cNvSpPr/>
          <p:nvPr/>
        </p:nvSpPr>
        <p:spPr>
          <a:xfrm>
            <a:off x="1495734" y="2258952"/>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58930196-E6F5-10DB-2602-3DAB64F466B1}"/>
              </a:ext>
            </a:extLst>
          </p:cNvPr>
          <p:cNvSpPr/>
          <p:nvPr/>
        </p:nvSpPr>
        <p:spPr>
          <a:xfrm>
            <a:off x="1311383" y="225895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49F4B543-27BE-0FB9-6466-B78DB85DD79E}"/>
              </a:ext>
            </a:extLst>
          </p:cNvPr>
          <p:cNvSpPr/>
          <p:nvPr/>
        </p:nvSpPr>
        <p:spPr>
          <a:xfrm>
            <a:off x="1680085" y="2258952"/>
            <a:ext cx="1011099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6A54309D-8081-0EF2-83A2-51B2FF10F422}"/>
              </a:ext>
            </a:extLst>
          </p:cNvPr>
          <p:cNvSpPr/>
          <p:nvPr/>
        </p:nvSpPr>
        <p:spPr>
          <a:xfrm>
            <a:off x="2276782" y="816320"/>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BF95555-25D8-7A20-656B-F8DC0A57A08A}"/>
              </a:ext>
            </a:extLst>
          </p:cNvPr>
          <p:cNvSpPr/>
          <p:nvPr/>
        </p:nvSpPr>
        <p:spPr>
          <a:xfrm>
            <a:off x="2092431" y="81632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5403E5A3-49DA-BE2C-A065-16BB8235E300}"/>
              </a:ext>
            </a:extLst>
          </p:cNvPr>
          <p:cNvSpPr/>
          <p:nvPr/>
        </p:nvSpPr>
        <p:spPr>
          <a:xfrm>
            <a:off x="2461134" y="816322"/>
            <a:ext cx="9329942"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8DBB4A60-A2EE-53F4-7099-33F5DFB72476}"/>
              </a:ext>
            </a:extLst>
          </p:cNvPr>
          <p:cNvSpPr/>
          <p:nvPr/>
        </p:nvSpPr>
        <p:spPr>
          <a:xfrm>
            <a:off x="795449" y="599807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D32CA105-40D4-079E-D029-6BD557F9122D}"/>
              </a:ext>
            </a:extLst>
          </p:cNvPr>
          <p:cNvSpPr/>
          <p:nvPr/>
        </p:nvSpPr>
        <p:spPr>
          <a:xfrm>
            <a:off x="611099" y="599807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F80550CA-805A-7D7B-19E0-DFC0FAECE6CB}"/>
              </a:ext>
            </a:extLst>
          </p:cNvPr>
          <p:cNvSpPr/>
          <p:nvPr/>
        </p:nvSpPr>
        <p:spPr>
          <a:xfrm>
            <a:off x="874560" y="599807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CBBFA87E-29F1-628A-E0C2-9DC320941AC3}"/>
              </a:ext>
            </a:extLst>
          </p:cNvPr>
          <p:cNvSpPr/>
          <p:nvPr/>
        </p:nvSpPr>
        <p:spPr>
          <a:xfrm>
            <a:off x="795449" y="5549269"/>
            <a:ext cx="368701"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20666E31-3B6E-ED51-A7C5-854E45885FC6}"/>
              </a:ext>
            </a:extLst>
          </p:cNvPr>
          <p:cNvSpPr/>
          <p:nvPr/>
        </p:nvSpPr>
        <p:spPr>
          <a:xfrm>
            <a:off x="611099" y="5549269"/>
            <a:ext cx="368701" cy="36870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A57F5785-6CFD-C262-DE86-1F34D0D4A2F2}"/>
              </a:ext>
            </a:extLst>
          </p:cNvPr>
          <p:cNvSpPr/>
          <p:nvPr/>
        </p:nvSpPr>
        <p:spPr>
          <a:xfrm>
            <a:off x="874560" y="5549268"/>
            <a:ext cx="2139624"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CC9929BF-BA2B-E690-9602-A7907C214404}"/>
              </a:ext>
            </a:extLst>
          </p:cNvPr>
          <p:cNvSpPr/>
          <p:nvPr/>
        </p:nvSpPr>
        <p:spPr>
          <a:xfrm>
            <a:off x="795449" y="5100458"/>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9FE08F26-F7C8-DE99-FBF1-B66889AC287D}"/>
              </a:ext>
            </a:extLst>
          </p:cNvPr>
          <p:cNvSpPr/>
          <p:nvPr/>
        </p:nvSpPr>
        <p:spPr>
          <a:xfrm>
            <a:off x="611099" y="5100458"/>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6237BE9-1BC2-7396-5324-D339B2858708}"/>
              </a:ext>
            </a:extLst>
          </p:cNvPr>
          <p:cNvSpPr/>
          <p:nvPr/>
        </p:nvSpPr>
        <p:spPr>
          <a:xfrm>
            <a:off x="874560" y="5100457"/>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4086A71C-D101-B97D-7B15-3D0BE65E5529}"/>
              </a:ext>
            </a:extLst>
          </p:cNvPr>
          <p:cNvSpPr/>
          <p:nvPr/>
        </p:nvSpPr>
        <p:spPr>
          <a:xfrm>
            <a:off x="795449" y="4651646"/>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1D608E87-5208-C10D-8F6B-05219A1B3E39}"/>
              </a:ext>
            </a:extLst>
          </p:cNvPr>
          <p:cNvSpPr/>
          <p:nvPr/>
        </p:nvSpPr>
        <p:spPr>
          <a:xfrm>
            <a:off x="611099" y="4651646"/>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969EE4A6-7B2C-6CBB-AA64-6CC268A95EB4}"/>
              </a:ext>
            </a:extLst>
          </p:cNvPr>
          <p:cNvSpPr/>
          <p:nvPr/>
        </p:nvSpPr>
        <p:spPr>
          <a:xfrm>
            <a:off x="874560" y="4651645"/>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4EC4A95B-63B6-DF73-BA0B-5C9D50166310}"/>
              </a:ext>
            </a:extLst>
          </p:cNvPr>
          <p:cNvSpPr/>
          <p:nvPr/>
        </p:nvSpPr>
        <p:spPr>
          <a:xfrm>
            <a:off x="1602404" y="364913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3CDE5B-E135-10C9-3544-9B6B51A7B134}"/>
              </a:ext>
            </a:extLst>
          </p:cNvPr>
          <p:cNvSpPr/>
          <p:nvPr/>
        </p:nvSpPr>
        <p:spPr>
          <a:xfrm>
            <a:off x="1418054" y="364913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51BE9092-697A-8C64-A2D2-655963D1AD95}"/>
              </a:ext>
            </a:extLst>
          </p:cNvPr>
          <p:cNvSpPr/>
          <p:nvPr/>
        </p:nvSpPr>
        <p:spPr>
          <a:xfrm>
            <a:off x="1681515" y="364913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55E0A0F0-33C0-89B5-38D3-9534C09634D1}"/>
              </a:ext>
            </a:extLst>
          </p:cNvPr>
          <p:cNvSpPr/>
          <p:nvPr/>
        </p:nvSpPr>
        <p:spPr>
          <a:xfrm>
            <a:off x="1602404" y="320032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D9BDCDEA-977F-B0A8-8CB6-01CDAEDF8E09}"/>
              </a:ext>
            </a:extLst>
          </p:cNvPr>
          <p:cNvSpPr/>
          <p:nvPr/>
        </p:nvSpPr>
        <p:spPr>
          <a:xfrm>
            <a:off x="1418054" y="320032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652258DC-D5D1-3DC3-5510-710F6AB8B5B5}"/>
              </a:ext>
            </a:extLst>
          </p:cNvPr>
          <p:cNvSpPr/>
          <p:nvPr/>
        </p:nvSpPr>
        <p:spPr>
          <a:xfrm>
            <a:off x="1681515" y="320032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D5F8ED47-E84A-B320-52E0-6EA87C851F92}"/>
              </a:ext>
            </a:extLst>
          </p:cNvPr>
          <p:cNvSpPr/>
          <p:nvPr/>
        </p:nvSpPr>
        <p:spPr>
          <a:xfrm>
            <a:off x="1602404" y="275152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B11889BB-9C81-186E-3CE2-715E4FF0118E}"/>
              </a:ext>
            </a:extLst>
          </p:cNvPr>
          <p:cNvSpPr/>
          <p:nvPr/>
        </p:nvSpPr>
        <p:spPr>
          <a:xfrm>
            <a:off x="1418054" y="275152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723B285-8728-CFB5-E6C7-69FAE1F0EAEC}"/>
              </a:ext>
            </a:extLst>
          </p:cNvPr>
          <p:cNvSpPr/>
          <p:nvPr/>
        </p:nvSpPr>
        <p:spPr>
          <a:xfrm>
            <a:off x="1681515" y="275151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55789542-6454-3A53-5AC6-F9BBFA660CD9}"/>
              </a:ext>
            </a:extLst>
          </p:cNvPr>
          <p:cNvSpPr/>
          <p:nvPr/>
        </p:nvSpPr>
        <p:spPr>
          <a:xfrm>
            <a:off x="2382022" y="175769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8E4531D8-D03E-75C2-5B3A-D7DF5889CBB5}"/>
              </a:ext>
            </a:extLst>
          </p:cNvPr>
          <p:cNvSpPr/>
          <p:nvPr/>
        </p:nvSpPr>
        <p:spPr>
          <a:xfrm>
            <a:off x="2197672" y="175769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8BC0FFA-A89E-1085-CAFD-993F6AA3CB46}"/>
              </a:ext>
            </a:extLst>
          </p:cNvPr>
          <p:cNvSpPr/>
          <p:nvPr/>
        </p:nvSpPr>
        <p:spPr>
          <a:xfrm>
            <a:off x="2461133" y="175769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B22BF189-A8B7-2F70-8D40-1956B1BE7EBF}"/>
              </a:ext>
            </a:extLst>
          </p:cNvPr>
          <p:cNvSpPr/>
          <p:nvPr/>
        </p:nvSpPr>
        <p:spPr>
          <a:xfrm>
            <a:off x="2382022" y="130889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466BBA30-F295-4A28-F11F-ED5F08B7D8FC}"/>
              </a:ext>
            </a:extLst>
          </p:cNvPr>
          <p:cNvSpPr/>
          <p:nvPr/>
        </p:nvSpPr>
        <p:spPr>
          <a:xfrm>
            <a:off x="2197672" y="130889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1B88FD72-2DB3-D4E4-62D3-CCDCC87BBEE8}"/>
              </a:ext>
            </a:extLst>
          </p:cNvPr>
          <p:cNvSpPr/>
          <p:nvPr/>
        </p:nvSpPr>
        <p:spPr>
          <a:xfrm>
            <a:off x="2461133" y="130888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FF30A10B-8E65-8DDE-ECA4-BEE52AEB1907}"/>
              </a:ext>
            </a:extLst>
          </p:cNvPr>
          <p:cNvSpPr txBox="1"/>
          <p:nvPr/>
        </p:nvSpPr>
        <p:spPr>
          <a:xfrm>
            <a:off x="503866" y="276333"/>
            <a:ext cx="3760068" cy="369332"/>
          </a:xfrm>
          <a:prstGeom prst="rect">
            <a:avLst/>
          </a:prstGeom>
          <a:noFill/>
        </p:spPr>
        <p:txBody>
          <a:bodyPr wrap="none" rtlCol="0">
            <a:spAutoFit/>
          </a:bodyPr>
          <a:lstStyle/>
          <a:p>
            <a:r>
              <a:rPr lang="fi-FI"/>
              <a:t>Vaikuttavuuden mittarit ja datalähteet</a:t>
            </a:r>
          </a:p>
        </p:txBody>
      </p:sp>
      <p:sp>
        <p:nvSpPr>
          <p:cNvPr id="31" name="Rectangle 30">
            <a:extLst>
              <a:ext uri="{FF2B5EF4-FFF2-40B4-BE49-F238E27FC236}">
                <a16:creationId xmlns:a16="http://schemas.microsoft.com/office/drawing/2014/main" id="{188639E1-DCE5-D314-1572-30819388699D}"/>
              </a:ext>
            </a:extLst>
          </p:cNvPr>
          <p:cNvSpPr/>
          <p:nvPr/>
        </p:nvSpPr>
        <p:spPr>
          <a:xfrm>
            <a:off x="4600756" y="1308888"/>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2498D059-511C-483B-FFDB-2894C70E3929}"/>
              </a:ext>
            </a:extLst>
          </p:cNvPr>
          <p:cNvSpPr/>
          <p:nvPr/>
        </p:nvSpPr>
        <p:spPr>
          <a:xfrm>
            <a:off x="4600755" y="1756954"/>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C5E0ABD-A066-1482-B521-06258079A20B}"/>
              </a:ext>
            </a:extLst>
          </p:cNvPr>
          <p:cNvSpPr/>
          <p:nvPr/>
        </p:nvSpPr>
        <p:spPr>
          <a:xfrm>
            <a:off x="3821139" y="2751515"/>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2DE0F761-0F98-621B-229E-C47CAE7216CC}"/>
              </a:ext>
            </a:extLst>
          </p:cNvPr>
          <p:cNvSpPr/>
          <p:nvPr/>
        </p:nvSpPr>
        <p:spPr>
          <a:xfrm>
            <a:off x="3821139" y="320193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683CEBAB-F83D-B4AC-F9FE-5652A9BAD2B0}"/>
              </a:ext>
            </a:extLst>
          </p:cNvPr>
          <p:cNvSpPr/>
          <p:nvPr/>
        </p:nvSpPr>
        <p:spPr>
          <a:xfrm>
            <a:off x="3821139" y="364752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AF9BAAB4-2C6C-BC5E-4640-2434DC8101F1}"/>
              </a:ext>
            </a:extLst>
          </p:cNvPr>
          <p:cNvSpPr/>
          <p:nvPr/>
        </p:nvSpPr>
        <p:spPr>
          <a:xfrm>
            <a:off x="3014184" y="4651645"/>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EC28DF87-2285-02C4-D7EC-F8686C88B554}"/>
              </a:ext>
            </a:extLst>
          </p:cNvPr>
          <p:cNvSpPr/>
          <p:nvPr/>
        </p:nvSpPr>
        <p:spPr>
          <a:xfrm>
            <a:off x="3014184" y="5100457"/>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22ADA529-C149-305F-5710-CA3A7C482C0F}"/>
              </a:ext>
            </a:extLst>
          </p:cNvPr>
          <p:cNvSpPr/>
          <p:nvPr/>
        </p:nvSpPr>
        <p:spPr>
          <a:xfrm>
            <a:off x="3014184" y="5549268"/>
            <a:ext cx="8776890"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55322333-65FF-8AFA-FB0A-AC6C29A13303}"/>
              </a:ext>
            </a:extLst>
          </p:cNvPr>
          <p:cNvSpPr/>
          <p:nvPr/>
        </p:nvSpPr>
        <p:spPr>
          <a:xfrm>
            <a:off x="3014184" y="599807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AFAA1FB-69B2-D8A6-A1F5-B5AAC5239955}"/>
              </a:ext>
            </a:extLst>
          </p:cNvPr>
          <p:cNvSpPr/>
          <p:nvPr/>
        </p:nvSpPr>
        <p:spPr>
          <a:xfrm>
            <a:off x="4600755" y="816320"/>
            <a:ext cx="7190319" cy="55504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9" name="Table 4">
            <a:extLst>
              <a:ext uri="{FF2B5EF4-FFF2-40B4-BE49-F238E27FC236}">
                <a16:creationId xmlns:a16="http://schemas.microsoft.com/office/drawing/2014/main" id="{E04E4A16-4FAE-05F6-0762-94895BD89622}"/>
              </a:ext>
            </a:extLst>
          </p:cNvPr>
          <p:cNvGraphicFramePr>
            <a:graphicFrameLocks/>
          </p:cNvGraphicFramePr>
          <p:nvPr>
            <p:extLst>
              <p:ext uri="{D42A27DB-BD31-4B8C-83A1-F6EECF244321}">
                <p14:modId xmlns:p14="http://schemas.microsoft.com/office/powerpoint/2010/main" val="304077319"/>
              </p:ext>
            </p:extLst>
          </p:nvPr>
        </p:nvGraphicFramePr>
        <p:xfrm>
          <a:off x="4895630" y="1673601"/>
          <a:ext cx="6571691" cy="1921539"/>
        </p:xfrm>
        <a:graphic>
          <a:graphicData uri="http://schemas.openxmlformats.org/drawingml/2006/table">
            <a:tbl>
              <a:tblPr firstRow="1" bandRow="1"/>
              <a:tblGrid>
                <a:gridCol w="1501510">
                  <a:extLst>
                    <a:ext uri="{9D8B030D-6E8A-4147-A177-3AD203B41FA5}">
                      <a16:colId xmlns:a16="http://schemas.microsoft.com/office/drawing/2014/main" val="1555303819"/>
                    </a:ext>
                  </a:extLst>
                </a:gridCol>
                <a:gridCol w="3680310">
                  <a:extLst>
                    <a:ext uri="{9D8B030D-6E8A-4147-A177-3AD203B41FA5}">
                      <a16:colId xmlns:a16="http://schemas.microsoft.com/office/drawing/2014/main" val="1976995538"/>
                    </a:ext>
                  </a:extLst>
                </a:gridCol>
                <a:gridCol w="1389871">
                  <a:extLst>
                    <a:ext uri="{9D8B030D-6E8A-4147-A177-3AD203B41FA5}">
                      <a16:colId xmlns:a16="http://schemas.microsoft.com/office/drawing/2014/main" val="2090383879"/>
                    </a:ext>
                  </a:extLst>
                </a:gridCol>
              </a:tblGrid>
              <a:tr h="4068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Koulutuspaikat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Ekosysteemin temaattisiin kokonaisuuksiin liittyvät koulutuspaikat alueella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solidFill>
                            <a:schemeClr val="tx1"/>
                          </a:solidFill>
                          <a:latin typeface="+mn-lt"/>
                        </a:rPr>
                        <a:t>Tilastokeskus </a:t>
                      </a:r>
                      <a:r>
                        <a:rPr lang="fi-FI" sz="1000" b="0" i="0" u="none" strike="noStrike" noProof="0">
                          <a:solidFill>
                            <a:schemeClr val="tx1"/>
                          </a:solidFill>
                          <a:latin typeface="+mn-lt"/>
                        </a:rPr>
                        <a:t>(liite 3)</a:t>
                      </a:r>
                      <a:endParaRPr lang="fi-FI" sz="1000">
                        <a:solidFill>
                          <a:schemeClr val="tx1"/>
                        </a:solidFill>
                        <a:latin typeface="+mn-lt"/>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450381026"/>
                  </a:ext>
                </a:extLst>
              </a:tr>
              <a:tr h="4068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Yrityspohja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l">
                        <a:lnSpc>
                          <a:spcPct val="100000"/>
                        </a:lnSpc>
                        <a:spcBef>
                          <a:spcPts val="0"/>
                        </a:spcBef>
                        <a:spcAft>
                          <a:spcPts val="0"/>
                        </a:spcAft>
                        <a:buNone/>
                      </a:pPr>
                      <a:r>
                        <a:rPr lang="fi-FI" sz="1000" b="0" i="0" u="none" strike="noStrike" noProof="0">
                          <a:solidFill>
                            <a:schemeClr val="tx1"/>
                          </a:solidFill>
                          <a:latin typeface="+mn-lt"/>
                        </a:rPr>
                        <a:t>Yritysten koti ja toimipaikkatieto (esimerkiksi liikevaihto ja henkilöstömäärä)</a:t>
                      </a:r>
                      <a:endParaRPr lang="en-US" sz="1000">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solidFill>
                            <a:schemeClr val="tx1"/>
                          </a:solidFill>
                          <a:latin typeface="+mn-lt"/>
                        </a:rPr>
                        <a:t>Tilastokeskus </a:t>
                      </a:r>
                      <a:r>
                        <a:rPr lang="fi-FI" sz="1000" b="0" i="0" u="none" strike="noStrike" noProof="0">
                          <a:solidFill>
                            <a:schemeClr val="tx1"/>
                          </a:solidFill>
                          <a:latin typeface="+mn-lt"/>
                        </a:rPr>
                        <a:t>(liite 3)</a:t>
                      </a:r>
                      <a:endParaRPr lang="fi-FI" sz="1000">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776300240"/>
                  </a:ext>
                </a:extLst>
              </a:tr>
              <a:tr h="4068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Jaettu tki- infrastuktuuri</a:t>
                      </a:r>
                      <a:endParaRPr lang="fi-FI" sz="1000" err="1">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Temaattisiin kokonaisuuksiin liittyvät olennaisimmat kehitysinfrastruktuurit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Kysely (liite 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1397505463"/>
                  </a:ext>
                </a:extLst>
              </a:tr>
              <a:tr h="6018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Yhteiskehittämisen alustat, kulttuuri, toimintatapa; kehitysympäristöt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Temaattisiin kokonaisuuksiin liittyvät olennaisimmat kehitysympäristöt, living labit ym.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Kysely (liite 2), EURA (liite 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802097263"/>
                  </a:ext>
                </a:extLst>
              </a:tr>
            </a:tbl>
          </a:graphicData>
        </a:graphic>
      </p:graphicFrame>
      <p:graphicFrame>
        <p:nvGraphicFramePr>
          <p:cNvPr id="50" name="Table 4">
            <a:extLst>
              <a:ext uri="{FF2B5EF4-FFF2-40B4-BE49-F238E27FC236}">
                <a16:creationId xmlns:a16="http://schemas.microsoft.com/office/drawing/2014/main" id="{147632B3-A5D5-E828-EA9E-E6C8F5868102}"/>
              </a:ext>
            </a:extLst>
          </p:cNvPr>
          <p:cNvGraphicFramePr>
            <a:graphicFrameLocks/>
          </p:cNvGraphicFramePr>
          <p:nvPr>
            <p:extLst>
              <p:ext uri="{D42A27DB-BD31-4B8C-83A1-F6EECF244321}">
                <p14:modId xmlns:p14="http://schemas.microsoft.com/office/powerpoint/2010/main" val="1044452739"/>
              </p:ext>
            </p:extLst>
          </p:nvPr>
        </p:nvGraphicFramePr>
        <p:xfrm>
          <a:off x="4861983" y="4525627"/>
          <a:ext cx="6605337" cy="1365600"/>
        </p:xfrm>
        <a:graphic>
          <a:graphicData uri="http://schemas.openxmlformats.org/drawingml/2006/table">
            <a:tbl>
              <a:tblPr firstRow="1" bandRow="1"/>
              <a:tblGrid>
                <a:gridCol w="1501524">
                  <a:extLst>
                    <a:ext uri="{9D8B030D-6E8A-4147-A177-3AD203B41FA5}">
                      <a16:colId xmlns:a16="http://schemas.microsoft.com/office/drawing/2014/main" val="1555303819"/>
                    </a:ext>
                  </a:extLst>
                </a:gridCol>
                <a:gridCol w="3771093">
                  <a:extLst>
                    <a:ext uri="{9D8B030D-6E8A-4147-A177-3AD203B41FA5}">
                      <a16:colId xmlns:a16="http://schemas.microsoft.com/office/drawing/2014/main" val="1976995538"/>
                    </a:ext>
                  </a:extLst>
                </a:gridCol>
                <a:gridCol w="1332720">
                  <a:extLst>
                    <a:ext uri="{9D8B030D-6E8A-4147-A177-3AD203B41FA5}">
                      <a16:colId xmlns:a16="http://schemas.microsoft.com/office/drawing/2014/main" val="1687576342"/>
                    </a:ext>
                  </a:extLst>
                </a:gridCol>
              </a:tblGrid>
              <a:tr h="7112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Monialainen osaaminen</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Ekosysteemin </a:t>
                      </a:r>
                      <a:r>
                        <a:rPr lang="fi-FI" sz="1000">
                          <a:solidFill>
                            <a:schemeClr val="tx1"/>
                          </a:solidFill>
                          <a:latin typeface="+mn-lt"/>
                        </a:rPr>
                        <a:t>toimijoiden eri koulutusalojen sekä teollisuus sektoreiden edustus ekosysteemissä (lkm)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Kaupungeilta saatava tieto (yhdistettynä Tilastokeskuksen tietoihin)</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450381026"/>
                  </a:ext>
                </a:extLst>
              </a:tr>
              <a:tr h="6543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Koulutus yritys ja korkeakouluyhteistyössä</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Ekosysteemin toimijoiden tarjoama koulutus liittyen painopistealueisiin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Kaupungeilta saatava 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776300240"/>
                  </a:ext>
                </a:extLst>
              </a:tr>
            </a:tbl>
          </a:graphicData>
        </a:graphic>
      </p:graphicFrame>
      <p:sp>
        <p:nvSpPr>
          <p:cNvPr id="51" name="TextBox 50">
            <a:extLst>
              <a:ext uri="{FF2B5EF4-FFF2-40B4-BE49-F238E27FC236}">
                <a16:creationId xmlns:a16="http://schemas.microsoft.com/office/drawing/2014/main" id="{262E458E-60D4-9E5D-7404-0E75AA18469F}"/>
              </a:ext>
            </a:extLst>
          </p:cNvPr>
          <p:cNvSpPr txBox="1"/>
          <p:nvPr/>
        </p:nvSpPr>
        <p:spPr>
          <a:xfrm>
            <a:off x="4861984" y="1193699"/>
            <a:ext cx="1194622" cy="276999"/>
          </a:xfrm>
          <a:prstGeom prst="rect">
            <a:avLst/>
          </a:prstGeom>
          <a:noFill/>
        </p:spPr>
        <p:txBody>
          <a:bodyPr wrap="none" rtlCol="0">
            <a:spAutoFit/>
          </a:bodyPr>
          <a:lstStyle/>
          <a:p>
            <a:r>
              <a:rPr lang="fi-FI" sz="1200"/>
              <a:t>Yhteiset mittarit</a:t>
            </a:r>
          </a:p>
        </p:txBody>
      </p:sp>
      <p:sp>
        <p:nvSpPr>
          <p:cNvPr id="52" name="TextBox 51">
            <a:extLst>
              <a:ext uri="{FF2B5EF4-FFF2-40B4-BE49-F238E27FC236}">
                <a16:creationId xmlns:a16="http://schemas.microsoft.com/office/drawing/2014/main" id="{B9AE4F10-F37F-83FB-F0CE-7F6C0B8EE8CF}"/>
              </a:ext>
            </a:extLst>
          </p:cNvPr>
          <p:cNvSpPr txBox="1"/>
          <p:nvPr/>
        </p:nvSpPr>
        <p:spPr>
          <a:xfrm>
            <a:off x="4829818" y="3889149"/>
            <a:ext cx="1370247" cy="276999"/>
          </a:xfrm>
          <a:prstGeom prst="rect">
            <a:avLst/>
          </a:prstGeom>
          <a:noFill/>
        </p:spPr>
        <p:txBody>
          <a:bodyPr wrap="none" rtlCol="0">
            <a:spAutoFit/>
          </a:bodyPr>
          <a:lstStyle/>
          <a:p>
            <a:r>
              <a:rPr lang="fi-FI" sz="1200"/>
              <a:t>Valinnaiset mittarit</a:t>
            </a:r>
          </a:p>
        </p:txBody>
      </p:sp>
      <p:sp>
        <p:nvSpPr>
          <p:cNvPr id="53" name="Slide Number Placeholder 52">
            <a:extLst>
              <a:ext uri="{FF2B5EF4-FFF2-40B4-BE49-F238E27FC236}">
                <a16:creationId xmlns:a16="http://schemas.microsoft.com/office/drawing/2014/main" id="{836057FB-1F9F-333C-A0F8-1B8936B46703}"/>
              </a:ext>
            </a:extLst>
          </p:cNvPr>
          <p:cNvSpPr>
            <a:spLocks noGrp="1"/>
          </p:cNvSpPr>
          <p:nvPr>
            <p:ph type="sldNum" sz="quarter" idx="12"/>
          </p:nvPr>
        </p:nvSpPr>
        <p:spPr/>
        <p:txBody>
          <a:bodyPr/>
          <a:lstStyle/>
          <a:p>
            <a:fld id="{31160B98-140E-4345-B1A3-2A7247C42973}" type="slidenum">
              <a:rPr lang="fi-FI" smtClean="0"/>
              <a:t>39</a:t>
            </a:fld>
            <a:endParaRPr lang="fi-FI"/>
          </a:p>
        </p:txBody>
      </p:sp>
    </p:spTree>
    <p:extLst>
      <p:ext uri="{BB962C8B-B14F-4D97-AF65-F5344CB8AC3E}">
        <p14:creationId xmlns:p14="http://schemas.microsoft.com/office/powerpoint/2010/main" val="161469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4">
            <a:extLst>
              <a:ext uri="{FF2B5EF4-FFF2-40B4-BE49-F238E27FC236}">
                <a16:creationId xmlns:a16="http://schemas.microsoft.com/office/drawing/2014/main" id="{45BFE68E-35DB-1FA9-8BC2-FC428A5C361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9193779-BB8A-7696-11AD-AE02FBB35BE1}"/>
              </a:ext>
            </a:extLst>
          </p:cNvPr>
          <p:cNvSpPr>
            <a:spLocks noGrp="1"/>
          </p:cNvSpPr>
          <p:nvPr>
            <p:ph type="title"/>
          </p:nvPr>
        </p:nvSpPr>
        <p:spPr/>
        <p:txBody>
          <a:bodyPr/>
          <a:lstStyle/>
          <a:p>
            <a:r>
              <a:rPr lang="fi-FI"/>
              <a:t>Johdanto työkirjaan</a:t>
            </a:r>
          </a:p>
        </p:txBody>
      </p:sp>
      <p:sp>
        <p:nvSpPr>
          <p:cNvPr id="4" name="Slide Number Placeholder 3">
            <a:extLst>
              <a:ext uri="{FF2B5EF4-FFF2-40B4-BE49-F238E27FC236}">
                <a16:creationId xmlns:a16="http://schemas.microsoft.com/office/drawing/2014/main" id="{E3400329-DF52-F771-6A8C-733CC45EDEE7}"/>
              </a:ext>
            </a:extLst>
          </p:cNvPr>
          <p:cNvSpPr>
            <a:spLocks noGrp="1"/>
          </p:cNvSpPr>
          <p:nvPr>
            <p:ph type="sldNum" sz="quarter" idx="12"/>
          </p:nvPr>
        </p:nvSpPr>
        <p:spPr/>
        <p:txBody>
          <a:bodyPr/>
          <a:lstStyle/>
          <a:p>
            <a:fld id="{31160B98-140E-4345-B1A3-2A7247C42973}" type="slidenum">
              <a:rPr lang="fi-FI" smtClean="0"/>
              <a:t>4</a:t>
            </a:fld>
            <a:endParaRPr lang="fi-FI"/>
          </a:p>
        </p:txBody>
      </p:sp>
    </p:spTree>
    <p:extLst>
      <p:ext uri="{BB962C8B-B14F-4D97-AF65-F5344CB8AC3E}">
        <p14:creationId xmlns:p14="http://schemas.microsoft.com/office/powerpoint/2010/main" val="1280265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C625-8511-1ED3-4C58-3B739F2151B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5630B2B-AA8E-0E72-62A2-5D3DA24D83AC}"/>
              </a:ext>
            </a:extLst>
          </p:cNvPr>
          <p:cNvSpPr/>
          <p:nvPr/>
        </p:nvSpPr>
        <p:spPr>
          <a:xfrm>
            <a:off x="688217" y="4148678"/>
            <a:ext cx="262031" cy="368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37AC275F-6495-48CD-7DE1-1D12B0CC9A37}"/>
              </a:ext>
            </a:extLst>
          </p:cNvPr>
          <p:cNvSpPr/>
          <p:nvPr/>
        </p:nvSpPr>
        <p:spPr>
          <a:xfrm>
            <a:off x="503866" y="4150390"/>
            <a:ext cx="368702" cy="3687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7B72E562-7732-8860-65E2-85B36AD16C20}"/>
              </a:ext>
            </a:extLst>
          </p:cNvPr>
          <p:cNvSpPr/>
          <p:nvPr/>
        </p:nvSpPr>
        <p:spPr>
          <a:xfrm>
            <a:off x="872567" y="4150391"/>
            <a:ext cx="10918509" cy="368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23DEC5C6-CEF9-C2A1-C22D-4A0B9919D769}"/>
              </a:ext>
            </a:extLst>
          </p:cNvPr>
          <p:cNvSpPr/>
          <p:nvPr/>
        </p:nvSpPr>
        <p:spPr>
          <a:xfrm>
            <a:off x="1495734" y="2258952"/>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58930196-E6F5-10DB-2602-3DAB64F466B1}"/>
              </a:ext>
            </a:extLst>
          </p:cNvPr>
          <p:cNvSpPr/>
          <p:nvPr/>
        </p:nvSpPr>
        <p:spPr>
          <a:xfrm>
            <a:off x="1311383" y="225895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49F4B543-27BE-0FB9-6466-B78DB85DD79E}"/>
              </a:ext>
            </a:extLst>
          </p:cNvPr>
          <p:cNvSpPr/>
          <p:nvPr/>
        </p:nvSpPr>
        <p:spPr>
          <a:xfrm>
            <a:off x="1680085" y="2258952"/>
            <a:ext cx="1011099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6A54309D-8081-0EF2-83A2-51B2FF10F422}"/>
              </a:ext>
            </a:extLst>
          </p:cNvPr>
          <p:cNvSpPr/>
          <p:nvPr/>
        </p:nvSpPr>
        <p:spPr>
          <a:xfrm>
            <a:off x="2276782" y="816320"/>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BF95555-25D8-7A20-656B-F8DC0A57A08A}"/>
              </a:ext>
            </a:extLst>
          </p:cNvPr>
          <p:cNvSpPr/>
          <p:nvPr/>
        </p:nvSpPr>
        <p:spPr>
          <a:xfrm>
            <a:off x="2092431" y="81632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5403E5A3-49DA-BE2C-A065-16BB8235E300}"/>
              </a:ext>
            </a:extLst>
          </p:cNvPr>
          <p:cNvSpPr/>
          <p:nvPr/>
        </p:nvSpPr>
        <p:spPr>
          <a:xfrm>
            <a:off x="2461134" y="816322"/>
            <a:ext cx="9329942"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8DBB4A60-A2EE-53F4-7099-33F5DFB72476}"/>
              </a:ext>
            </a:extLst>
          </p:cNvPr>
          <p:cNvSpPr/>
          <p:nvPr/>
        </p:nvSpPr>
        <p:spPr>
          <a:xfrm>
            <a:off x="795449" y="5998079"/>
            <a:ext cx="368701"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D32CA105-40D4-079E-D029-6BD557F9122D}"/>
              </a:ext>
            </a:extLst>
          </p:cNvPr>
          <p:cNvSpPr/>
          <p:nvPr/>
        </p:nvSpPr>
        <p:spPr>
          <a:xfrm>
            <a:off x="611099" y="5998079"/>
            <a:ext cx="368701" cy="36870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F80550CA-805A-7D7B-19E0-DFC0FAECE6CB}"/>
              </a:ext>
            </a:extLst>
          </p:cNvPr>
          <p:cNvSpPr/>
          <p:nvPr/>
        </p:nvSpPr>
        <p:spPr>
          <a:xfrm>
            <a:off x="874560" y="5998078"/>
            <a:ext cx="2139624"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CBBFA87E-29F1-628A-E0C2-9DC320941AC3}"/>
              </a:ext>
            </a:extLst>
          </p:cNvPr>
          <p:cNvSpPr/>
          <p:nvPr/>
        </p:nvSpPr>
        <p:spPr>
          <a:xfrm>
            <a:off x="795449" y="554926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20666E31-3B6E-ED51-A7C5-854E45885FC6}"/>
              </a:ext>
            </a:extLst>
          </p:cNvPr>
          <p:cNvSpPr/>
          <p:nvPr/>
        </p:nvSpPr>
        <p:spPr>
          <a:xfrm>
            <a:off x="611099" y="554926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A57F5785-6CFD-C262-DE86-1F34D0D4A2F2}"/>
              </a:ext>
            </a:extLst>
          </p:cNvPr>
          <p:cNvSpPr/>
          <p:nvPr/>
        </p:nvSpPr>
        <p:spPr>
          <a:xfrm>
            <a:off x="874560" y="554926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CC9929BF-BA2B-E690-9602-A7907C214404}"/>
              </a:ext>
            </a:extLst>
          </p:cNvPr>
          <p:cNvSpPr/>
          <p:nvPr/>
        </p:nvSpPr>
        <p:spPr>
          <a:xfrm>
            <a:off x="795449" y="5100458"/>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9FE08F26-F7C8-DE99-FBF1-B66889AC287D}"/>
              </a:ext>
            </a:extLst>
          </p:cNvPr>
          <p:cNvSpPr/>
          <p:nvPr/>
        </p:nvSpPr>
        <p:spPr>
          <a:xfrm>
            <a:off x="611099" y="5100458"/>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6237BE9-1BC2-7396-5324-D339B2858708}"/>
              </a:ext>
            </a:extLst>
          </p:cNvPr>
          <p:cNvSpPr/>
          <p:nvPr/>
        </p:nvSpPr>
        <p:spPr>
          <a:xfrm>
            <a:off x="874560" y="5100457"/>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4086A71C-D101-B97D-7B15-3D0BE65E5529}"/>
              </a:ext>
            </a:extLst>
          </p:cNvPr>
          <p:cNvSpPr/>
          <p:nvPr/>
        </p:nvSpPr>
        <p:spPr>
          <a:xfrm>
            <a:off x="795449" y="4651646"/>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1D608E87-5208-C10D-8F6B-05219A1B3E39}"/>
              </a:ext>
            </a:extLst>
          </p:cNvPr>
          <p:cNvSpPr/>
          <p:nvPr/>
        </p:nvSpPr>
        <p:spPr>
          <a:xfrm>
            <a:off x="611099" y="4651646"/>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969EE4A6-7B2C-6CBB-AA64-6CC268A95EB4}"/>
              </a:ext>
            </a:extLst>
          </p:cNvPr>
          <p:cNvSpPr/>
          <p:nvPr/>
        </p:nvSpPr>
        <p:spPr>
          <a:xfrm>
            <a:off x="874560" y="4651645"/>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4EC4A95B-63B6-DF73-BA0B-5C9D50166310}"/>
              </a:ext>
            </a:extLst>
          </p:cNvPr>
          <p:cNvSpPr/>
          <p:nvPr/>
        </p:nvSpPr>
        <p:spPr>
          <a:xfrm>
            <a:off x="1602404" y="364913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3CDE5B-E135-10C9-3544-9B6B51A7B134}"/>
              </a:ext>
            </a:extLst>
          </p:cNvPr>
          <p:cNvSpPr/>
          <p:nvPr/>
        </p:nvSpPr>
        <p:spPr>
          <a:xfrm>
            <a:off x="1418054" y="364913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51BE9092-697A-8C64-A2D2-655963D1AD95}"/>
              </a:ext>
            </a:extLst>
          </p:cNvPr>
          <p:cNvSpPr/>
          <p:nvPr/>
        </p:nvSpPr>
        <p:spPr>
          <a:xfrm>
            <a:off x="1681515" y="364913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55E0A0F0-33C0-89B5-38D3-9534C09634D1}"/>
              </a:ext>
            </a:extLst>
          </p:cNvPr>
          <p:cNvSpPr/>
          <p:nvPr/>
        </p:nvSpPr>
        <p:spPr>
          <a:xfrm>
            <a:off x="1602404" y="320032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D9BDCDEA-977F-B0A8-8CB6-01CDAEDF8E09}"/>
              </a:ext>
            </a:extLst>
          </p:cNvPr>
          <p:cNvSpPr/>
          <p:nvPr/>
        </p:nvSpPr>
        <p:spPr>
          <a:xfrm>
            <a:off x="1418054" y="320032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652258DC-D5D1-3DC3-5510-710F6AB8B5B5}"/>
              </a:ext>
            </a:extLst>
          </p:cNvPr>
          <p:cNvSpPr/>
          <p:nvPr/>
        </p:nvSpPr>
        <p:spPr>
          <a:xfrm>
            <a:off x="1681515" y="320032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D5F8ED47-E84A-B320-52E0-6EA87C851F92}"/>
              </a:ext>
            </a:extLst>
          </p:cNvPr>
          <p:cNvSpPr/>
          <p:nvPr/>
        </p:nvSpPr>
        <p:spPr>
          <a:xfrm>
            <a:off x="1602404" y="275152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B11889BB-9C81-186E-3CE2-715E4FF0118E}"/>
              </a:ext>
            </a:extLst>
          </p:cNvPr>
          <p:cNvSpPr/>
          <p:nvPr/>
        </p:nvSpPr>
        <p:spPr>
          <a:xfrm>
            <a:off x="1418054" y="275152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723B285-8728-CFB5-E6C7-69FAE1F0EAEC}"/>
              </a:ext>
            </a:extLst>
          </p:cNvPr>
          <p:cNvSpPr/>
          <p:nvPr/>
        </p:nvSpPr>
        <p:spPr>
          <a:xfrm>
            <a:off x="1681515" y="275151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55789542-6454-3A53-5AC6-F9BBFA660CD9}"/>
              </a:ext>
            </a:extLst>
          </p:cNvPr>
          <p:cNvSpPr/>
          <p:nvPr/>
        </p:nvSpPr>
        <p:spPr>
          <a:xfrm>
            <a:off x="2382022" y="175769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8E4531D8-D03E-75C2-5B3A-D7DF5889CBB5}"/>
              </a:ext>
            </a:extLst>
          </p:cNvPr>
          <p:cNvSpPr/>
          <p:nvPr/>
        </p:nvSpPr>
        <p:spPr>
          <a:xfrm>
            <a:off x="2197672" y="175769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8BC0FFA-A89E-1085-CAFD-993F6AA3CB46}"/>
              </a:ext>
            </a:extLst>
          </p:cNvPr>
          <p:cNvSpPr/>
          <p:nvPr/>
        </p:nvSpPr>
        <p:spPr>
          <a:xfrm>
            <a:off x="2461133" y="175769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B22BF189-A8B7-2F70-8D40-1956B1BE7EBF}"/>
              </a:ext>
            </a:extLst>
          </p:cNvPr>
          <p:cNvSpPr/>
          <p:nvPr/>
        </p:nvSpPr>
        <p:spPr>
          <a:xfrm>
            <a:off x="2382022" y="130889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466BBA30-F295-4A28-F11F-ED5F08B7D8FC}"/>
              </a:ext>
            </a:extLst>
          </p:cNvPr>
          <p:cNvSpPr/>
          <p:nvPr/>
        </p:nvSpPr>
        <p:spPr>
          <a:xfrm>
            <a:off x="2197672" y="130889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1B88FD72-2DB3-D4E4-62D3-CCDCC87BBEE8}"/>
              </a:ext>
            </a:extLst>
          </p:cNvPr>
          <p:cNvSpPr/>
          <p:nvPr/>
        </p:nvSpPr>
        <p:spPr>
          <a:xfrm>
            <a:off x="2461133" y="130888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FF30A10B-8E65-8DDE-ECA4-BEE52AEB1907}"/>
              </a:ext>
            </a:extLst>
          </p:cNvPr>
          <p:cNvSpPr txBox="1"/>
          <p:nvPr/>
        </p:nvSpPr>
        <p:spPr>
          <a:xfrm>
            <a:off x="503866" y="276333"/>
            <a:ext cx="3760068" cy="369332"/>
          </a:xfrm>
          <a:prstGeom prst="rect">
            <a:avLst/>
          </a:prstGeom>
          <a:noFill/>
        </p:spPr>
        <p:txBody>
          <a:bodyPr wrap="none" rtlCol="0">
            <a:spAutoFit/>
          </a:bodyPr>
          <a:lstStyle/>
          <a:p>
            <a:r>
              <a:rPr lang="fi-FI"/>
              <a:t>Vaikuttavuuden mittarit ja datalähteet</a:t>
            </a:r>
          </a:p>
        </p:txBody>
      </p:sp>
      <p:sp>
        <p:nvSpPr>
          <p:cNvPr id="31" name="Rectangle 30">
            <a:extLst>
              <a:ext uri="{FF2B5EF4-FFF2-40B4-BE49-F238E27FC236}">
                <a16:creationId xmlns:a16="http://schemas.microsoft.com/office/drawing/2014/main" id="{188639E1-DCE5-D314-1572-30819388699D}"/>
              </a:ext>
            </a:extLst>
          </p:cNvPr>
          <p:cNvSpPr/>
          <p:nvPr/>
        </p:nvSpPr>
        <p:spPr>
          <a:xfrm>
            <a:off x="4600756" y="1308888"/>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2498D059-511C-483B-FFDB-2894C70E3929}"/>
              </a:ext>
            </a:extLst>
          </p:cNvPr>
          <p:cNvSpPr/>
          <p:nvPr/>
        </p:nvSpPr>
        <p:spPr>
          <a:xfrm>
            <a:off x="4600755" y="1756954"/>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C5E0ABD-A066-1482-B521-06258079A20B}"/>
              </a:ext>
            </a:extLst>
          </p:cNvPr>
          <p:cNvSpPr/>
          <p:nvPr/>
        </p:nvSpPr>
        <p:spPr>
          <a:xfrm>
            <a:off x="3821139" y="2751515"/>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2DE0F761-0F98-621B-229E-C47CAE7216CC}"/>
              </a:ext>
            </a:extLst>
          </p:cNvPr>
          <p:cNvSpPr/>
          <p:nvPr/>
        </p:nvSpPr>
        <p:spPr>
          <a:xfrm>
            <a:off x="3821139" y="320193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683CEBAB-F83D-B4AC-F9FE-5652A9BAD2B0}"/>
              </a:ext>
            </a:extLst>
          </p:cNvPr>
          <p:cNvSpPr/>
          <p:nvPr/>
        </p:nvSpPr>
        <p:spPr>
          <a:xfrm>
            <a:off x="3821139" y="364752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AF9BAAB4-2C6C-BC5E-4640-2434DC8101F1}"/>
              </a:ext>
            </a:extLst>
          </p:cNvPr>
          <p:cNvSpPr/>
          <p:nvPr/>
        </p:nvSpPr>
        <p:spPr>
          <a:xfrm>
            <a:off x="3014184" y="4651645"/>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EC28DF87-2285-02C4-D7EC-F8686C88B554}"/>
              </a:ext>
            </a:extLst>
          </p:cNvPr>
          <p:cNvSpPr/>
          <p:nvPr/>
        </p:nvSpPr>
        <p:spPr>
          <a:xfrm>
            <a:off x="3014184" y="5100457"/>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22ADA529-C149-305F-5710-CA3A7C482C0F}"/>
              </a:ext>
            </a:extLst>
          </p:cNvPr>
          <p:cNvSpPr/>
          <p:nvPr/>
        </p:nvSpPr>
        <p:spPr>
          <a:xfrm>
            <a:off x="3014184" y="554926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55322333-65FF-8AFA-FB0A-AC6C29A13303}"/>
              </a:ext>
            </a:extLst>
          </p:cNvPr>
          <p:cNvSpPr/>
          <p:nvPr/>
        </p:nvSpPr>
        <p:spPr>
          <a:xfrm>
            <a:off x="3014184" y="5998078"/>
            <a:ext cx="8776890" cy="368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AFAA1FB-69B2-D8A6-A1F5-B5AAC5239955}"/>
              </a:ext>
            </a:extLst>
          </p:cNvPr>
          <p:cNvSpPr/>
          <p:nvPr/>
        </p:nvSpPr>
        <p:spPr>
          <a:xfrm>
            <a:off x="4600755" y="816320"/>
            <a:ext cx="7190319" cy="55504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9" name="Table 4">
            <a:extLst>
              <a:ext uri="{FF2B5EF4-FFF2-40B4-BE49-F238E27FC236}">
                <a16:creationId xmlns:a16="http://schemas.microsoft.com/office/drawing/2014/main" id="{8ABF39AA-E4DF-CA8B-A409-F09EA0D1793F}"/>
              </a:ext>
            </a:extLst>
          </p:cNvPr>
          <p:cNvGraphicFramePr>
            <a:graphicFrameLocks/>
          </p:cNvGraphicFramePr>
          <p:nvPr>
            <p:extLst>
              <p:ext uri="{D42A27DB-BD31-4B8C-83A1-F6EECF244321}">
                <p14:modId xmlns:p14="http://schemas.microsoft.com/office/powerpoint/2010/main" val="3527490695"/>
              </p:ext>
            </p:extLst>
          </p:nvPr>
        </p:nvGraphicFramePr>
        <p:xfrm>
          <a:off x="4967315" y="1709669"/>
          <a:ext cx="6536467" cy="1188516"/>
        </p:xfrm>
        <a:graphic>
          <a:graphicData uri="http://schemas.openxmlformats.org/drawingml/2006/table">
            <a:tbl>
              <a:tblPr firstRow="1" bandRow="1"/>
              <a:tblGrid>
                <a:gridCol w="1493462">
                  <a:extLst>
                    <a:ext uri="{9D8B030D-6E8A-4147-A177-3AD203B41FA5}">
                      <a16:colId xmlns:a16="http://schemas.microsoft.com/office/drawing/2014/main" val="1555303819"/>
                    </a:ext>
                  </a:extLst>
                </a:gridCol>
                <a:gridCol w="3824269">
                  <a:extLst>
                    <a:ext uri="{9D8B030D-6E8A-4147-A177-3AD203B41FA5}">
                      <a16:colId xmlns:a16="http://schemas.microsoft.com/office/drawing/2014/main" val="1976995538"/>
                    </a:ext>
                  </a:extLst>
                </a:gridCol>
                <a:gridCol w="1218736">
                  <a:extLst>
                    <a:ext uri="{9D8B030D-6E8A-4147-A177-3AD203B41FA5}">
                      <a16:colId xmlns:a16="http://schemas.microsoft.com/office/drawing/2014/main" val="2090383879"/>
                    </a:ext>
                  </a:extLst>
                </a:gridCol>
              </a:tblGrid>
              <a:tr h="5310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Laajapohjainen kumppanuus</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Ekosysteemin toimijoiden kumppanuudet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EURA (liite 4)</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153169407"/>
                  </a:ext>
                </a:extLst>
              </a:tr>
              <a:tr h="6574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Yhteiset hankkeet toimijoiden kesken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Ekosysteemitoimijoiden yhteisten hankkeiden lukumäärä</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EURA (liite 4), kaupungeilta saatava 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2661947560"/>
                  </a:ext>
                </a:extLst>
              </a:tr>
            </a:tbl>
          </a:graphicData>
        </a:graphic>
      </p:graphicFrame>
      <p:graphicFrame>
        <p:nvGraphicFramePr>
          <p:cNvPr id="50" name="Table 4">
            <a:extLst>
              <a:ext uri="{FF2B5EF4-FFF2-40B4-BE49-F238E27FC236}">
                <a16:creationId xmlns:a16="http://schemas.microsoft.com/office/drawing/2014/main" id="{2F2148AE-C580-3B42-9340-91226E5EF97B}"/>
              </a:ext>
            </a:extLst>
          </p:cNvPr>
          <p:cNvGraphicFramePr>
            <a:graphicFrameLocks/>
          </p:cNvGraphicFramePr>
          <p:nvPr>
            <p:extLst>
              <p:ext uri="{D42A27DB-BD31-4B8C-83A1-F6EECF244321}">
                <p14:modId xmlns:p14="http://schemas.microsoft.com/office/powerpoint/2010/main" val="2012437047"/>
              </p:ext>
            </p:extLst>
          </p:nvPr>
        </p:nvGraphicFramePr>
        <p:xfrm>
          <a:off x="4953999" y="3728253"/>
          <a:ext cx="6549783" cy="2454175"/>
        </p:xfrm>
        <a:graphic>
          <a:graphicData uri="http://schemas.openxmlformats.org/drawingml/2006/table">
            <a:tbl>
              <a:tblPr firstRow="1" bandRow="1"/>
              <a:tblGrid>
                <a:gridCol w="1488894">
                  <a:extLst>
                    <a:ext uri="{9D8B030D-6E8A-4147-A177-3AD203B41FA5}">
                      <a16:colId xmlns:a16="http://schemas.microsoft.com/office/drawing/2014/main" val="1555303819"/>
                    </a:ext>
                  </a:extLst>
                </a:gridCol>
                <a:gridCol w="3826522">
                  <a:extLst>
                    <a:ext uri="{9D8B030D-6E8A-4147-A177-3AD203B41FA5}">
                      <a16:colId xmlns:a16="http://schemas.microsoft.com/office/drawing/2014/main" val="1976995538"/>
                    </a:ext>
                  </a:extLst>
                </a:gridCol>
                <a:gridCol w="1234367">
                  <a:extLst>
                    <a:ext uri="{9D8B030D-6E8A-4147-A177-3AD203B41FA5}">
                      <a16:colId xmlns:a16="http://schemas.microsoft.com/office/drawing/2014/main" val="1687576342"/>
                    </a:ext>
                  </a:extLst>
                </a:gridCol>
              </a:tblGrid>
              <a:tr h="5034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Sitoutuneet kumppanit (lkm)</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Ekosysteemin toiminnassa mukana olevat kumppanit, jotka ovat sitoutuneet toimintaan (yhteiset hankkeet, tilaisuudet ym.)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EURA + kaupungeilta saatava tieto</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153169407"/>
                  </a:ext>
                </a:extLst>
              </a:tr>
              <a:tr h="5034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Sitoutuneet kansainväliset toimijat (lkm)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Ekosysteemin toiminnassa mukana olevat kansainväliset kumppanit, jotka ovat sitoutuneet toimintaan (yhteiset hankkeet, tilaisuudet ym.)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EURA + kaupungeilta saatava 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2661947560"/>
                  </a:ext>
                </a:extLst>
              </a:tr>
              <a:tr h="6496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Laajat hankkeet yhteiskehittämisen alustoilla; toimijoiden houkuttelu kehitysympäristöihin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Yhteiskehittämisen alustoilla toteutetut hankkeet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Kaupungeilta saatava 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355773027"/>
                  </a:ext>
                </a:extLst>
              </a:tr>
              <a:tr h="5034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NPS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NPS (Net Promoter Score) suositteluindeksi eli, kuinka todennäköisesti toimijat suosittelisivat ekosysteemin toimintaa kollegoilleen.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Kaupungeilta saatava 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4113364070"/>
                  </a:ext>
                </a:extLst>
              </a:tr>
            </a:tbl>
          </a:graphicData>
        </a:graphic>
      </p:graphicFrame>
      <p:sp>
        <p:nvSpPr>
          <p:cNvPr id="51" name="TextBox 50">
            <a:extLst>
              <a:ext uri="{FF2B5EF4-FFF2-40B4-BE49-F238E27FC236}">
                <a16:creationId xmlns:a16="http://schemas.microsoft.com/office/drawing/2014/main" id="{E6D7F632-2AE9-50F0-864D-0031D67CE2DF}"/>
              </a:ext>
            </a:extLst>
          </p:cNvPr>
          <p:cNvSpPr txBox="1"/>
          <p:nvPr/>
        </p:nvSpPr>
        <p:spPr>
          <a:xfrm>
            <a:off x="4861984" y="1193699"/>
            <a:ext cx="1194622" cy="276999"/>
          </a:xfrm>
          <a:prstGeom prst="rect">
            <a:avLst/>
          </a:prstGeom>
          <a:noFill/>
        </p:spPr>
        <p:txBody>
          <a:bodyPr wrap="none" rtlCol="0">
            <a:spAutoFit/>
          </a:bodyPr>
          <a:lstStyle/>
          <a:p>
            <a:r>
              <a:rPr lang="fi-FI" sz="1200"/>
              <a:t>Yhteiset mittarit</a:t>
            </a:r>
          </a:p>
        </p:txBody>
      </p:sp>
      <p:sp>
        <p:nvSpPr>
          <p:cNvPr id="52" name="TextBox 51">
            <a:extLst>
              <a:ext uri="{FF2B5EF4-FFF2-40B4-BE49-F238E27FC236}">
                <a16:creationId xmlns:a16="http://schemas.microsoft.com/office/drawing/2014/main" id="{21896A41-34EF-8493-60DE-12BBB5F8EFEE}"/>
              </a:ext>
            </a:extLst>
          </p:cNvPr>
          <p:cNvSpPr txBox="1"/>
          <p:nvPr/>
        </p:nvSpPr>
        <p:spPr>
          <a:xfrm>
            <a:off x="4861984" y="3244077"/>
            <a:ext cx="1370247" cy="276999"/>
          </a:xfrm>
          <a:prstGeom prst="rect">
            <a:avLst/>
          </a:prstGeom>
          <a:noFill/>
        </p:spPr>
        <p:txBody>
          <a:bodyPr wrap="none" rtlCol="0">
            <a:spAutoFit/>
          </a:bodyPr>
          <a:lstStyle/>
          <a:p>
            <a:r>
              <a:rPr lang="fi-FI" sz="1200"/>
              <a:t>Valinnaiset mittarit</a:t>
            </a:r>
          </a:p>
        </p:txBody>
      </p:sp>
      <p:sp>
        <p:nvSpPr>
          <p:cNvPr id="53" name="Slide Number Placeholder 52">
            <a:extLst>
              <a:ext uri="{FF2B5EF4-FFF2-40B4-BE49-F238E27FC236}">
                <a16:creationId xmlns:a16="http://schemas.microsoft.com/office/drawing/2014/main" id="{ACFEB6D3-F674-1647-94B7-AC6C0662D303}"/>
              </a:ext>
            </a:extLst>
          </p:cNvPr>
          <p:cNvSpPr>
            <a:spLocks noGrp="1"/>
          </p:cNvSpPr>
          <p:nvPr>
            <p:ph type="sldNum" sz="quarter" idx="12"/>
          </p:nvPr>
        </p:nvSpPr>
        <p:spPr/>
        <p:txBody>
          <a:bodyPr/>
          <a:lstStyle/>
          <a:p>
            <a:fld id="{31160B98-140E-4345-B1A3-2A7247C42973}" type="slidenum">
              <a:rPr lang="fi-FI" smtClean="0"/>
              <a:t>40</a:t>
            </a:fld>
            <a:endParaRPr lang="fi-FI"/>
          </a:p>
        </p:txBody>
      </p:sp>
    </p:spTree>
    <p:extLst>
      <p:ext uri="{BB962C8B-B14F-4D97-AF65-F5344CB8AC3E}">
        <p14:creationId xmlns:p14="http://schemas.microsoft.com/office/powerpoint/2010/main" val="2820760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AEF807-F28C-A21F-1EB7-0B538B1B43AD}"/>
              </a:ext>
            </a:extLst>
          </p:cNvPr>
          <p:cNvSpPr/>
          <p:nvPr/>
        </p:nvSpPr>
        <p:spPr>
          <a:xfrm>
            <a:off x="688217" y="4148678"/>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03AD2EC2-8BF1-0248-4A3D-F1CFE14E389D}"/>
              </a:ext>
            </a:extLst>
          </p:cNvPr>
          <p:cNvSpPr/>
          <p:nvPr/>
        </p:nvSpPr>
        <p:spPr>
          <a:xfrm>
            <a:off x="503866" y="4150390"/>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EDD03815-C3C4-F0B0-DE4A-E4A4B6EAD7B1}"/>
              </a:ext>
            </a:extLst>
          </p:cNvPr>
          <p:cNvSpPr/>
          <p:nvPr/>
        </p:nvSpPr>
        <p:spPr>
          <a:xfrm>
            <a:off x="872567" y="4150391"/>
            <a:ext cx="10918509"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1E446094-8303-8246-42A4-7ED358289637}"/>
              </a:ext>
            </a:extLst>
          </p:cNvPr>
          <p:cNvSpPr/>
          <p:nvPr/>
        </p:nvSpPr>
        <p:spPr>
          <a:xfrm>
            <a:off x="1495734" y="2258952"/>
            <a:ext cx="262031" cy="368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FEA59709-CC32-12A2-630A-36E95C0ADC72}"/>
              </a:ext>
            </a:extLst>
          </p:cNvPr>
          <p:cNvSpPr/>
          <p:nvPr/>
        </p:nvSpPr>
        <p:spPr>
          <a:xfrm>
            <a:off x="1311383" y="2258952"/>
            <a:ext cx="368702" cy="3687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1D9CCC6B-CD59-B532-BCDD-714B8BDEC10C}"/>
              </a:ext>
            </a:extLst>
          </p:cNvPr>
          <p:cNvSpPr/>
          <p:nvPr/>
        </p:nvSpPr>
        <p:spPr>
          <a:xfrm>
            <a:off x="1680085" y="2258952"/>
            <a:ext cx="10110991" cy="368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7204F917-528C-146D-9EDB-BFDE88BB9C9A}"/>
              </a:ext>
            </a:extLst>
          </p:cNvPr>
          <p:cNvSpPr/>
          <p:nvPr/>
        </p:nvSpPr>
        <p:spPr>
          <a:xfrm>
            <a:off x="2276782" y="816320"/>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E3386C7-543A-9E2F-6701-9208A8EF3C21}"/>
              </a:ext>
            </a:extLst>
          </p:cNvPr>
          <p:cNvSpPr/>
          <p:nvPr/>
        </p:nvSpPr>
        <p:spPr>
          <a:xfrm>
            <a:off x="2092431" y="81632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C3757891-FFCB-9F1C-49CF-97799A8858E9}"/>
              </a:ext>
            </a:extLst>
          </p:cNvPr>
          <p:cNvSpPr/>
          <p:nvPr/>
        </p:nvSpPr>
        <p:spPr>
          <a:xfrm>
            <a:off x="2461134" y="816322"/>
            <a:ext cx="9329942"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283502D6-2AA5-5CA8-FD78-5BF1710CD75A}"/>
              </a:ext>
            </a:extLst>
          </p:cNvPr>
          <p:cNvSpPr/>
          <p:nvPr/>
        </p:nvSpPr>
        <p:spPr>
          <a:xfrm>
            <a:off x="795449" y="599807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2F3BAD44-EAF4-195B-9702-5C8D37C5CC21}"/>
              </a:ext>
            </a:extLst>
          </p:cNvPr>
          <p:cNvSpPr/>
          <p:nvPr/>
        </p:nvSpPr>
        <p:spPr>
          <a:xfrm>
            <a:off x="611099" y="599807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15BA1DFB-ACC5-EE7A-2682-07236688659C}"/>
              </a:ext>
            </a:extLst>
          </p:cNvPr>
          <p:cNvSpPr/>
          <p:nvPr/>
        </p:nvSpPr>
        <p:spPr>
          <a:xfrm>
            <a:off x="874560" y="599807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44637512-EE43-655E-7921-6736BE2F8A01}"/>
              </a:ext>
            </a:extLst>
          </p:cNvPr>
          <p:cNvSpPr/>
          <p:nvPr/>
        </p:nvSpPr>
        <p:spPr>
          <a:xfrm>
            <a:off x="795449" y="554926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1C053792-9522-DF15-8604-9CBC9FACA471}"/>
              </a:ext>
            </a:extLst>
          </p:cNvPr>
          <p:cNvSpPr/>
          <p:nvPr/>
        </p:nvSpPr>
        <p:spPr>
          <a:xfrm>
            <a:off x="611099" y="554926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19C482CE-A8D1-8F95-6F6A-A4355ADA0BD7}"/>
              </a:ext>
            </a:extLst>
          </p:cNvPr>
          <p:cNvSpPr/>
          <p:nvPr/>
        </p:nvSpPr>
        <p:spPr>
          <a:xfrm>
            <a:off x="874560" y="554926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B6A02D07-03CC-BDD6-0E3E-9EC6FEF6A525}"/>
              </a:ext>
            </a:extLst>
          </p:cNvPr>
          <p:cNvSpPr/>
          <p:nvPr/>
        </p:nvSpPr>
        <p:spPr>
          <a:xfrm>
            <a:off x="795449" y="5100458"/>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A099481E-E76F-97FB-AF19-9B44E6AF4EC4}"/>
              </a:ext>
            </a:extLst>
          </p:cNvPr>
          <p:cNvSpPr/>
          <p:nvPr/>
        </p:nvSpPr>
        <p:spPr>
          <a:xfrm>
            <a:off x="611099" y="5100458"/>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97BE42D-81F7-BB90-F7C2-DE3170D07D7F}"/>
              </a:ext>
            </a:extLst>
          </p:cNvPr>
          <p:cNvSpPr/>
          <p:nvPr/>
        </p:nvSpPr>
        <p:spPr>
          <a:xfrm>
            <a:off x="874560" y="5100457"/>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E7047E5E-A7F2-A899-85C0-2F8F7448C5C4}"/>
              </a:ext>
            </a:extLst>
          </p:cNvPr>
          <p:cNvSpPr/>
          <p:nvPr/>
        </p:nvSpPr>
        <p:spPr>
          <a:xfrm>
            <a:off x="795449" y="4651646"/>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2099090F-014D-62B7-00A1-C28E3BF8E55D}"/>
              </a:ext>
            </a:extLst>
          </p:cNvPr>
          <p:cNvSpPr/>
          <p:nvPr/>
        </p:nvSpPr>
        <p:spPr>
          <a:xfrm>
            <a:off x="611099" y="4651646"/>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384D243A-D3DD-7ED5-336F-BE37168C1A98}"/>
              </a:ext>
            </a:extLst>
          </p:cNvPr>
          <p:cNvSpPr/>
          <p:nvPr/>
        </p:nvSpPr>
        <p:spPr>
          <a:xfrm>
            <a:off x="874560" y="4651645"/>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A54B1B24-D619-BCB8-58BF-82B242601734}"/>
              </a:ext>
            </a:extLst>
          </p:cNvPr>
          <p:cNvSpPr/>
          <p:nvPr/>
        </p:nvSpPr>
        <p:spPr>
          <a:xfrm>
            <a:off x="1602404" y="364913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A57F38-F316-C2C9-B550-EEA09FA2ABB0}"/>
              </a:ext>
            </a:extLst>
          </p:cNvPr>
          <p:cNvSpPr/>
          <p:nvPr/>
        </p:nvSpPr>
        <p:spPr>
          <a:xfrm>
            <a:off x="1418054" y="364913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42F4CA8B-1CBC-0D0C-B6B7-4ED5D1523F27}"/>
              </a:ext>
            </a:extLst>
          </p:cNvPr>
          <p:cNvSpPr/>
          <p:nvPr/>
        </p:nvSpPr>
        <p:spPr>
          <a:xfrm>
            <a:off x="1681515" y="364913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CAF897A3-28B5-0D8F-A231-90406119EA4A}"/>
              </a:ext>
            </a:extLst>
          </p:cNvPr>
          <p:cNvSpPr/>
          <p:nvPr/>
        </p:nvSpPr>
        <p:spPr>
          <a:xfrm>
            <a:off x="1602404" y="320032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82D8F459-D1AB-1FB8-3163-4E6DC674C769}"/>
              </a:ext>
            </a:extLst>
          </p:cNvPr>
          <p:cNvSpPr/>
          <p:nvPr/>
        </p:nvSpPr>
        <p:spPr>
          <a:xfrm>
            <a:off x="1418054" y="320032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8558769C-CF99-734B-F5F6-2348C7BB23C9}"/>
              </a:ext>
            </a:extLst>
          </p:cNvPr>
          <p:cNvSpPr/>
          <p:nvPr/>
        </p:nvSpPr>
        <p:spPr>
          <a:xfrm>
            <a:off x="1681515" y="320032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F827CDCD-763F-1DE9-5EE4-78A543EBFC3B}"/>
              </a:ext>
            </a:extLst>
          </p:cNvPr>
          <p:cNvSpPr/>
          <p:nvPr/>
        </p:nvSpPr>
        <p:spPr>
          <a:xfrm>
            <a:off x="1602404" y="2751520"/>
            <a:ext cx="368701" cy="3687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8FA02BB6-0B77-B722-6D37-A310C52D9D50}"/>
              </a:ext>
            </a:extLst>
          </p:cNvPr>
          <p:cNvSpPr/>
          <p:nvPr/>
        </p:nvSpPr>
        <p:spPr>
          <a:xfrm>
            <a:off x="1418054" y="2751520"/>
            <a:ext cx="368701" cy="36870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00C4009-E0C2-F88E-D767-A9312F213DEC}"/>
              </a:ext>
            </a:extLst>
          </p:cNvPr>
          <p:cNvSpPr/>
          <p:nvPr/>
        </p:nvSpPr>
        <p:spPr>
          <a:xfrm>
            <a:off x="1681515" y="2751519"/>
            <a:ext cx="2139624" cy="3687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4019BA98-181C-2AAD-5DA3-EB250289ABFF}"/>
              </a:ext>
            </a:extLst>
          </p:cNvPr>
          <p:cNvSpPr/>
          <p:nvPr/>
        </p:nvSpPr>
        <p:spPr>
          <a:xfrm>
            <a:off x="2382022" y="175769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7FB4D3BC-0111-4FDD-9366-ED3EB3390FD8}"/>
              </a:ext>
            </a:extLst>
          </p:cNvPr>
          <p:cNvSpPr/>
          <p:nvPr/>
        </p:nvSpPr>
        <p:spPr>
          <a:xfrm>
            <a:off x="2197672" y="175769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2447E16-33BB-C643-C839-67F784B3F6C4}"/>
              </a:ext>
            </a:extLst>
          </p:cNvPr>
          <p:cNvSpPr/>
          <p:nvPr/>
        </p:nvSpPr>
        <p:spPr>
          <a:xfrm>
            <a:off x="2461133" y="175769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1C24A224-5FE6-B3D5-A92B-EFC50EC72914}"/>
              </a:ext>
            </a:extLst>
          </p:cNvPr>
          <p:cNvSpPr/>
          <p:nvPr/>
        </p:nvSpPr>
        <p:spPr>
          <a:xfrm>
            <a:off x="2382022" y="130889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03C0AAB0-746F-281F-93CD-FCB5E602418E}"/>
              </a:ext>
            </a:extLst>
          </p:cNvPr>
          <p:cNvSpPr/>
          <p:nvPr/>
        </p:nvSpPr>
        <p:spPr>
          <a:xfrm>
            <a:off x="2197672" y="130889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F59644B5-C784-D561-2890-52387CA74ACF}"/>
              </a:ext>
            </a:extLst>
          </p:cNvPr>
          <p:cNvSpPr/>
          <p:nvPr/>
        </p:nvSpPr>
        <p:spPr>
          <a:xfrm>
            <a:off x="2461133" y="130888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DC952EC9-84BD-0EFD-E757-58DAB36DCE71}"/>
              </a:ext>
            </a:extLst>
          </p:cNvPr>
          <p:cNvSpPr txBox="1"/>
          <p:nvPr/>
        </p:nvSpPr>
        <p:spPr>
          <a:xfrm>
            <a:off x="503866" y="276333"/>
            <a:ext cx="3760068" cy="369332"/>
          </a:xfrm>
          <a:prstGeom prst="rect">
            <a:avLst/>
          </a:prstGeom>
          <a:noFill/>
        </p:spPr>
        <p:txBody>
          <a:bodyPr wrap="none" rtlCol="0">
            <a:spAutoFit/>
          </a:bodyPr>
          <a:lstStyle/>
          <a:p>
            <a:r>
              <a:rPr lang="fi-FI"/>
              <a:t>Vaikuttavuuden mittarit ja datalähteet</a:t>
            </a:r>
          </a:p>
        </p:txBody>
      </p:sp>
      <p:sp>
        <p:nvSpPr>
          <p:cNvPr id="31" name="Rectangle 30">
            <a:extLst>
              <a:ext uri="{FF2B5EF4-FFF2-40B4-BE49-F238E27FC236}">
                <a16:creationId xmlns:a16="http://schemas.microsoft.com/office/drawing/2014/main" id="{7A4C64B3-9DB8-168B-5DEA-9F4F0597573E}"/>
              </a:ext>
            </a:extLst>
          </p:cNvPr>
          <p:cNvSpPr/>
          <p:nvPr/>
        </p:nvSpPr>
        <p:spPr>
          <a:xfrm>
            <a:off x="4600756" y="1308888"/>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8023FA9C-FD2F-DCF4-7D94-B4D3C8ED7317}"/>
              </a:ext>
            </a:extLst>
          </p:cNvPr>
          <p:cNvSpPr/>
          <p:nvPr/>
        </p:nvSpPr>
        <p:spPr>
          <a:xfrm>
            <a:off x="4600755" y="1756954"/>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7724423-A185-7CD2-6A07-E40609F72FF0}"/>
              </a:ext>
            </a:extLst>
          </p:cNvPr>
          <p:cNvSpPr/>
          <p:nvPr/>
        </p:nvSpPr>
        <p:spPr>
          <a:xfrm>
            <a:off x="3821139" y="2751515"/>
            <a:ext cx="7969935" cy="3687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1074941F-837D-0F7B-D78F-28A074E8ABD2}"/>
              </a:ext>
            </a:extLst>
          </p:cNvPr>
          <p:cNvSpPr/>
          <p:nvPr/>
        </p:nvSpPr>
        <p:spPr>
          <a:xfrm>
            <a:off x="3821139" y="320193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BC690860-DE54-6B2B-D4D2-BF7C4DBB3998}"/>
              </a:ext>
            </a:extLst>
          </p:cNvPr>
          <p:cNvSpPr/>
          <p:nvPr/>
        </p:nvSpPr>
        <p:spPr>
          <a:xfrm>
            <a:off x="3821139" y="364752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200F55D6-3B4F-B174-D686-C40DC3AC8716}"/>
              </a:ext>
            </a:extLst>
          </p:cNvPr>
          <p:cNvSpPr/>
          <p:nvPr/>
        </p:nvSpPr>
        <p:spPr>
          <a:xfrm>
            <a:off x="3014184" y="4651645"/>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2F43DC03-DE2B-A79C-E384-ACF4BE348255}"/>
              </a:ext>
            </a:extLst>
          </p:cNvPr>
          <p:cNvSpPr/>
          <p:nvPr/>
        </p:nvSpPr>
        <p:spPr>
          <a:xfrm>
            <a:off x="3014184" y="5100457"/>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8D44F8B1-422D-EEC4-0B91-87CDC3F381C6}"/>
              </a:ext>
            </a:extLst>
          </p:cNvPr>
          <p:cNvSpPr/>
          <p:nvPr/>
        </p:nvSpPr>
        <p:spPr>
          <a:xfrm>
            <a:off x="3014184" y="554926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C176A742-F6B5-7D68-588D-66449FE7DB8C}"/>
              </a:ext>
            </a:extLst>
          </p:cNvPr>
          <p:cNvSpPr/>
          <p:nvPr/>
        </p:nvSpPr>
        <p:spPr>
          <a:xfrm>
            <a:off x="3014184" y="599807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5219D87-5578-5FDD-60F3-D8A38B4C0940}"/>
              </a:ext>
            </a:extLst>
          </p:cNvPr>
          <p:cNvSpPr/>
          <p:nvPr/>
        </p:nvSpPr>
        <p:spPr>
          <a:xfrm>
            <a:off x="4600755" y="816320"/>
            <a:ext cx="7190319" cy="55504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9" name="Table 4">
            <a:extLst>
              <a:ext uri="{FF2B5EF4-FFF2-40B4-BE49-F238E27FC236}">
                <a16:creationId xmlns:a16="http://schemas.microsoft.com/office/drawing/2014/main" id="{ED944D06-2104-76FB-E159-61DBF5C3CB4F}"/>
              </a:ext>
            </a:extLst>
          </p:cNvPr>
          <p:cNvGraphicFramePr>
            <a:graphicFrameLocks/>
          </p:cNvGraphicFramePr>
          <p:nvPr>
            <p:extLst>
              <p:ext uri="{D42A27DB-BD31-4B8C-83A1-F6EECF244321}">
                <p14:modId xmlns:p14="http://schemas.microsoft.com/office/powerpoint/2010/main" val="3672637311"/>
              </p:ext>
            </p:extLst>
          </p:nvPr>
        </p:nvGraphicFramePr>
        <p:xfrm>
          <a:off x="4968498" y="1844597"/>
          <a:ext cx="6520116" cy="396240"/>
        </p:xfrm>
        <a:graphic>
          <a:graphicData uri="http://schemas.openxmlformats.org/drawingml/2006/table">
            <a:tbl>
              <a:tblPr firstRow="1" bandRow="1"/>
              <a:tblGrid>
                <a:gridCol w="2102574">
                  <a:extLst>
                    <a:ext uri="{9D8B030D-6E8A-4147-A177-3AD203B41FA5}">
                      <a16:colId xmlns:a16="http://schemas.microsoft.com/office/drawing/2014/main" val="1555303819"/>
                    </a:ext>
                  </a:extLst>
                </a:gridCol>
                <a:gridCol w="3168755">
                  <a:extLst>
                    <a:ext uri="{9D8B030D-6E8A-4147-A177-3AD203B41FA5}">
                      <a16:colId xmlns:a16="http://schemas.microsoft.com/office/drawing/2014/main" val="1976995538"/>
                    </a:ext>
                  </a:extLst>
                </a:gridCol>
                <a:gridCol w="1248787">
                  <a:extLst>
                    <a:ext uri="{9D8B030D-6E8A-4147-A177-3AD203B41FA5}">
                      <a16:colId xmlns:a16="http://schemas.microsoft.com/office/drawing/2014/main" val="2090383879"/>
                    </a:ext>
                  </a:extLst>
                </a:gridCol>
              </a:tblGrid>
              <a:tr h="2893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Uudet innovaatiot / läpimurtoinnovaatiot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Uusien innovaatioiden lukumäärä</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Kysely (liite 2), EURA (liite 4)</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318685853"/>
                  </a:ext>
                </a:extLst>
              </a:tr>
            </a:tbl>
          </a:graphicData>
        </a:graphic>
      </p:graphicFrame>
      <p:graphicFrame>
        <p:nvGraphicFramePr>
          <p:cNvPr id="50" name="Table 4">
            <a:extLst>
              <a:ext uri="{FF2B5EF4-FFF2-40B4-BE49-F238E27FC236}">
                <a16:creationId xmlns:a16="http://schemas.microsoft.com/office/drawing/2014/main" id="{712523CF-6277-F0D1-85F8-331C91B533C5}"/>
              </a:ext>
            </a:extLst>
          </p:cNvPr>
          <p:cNvGraphicFramePr>
            <a:graphicFrameLocks/>
          </p:cNvGraphicFramePr>
          <p:nvPr>
            <p:extLst>
              <p:ext uri="{D42A27DB-BD31-4B8C-83A1-F6EECF244321}">
                <p14:modId xmlns:p14="http://schemas.microsoft.com/office/powerpoint/2010/main" val="4145754063"/>
              </p:ext>
            </p:extLst>
          </p:nvPr>
        </p:nvGraphicFramePr>
        <p:xfrm>
          <a:off x="4932519" y="3645918"/>
          <a:ext cx="6556096" cy="944880"/>
        </p:xfrm>
        <a:graphic>
          <a:graphicData uri="http://schemas.openxmlformats.org/drawingml/2006/table">
            <a:tbl>
              <a:tblPr firstRow="1" bandRow="1"/>
              <a:tblGrid>
                <a:gridCol w="1697916">
                  <a:extLst>
                    <a:ext uri="{9D8B030D-6E8A-4147-A177-3AD203B41FA5}">
                      <a16:colId xmlns:a16="http://schemas.microsoft.com/office/drawing/2014/main" val="1555303819"/>
                    </a:ext>
                  </a:extLst>
                </a:gridCol>
                <a:gridCol w="3584273">
                  <a:extLst>
                    <a:ext uri="{9D8B030D-6E8A-4147-A177-3AD203B41FA5}">
                      <a16:colId xmlns:a16="http://schemas.microsoft.com/office/drawing/2014/main" val="1976995538"/>
                    </a:ext>
                  </a:extLst>
                </a:gridCol>
                <a:gridCol w="1273907">
                  <a:extLst>
                    <a:ext uri="{9D8B030D-6E8A-4147-A177-3AD203B41FA5}">
                      <a16:colId xmlns:a16="http://schemas.microsoft.com/office/drawing/2014/main" val="458916958"/>
                    </a:ext>
                  </a:extLst>
                </a:gridCol>
              </a:tblGrid>
              <a:tr h="2576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Uudet tuotteet ja palvelut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Ekosysteemin temaattisiin kokonaisuuksiin liittyvät uudet tuotteet ja palvelut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EURA, (+ Sfinno-tietokanta, VTT)</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318685853"/>
                  </a:ext>
                </a:extLst>
              </a:tr>
              <a:tr h="2714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Alustat ja toimintatavat digitaalisen siirtymän edistämiseksi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Ekosysteemisopimuksessa kuvatut alustat ja toimintatavat, joilla yhteistyössä hyödynnetään siirtymään aikaansaamiseksi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Kaupungeilta saatava tieto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11446289"/>
                  </a:ext>
                </a:extLst>
              </a:tr>
            </a:tbl>
          </a:graphicData>
        </a:graphic>
      </p:graphicFrame>
      <p:sp>
        <p:nvSpPr>
          <p:cNvPr id="51" name="TextBox 50">
            <a:extLst>
              <a:ext uri="{FF2B5EF4-FFF2-40B4-BE49-F238E27FC236}">
                <a16:creationId xmlns:a16="http://schemas.microsoft.com/office/drawing/2014/main" id="{CDDC5B61-F8CE-BCC3-7BA2-BB2B2076F595}"/>
              </a:ext>
            </a:extLst>
          </p:cNvPr>
          <p:cNvSpPr txBox="1"/>
          <p:nvPr/>
        </p:nvSpPr>
        <p:spPr>
          <a:xfrm>
            <a:off x="4861984" y="1193699"/>
            <a:ext cx="1194622" cy="276999"/>
          </a:xfrm>
          <a:prstGeom prst="rect">
            <a:avLst/>
          </a:prstGeom>
          <a:noFill/>
        </p:spPr>
        <p:txBody>
          <a:bodyPr wrap="none" rtlCol="0">
            <a:spAutoFit/>
          </a:bodyPr>
          <a:lstStyle/>
          <a:p>
            <a:r>
              <a:rPr lang="fi-FI" sz="1200"/>
              <a:t>Yhteiset mittarit</a:t>
            </a:r>
          </a:p>
        </p:txBody>
      </p:sp>
      <p:sp>
        <p:nvSpPr>
          <p:cNvPr id="52" name="TextBox 51">
            <a:extLst>
              <a:ext uri="{FF2B5EF4-FFF2-40B4-BE49-F238E27FC236}">
                <a16:creationId xmlns:a16="http://schemas.microsoft.com/office/drawing/2014/main" id="{31C521A5-9C22-E9D9-87DE-179039F0B598}"/>
              </a:ext>
            </a:extLst>
          </p:cNvPr>
          <p:cNvSpPr txBox="1"/>
          <p:nvPr/>
        </p:nvSpPr>
        <p:spPr>
          <a:xfrm>
            <a:off x="4861984" y="2977498"/>
            <a:ext cx="1370247" cy="276999"/>
          </a:xfrm>
          <a:prstGeom prst="rect">
            <a:avLst/>
          </a:prstGeom>
          <a:noFill/>
        </p:spPr>
        <p:txBody>
          <a:bodyPr wrap="none" rtlCol="0">
            <a:spAutoFit/>
          </a:bodyPr>
          <a:lstStyle/>
          <a:p>
            <a:r>
              <a:rPr lang="fi-FI" sz="1200"/>
              <a:t>Valinnaiset mittarit</a:t>
            </a:r>
          </a:p>
        </p:txBody>
      </p:sp>
      <p:sp>
        <p:nvSpPr>
          <p:cNvPr id="53" name="Slide Number Placeholder 52">
            <a:extLst>
              <a:ext uri="{FF2B5EF4-FFF2-40B4-BE49-F238E27FC236}">
                <a16:creationId xmlns:a16="http://schemas.microsoft.com/office/drawing/2014/main" id="{055336E1-385C-966B-39F5-7F2586DCBD9B}"/>
              </a:ext>
            </a:extLst>
          </p:cNvPr>
          <p:cNvSpPr>
            <a:spLocks noGrp="1"/>
          </p:cNvSpPr>
          <p:nvPr>
            <p:ph type="sldNum" sz="quarter" idx="12"/>
          </p:nvPr>
        </p:nvSpPr>
        <p:spPr/>
        <p:txBody>
          <a:bodyPr/>
          <a:lstStyle/>
          <a:p>
            <a:fld id="{31160B98-140E-4345-B1A3-2A7247C42973}" type="slidenum">
              <a:rPr lang="fi-FI" smtClean="0"/>
              <a:t>41</a:t>
            </a:fld>
            <a:endParaRPr lang="fi-FI"/>
          </a:p>
        </p:txBody>
      </p:sp>
    </p:spTree>
    <p:extLst>
      <p:ext uri="{BB962C8B-B14F-4D97-AF65-F5344CB8AC3E}">
        <p14:creationId xmlns:p14="http://schemas.microsoft.com/office/powerpoint/2010/main" val="152613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AEF807-F28C-A21F-1EB7-0B538B1B43AD}"/>
              </a:ext>
            </a:extLst>
          </p:cNvPr>
          <p:cNvSpPr/>
          <p:nvPr/>
        </p:nvSpPr>
        <p:spPr>
          <a:xfrm>
            <a:off x="688217" y="4148678"/>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03AD2EC2-8BF1-0248-4A3D-F1CFE14E389D}"/>
              </a:ext>
            </a:extLst>
          </p:cNvPr>
          <p:cNvSpPr/>
          <p:nvPr/>
        </p:nvSpPr>
        <p:spPr>
          <a:xfrm>
            <a:off x="503866" y="4150390"/>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EDD03815-C3C4-F0B0-DE4A-E4A4B6EAD7B1}"/>
              </a:ext>
            </a:extLst>
          </p:cNvPr>
          <p:cNvSpPr/>
          <p:nvPr/>
        </p:nvSpPr>
        <p:spPr>
          <a:xfrm>
            <a:off x="872567" y="4150391"/>
            <a:ext cx="10918509"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1E446094-8303-8246-42A4-7ED358289637}"/>
              </a:ext>
            </a:extLst>
          </p:cNvPr>
          <p:cNvSpPr/>
          <p:nvPr/>
        </p:nvSpPr>
        <p:spPr>
          <a:xfrm>
            <a:off x="1495734" y="2258952"/>
            <a:ext cx="262031" cy="368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FEA59709-CC32-12A2-630A-36E95C0ADC72}"/>
              </a:ext>
            </a:extLst>
          </p:cNvPr>
          <p:cNvSpPr/>
          <p:nvPr/>
        </p:nvSpPr>
        <p:spPr>
          <a:xfrm>
            <a:off x="1311383" y="2258952"/>
            <a:ext cx="368702" cy="3687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1D9CCC6B-CD59-B532-BCDD-714B8BDEC10C}"/>
              </a:ext>
            </a:extLst>
          </p:cNvPr>
          <p:cNvSpPr/>
          <p:nvPr/>
        </p:nvSpPr>
        <p:spPr>
          <a:xfrm>
            <a:off x="1680085" y="2258952"/>
            <a:ext cx="10110991" cy="368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7204F917-528C-146D-9EDB-BFDE88BB9C9A}"/>
              </a:ext>
            </a:extLst>
          </p:cNvPr>
          <p:cNvSpPr/>
          <p:nvPr/>
        </p:nvSpPr>
        <p:spPr>
          <a:xfrm>
            <a:off x="2276782" y="816320"/>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E3386C7-543A-9E2F-6701-9208A8EF3C21}"/>
              </a:ext>
            </a:extLst>
          </p:cNvPr>
          <p:cNvSpPr/>
          <p:nvPr/>
        </p:nvSpPr>
        <p:spPr>
          <a:xfrm>
            <a:off x="2092431" y="81632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C3757891-FFCB-9F1C-49CF-97799A8858E9}"/>
              </a:ext>
            </a:extLst>
          </p:cNvPr>
          <p:cNvSpPr/>
          <p:nvPr/>
        </p:nvSpPr>
        <p:spPr>
          <a:xfrm>
            <a:off x="2461134" y="816322"/>
            <a:ext cx="9329942"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283502D6-2AA5-5CA8-FD78-5BF1710CD75A}"/>
              </a:ext>
            </a:extLst>
          </p:cNvPr>
          <p:cNvSpPr/>
          <p:nvPr/>
        </p:nvSpPr>
        <p:spPr>
          <a:xfrm>
            <a:off x="795449" y="599807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2F3BAD44-EAF4-195B-9702-5C8D37C5CC21}"/>
              </a:ext>
            </a:extLst>
          </p:cNvPr>
          <p:cNvSpPr/>
          <p:nvPr/>
        </p:nvSpPr>
        <p:spPr>
          <a:xfrm>
            <a:off x="611099" y="599807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15BA1DFB-ACC5-EE7A-2682-07236688659C}"/>
              </a:ext>
            </a:extLst>
          </p:cNvPr>
          <p:cNvSpPr/>
          <p:nvPr/>
        </p:nvSpPr>
        <p:spPr>
          <a:xfrm>
            <a:off x="874560" y="599807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44637512-EE43-655E-7921-6736BE2F8A01}"/>
              </a:ext>
            </a:extLst>
          </p:cNvPr>
          <p:cNvSpPr/>
          <p:nvPr/>
        </p:nvSpPr>
        <p:spPr>
          <a:xfrm>
            <a:off x="795449" y="554926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1C053792-9522-DF15-8604-9CBC9FACA471}"/>
              </a:ext>
            </a:extLst>
          </p:cNvPr>
          <p:cNvSpPr/>
          <p:nvPr/>
        </p:nvSpPr>
        <p:spPr>
          <a:xfrm>
            <a:off x="611099" y="554926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19C482CE-A8D1-8F95-6F6A-A4355ADA0BD7}"/>
              </a:ext>
            </a:extLst>
          </p:cNvPr>
          <p:cNvSpPr/>
          <p:nvPr/>
        </p:nvSpPr>
        <p:spPr>
          <a:xfrm>
            <a:off x="874560" y="554926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B6A02D07-03CC-BDD6-0E3E-9EC6FEF6A525}"/>
              </a:ext>
            </a:extLst>
          </p:cNvPr>
          <p:cNvSpPr/>
          <p:nvPr/>
        </p:nvSpPr>
        <p:spPr>
          <a:xfrm>
            <a:off x="795449" y="5100458"/>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A099481E-E76F-97FB-AF19-9B44E6AF4EC4}"/>
              </a:ext>
            </a:extLst>
          </p:cNvPr>
          <p:cNvSpPr/>
          <p:nvPr/>
        </p:nvSpPr>
        <p:spPr>
          <a:xfrm>
            <a:off x="611099" y="5100458"/>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97BE42D-81F7-BB90-F7C2-DE3170D07D7F}"/>
              </a:ext>
            </a:extLst>
          </p:cNvPr>
          <p:cNvSpPr/>
          <p:nvPr/>
        </p:nvSpPr>
        <p:spPr>
          <a:xfrm>
            <a:off x="874560" y="5100457"/>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E7047E5E-A7F2-A899-85C0-2F8F7448C5C4}"/>
              </a:ext>
            </a:extLst>
          </p:cNvPr>
          <p:cNvSpPr/>
          <p:nvPr/>
        </p:nvSpPr>
        <p:spPr>
          <a:xfrm>
            <a:off x="795449" y="4651646"/>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2099090F-014D-62B7-00A1-C28E3BF8E55D}"/>
              </a:ext>
            </a:extLst>
          </p:cNvPr>
          <p:cNvSpPr/>
          <p:nvPr/>
        </p:nvSpPr>
        <p:spPr>
          <a:xfrm>
            <a:off x="611099" y="4651646"/>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384D243A-D3DD-7ED5-336F-BE37168C1A98}"/>
              </a:ext>
            </a:extLst>
          </p:cNvPr>
          <p:cNvSpPr/>
          <p:nvPr/>
        </p:nvSpPr>
        <p:spPr>
          <a:xfrm>
            <a:off x="874560" y="4651645"/>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A54B1B24-D619-BCB8-58BF-82B242601734}"/>
              </a:ext>
            </a:extLst>
          </p:cNvPr>
          <p:cNvSpPr/>
          <p:nvPr/>
        </p:nvSpPr>
        <p:spPr>
          <a:xfrm>
            <a:off x="1602404" y="364913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A57F38-F316-C2C9-B550-EEA09FA2ABB0}"/>
              </a:ext>
            </a:extLst>
          </p:cNvPr>
          <p:cNvSpPr/>
          <p:nvPr/>
        </p:nvSpPr>
        <p:spPr>
          <a:xfrm>
            <a:off x="1418054" y="364913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42F4CA8B-1CBC-0D0C-B6B7-4ED5D1523F27}"/>
              </a:ext>
            </a:extLst>
          </p:cNvPr>
          <p:cNvSpPr/>
          <p:nvPr/>
        </p:nvSpPr>
        <p:spPr>
          <a:xfrm>
            <a:off x="1681515" y="364913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CAF897A3-28B5-0D8F-A231-90406119EA4A}"/>
              </a:ext>
            </a:extLst>
          </p:cNvPr>
          <p:cNvSpPr/>
          <p:nvPr/>
        </p:nvSpPr>
        <p:spPr>
          <a:xfrm>
            <a:off x="1602404" y="3200329"/>
            <a:ext cx="368701" cy="3687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82D8F459-D1AB-1FB8-3163-4E6DC674C769}"/>
              </a:ext>
            </a:extLst>
          </p:cNvPr>
          <p:cNvSpPr/>
          <p:nvPr/>
        </p:nvSpPr>
        <p:spPr>
          <a:xfrm>
            <a:off x="1418054" y="3200329"/>
            <a:ext cx="368701" cy="36870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8558769C-CF99-734B-F5F6-2348C7BB23C9}"/>
              </a:ext>
            </a:extLst>
          </p:cNvPr>
          <p:cNvSpPr/>
          <p:nvPr/>
        </p:nvSpPr>
        <p:spPr>
          <a:xfrm>
            <a:off x="1681515" y="3200328"/>
            <a:ext cx="2139624" cy="3687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F827CDCD-763F-1DE9-5EE4-78A543EBFC3B}"/>
              </a:ext>
            </a:extLst>
          </p:cNvPr>
          <p:cNvSpPr/>
          <p:nvPr/>
        </p:nvSpPr>
        <p:spPr>
          <a:xfrm>
            <a:off x="1602404" y="275152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8FA02BB6-0B77-B722-6D37-A310C52D9D50}"/>
              </a:ext>
            </a:extLst>
          </p:cNvPr>
          <p:cNvSpPr/>
          <p:nvPr/>
        </p:nvSpPr>
        <p:spPr>
          <a:xfrm>
            <a:off x="1418054" y="275152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00C4009-E0C2-F88E-D767-A9312F213DEC}"/>
              </a:ext>
            </a:extLst>
          </p:cNvPr>
          <p:cNvSpPr/>
          <p:nvPr/>
        </p:nvSpPr>
        <p:spPr>
          <a:xfrm>
            <a:off x="1681515" y="275151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4019BA98-181C-2AAD-5DA3-EB250289ABFF}"/>
              </a:ext>
            </a:extLst>
          </p:cNvPr>
          <p:cNvSpPr/>
          <p:nvPr/>
        </p:nvSpPr>
        <p:spPr>
          <a:xfrm>
            <a:off x="2382022" y="175769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7FB4D3BC-0111-4FDD-9366-ED3EB3390FD8}"/>
              </a:ext>
            </a:extLst>
          </p:cNvPr>
          <p:cNvSpPr/>
          <p:nvPr/>
        </p:nvSpPr>
        <p:spPr>
          <a:xfrm>
            <a:off x="2197672" y="175769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2447E16-33BB-C643-C839-67F784B3F6C4}"/>
              </a:ext>
            </a:extLst>
          </p:cNvPr>
          <p:cNvSpPr/>
          <p:nvPr/>
        </p:nvSpPr>
        <p:spPr>
          <a:xfrm>
            <a:off x="2461133" y="175769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1C24A224-5FE6-B3D5-A92B-EFC50EC72914}"/>
              </a:ext>
            </a:extLst>
          </p:cNvPr>
          <p:cNvSpPr/>
          <p:nvPr/>
        </p:nvSpPr>
        <p:spPr>
          <a:xfrm>
            <a:off x="2382022" y="130889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03C0AAB0-746F-281F-93CD-FCB5E602418E}"/>
              </a:ext>
            </a:extLst>
          </p:cNvPr>
          <p:cNvSpPr/>
          <p:nvPr/>
        </p:nvSpPr>
        <p:spPr>
          <a:xfrm>
            <a:off x="2197672" y="130889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F59644B5-C784-D561-2890-52387CA74ACF}"/>
              </a:ext>
            </a:extLst>
          </p:cNvPr>
          <p:cNvSpPr/>
          <p:nvPr/>
        </p:nvSpPr>
        <p:spPr>
          <a:xfrm>
            <a:off x="2461133" y="130888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DC952EC9-84BD-0EFD-E757-58DAB36DCE71}"/>
              </a:ext>
            </a:extLst>
          </p:cNvPr>
          <p:cNvSpPr txBox="1"/>
          <p:nvPr/>
        </p:nvSpPr>
        <p:spPr>
          <a:xfrm>
            <a:off x="503866" y="276333"/>
            <a:ext cx="3760068" cy="369332"/>
          </a:xfrm>
          <a:prstGeom prst="rect">
            <a:avLst/>
          </a:prstGeom>
          <a:noFill/>
        </p:spPr>
        <p:txBody>
          <a:bodyPr wrap="none" rtlCol="0">
            <a:spAutoFit/>
          </a:bodyPr>
          <a:lstStyle/>
          <a:p>
            <a:r>
              <a:rPr lang="fi-FI"/>
              <a:t>Vaikuttavuuden mittarit ja datalähteet</a:t>
            </a:r>
          </a:p>
        </p:txBody>
      </p:sp>
      <p:sp>
        <p:nvSpPr>
          <p:cNvPr id="31" name="Rectangle 30">
            <a:extLst>
              <a:ext uri="{FF2B5EF4-FFF2-40B4-BE49-F238E27FC236}">
                <a16:creationId xmlns:a16="http://schemas.microsoft.com/office/drawing/2014/main" id="{7A4C64B3-9DB8-168B-5DEA-9F4F0597573E}"/>
              </a:ext>
            </a:extLst>
          </p:cNvPr>
          <p:cNvSpPr/>
          <p:nvPr/>
        </p:nvSpPr>
        <p:spPr>
          <a:xfrm>
            <a:off x="4600756" y="1308888"/>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8023FA9C-FD2F-DCF4-7D94-B4D3C8ED7317}"/>
              </a:ext>
            </a:extLst>
          </p:cNvPr>
          <p:cNvSpPr/>
          <p:nvPr/>
        </p:nvSpPr>
        <p:spPr>
          <a:xfrm>
            <a:off x="4600755" y="1756954"/>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7724423-A185-7CD2-6A07-E40609F72FF0}"/>
              </a:ext>
            </a:extLst>
          </p:cNvPr>
          <p:cNvSpPr/>
          <p:nvPr/>
        </p:nvSpPr>
        <p:spPr>
          <a:xfrm>
            <a:off x="3821139" y="2751515"/>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1074941F-837D-0F7B-D78F-28A074E8ABD2}"/>
              </a:ext>
            </a:extLst>
          </p:cNvPr>
          <p:cNvSpPr/>
          <p:nvPr/>
        </p:nvSpPr>
        <p:spPr>
          <a:xfrm>
            <a:off x="3821139" y="3201937"/>
            <a:ext cx="7969935" cy="3687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BC690860-DE54-6B2B-D4D2-BF7C4DBB3998}"/>
              </a:ext>
            </a:extLst>
          </p:cNvPr>
          <p:cNvSpPr/>
          <p:nvPr/>
        </p:nvSpPr>
        <p:spPr>
          <a:xfrm>
            <a:off x="3821139" y="364752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200F55D6-3B4F-B174-D686-C40DC3AC8716}"/>
              </a:ext>
            </a:extLst>
          </p:cNvPr>
          <p:cNvSpPr/>
          <p:nvPr/>
        </p:nvSpPr>
        <p:spPr>
          <a:xfrm>
            <a:off x="3014184" y="4651645"/>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2F43DC03-DE2B-A79C-E384-ACF4BE348255}"/>
              </a:ext>
            </a:extLst>
          </p:cNvPr>
          <p:cNvSpPr/>
          <p:nvPr/>
        </p:nvSpPr>
        <p:spPr>
          <a:xfrm>
            <a:off x="3014184" y="5100457"/>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8D44F8B1-422D-EEC4-0B91-87CDC3F381C6}"/>
              </a:ext>
            </a:extLst>
          </p:cNvPr>
          <p:cNvSpPr/>
          <p:nvPr/>
        </p:nvSpPr>
        <p:spPr>
          <a:xfrm>
            <a:off x="3014184" y="554926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C176A742-F6B5-7D68-588D-66449FE7DB8C}"/>
              </a:ext>
            </a:extLst>
          </p:cNvPr>
          <p:cNvSpPr/>
          <p:nvPr/>
        </p:nvSpPr>
        <p:spPr>
          <a:xfrm>
            <a:off x="3014184" y="599807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5219D87-5578-5FDD-60F3-D8A38B4C0940}"/>
              </a:ext>
            </a:extLst>
          </p:cNvPr>
          <p:cNvSpPr/>
          <p:nvPr/>
        </p:nvSpPr>
        <p:spPr>
          <a:xfrm>
            <a:off x="4600755" y="816320"/>
            <a:ext cx="7190319" cy="55504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9" name="Table 4">
            <a:extLst>
              <a:ext uri="{FF2B5EF4-FFF2-40B4-BE49-F238E27FC236}">
                <a16:creationId xmlns:a16="http://schemas.microsoft.com/office/drawing/2014/main" id="{037B70E5-BF58-9FD5-4500-33F67D9AF9F7}"/>
              </a:ext>
            </a:extLst>
          </p:cNvPr>
          <p:cNvGraphicFramePr>
            <a:graphicFrameLocks/>
          </p:cNvGraphicFramePr>
          <p:nvPr>
            <p:extLst>
              <p:ext uri="{D42A27DB-BD31-4B8C-83A1-F6EECF244321}">
                <p14:modId xmlns:p14="http://schemas.microsoft.com/office/powerpoint/2010/main" val="1682125567"/>
              </p:ext>
            </p:extLst>
          </p:nvPr>
        </p:nvGraphicFramePr>
        <p:xfrm>
          <a:off x="4890344" y="1809015"/>
          <a:ext cx="6598271" cy="958117"/>
        </p:xfrm>
        <a:graphic>
          <a:graphicData uri="http://schemas.openxmlformats.org/drawingml/2006/table">
            <a:tbl>
              <a:tblPr firstRow="1" bandRow="1"/>
              <a:tblGrid>
                <a:gridCol w="2127777">
                  <a:extLst>
                    <a:ext uri="{9D8B030D-6E8A-4147-A177-3AD203B41FA5}">
                      <a16:colId xmlns:a16="http://schemas.microsoft.com/office/drawing/2014/main" val="1555303819"/>
                    </a:ext>
                  </a:extLst>
                </a:gridCol>
                <a:gridCol w="3337264">
                  <a:extLst>
                    <a:ext uri="{9D8B030D-6E8A-4147-A177-3AD203B41FA5}">
                      <a16:colId xmlns:a16="http://schemas.microsoft.com/office/drawing/2014/main" val="1976995538"/>
                    </a:ext>
                  </a:extLst>
                </a:gridCol>
                <a:gridCol w="1133230">
                  <a:extLst>
                    <a:ext uri="{9D8B030D-6E8A-4147-A177-3AD203B41FA5}">
                      <a16:colId xmlns:a16="http://schemas.microsoft.com/office/drawing/2014/main" val="2090383879"/>
                    </a:ext>
                  </a:extLst>
                </a:gridCol>
              </a:tblGrid>
              <a:tr h="29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TKI-osaamisen vahvistuminen yrityksissä</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Tki panostuksien kasvu yrityksissä</a:t>
                      </a:r>
                      <a:endParaRPr lang="fi-FI" sz="1000">
                        <a:solidFill>
                          <a:schemeClr val="tx1"/>
                        </a:solidFill>
                        <a:highlight>
                          <a:srgbClr val="FFFF00"/>
                        </a:highlight>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Tilastokeskus </a:t>
                      </a:r>
                      <a:r>
                        <a:rPr lang="fi-FI" sz="1000" b="0" i="0" u="none" strike="noStrike" noProof="0">
                          <a:solidFill>
                            <a:schemeClr val="tx1"/>
                          </a:solidFill>
                          <a:latin typeface="+mn-lt"/>
                        </a:rPr>
                        <a:t>(liite 3), EURA (liite 9)</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646063082"/>
                  </a:ext>
                </a:extLst>
              </a:tr>
              <a:tr h="5618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Demonstraatiot ja pilotit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Ekosysteemisopimuksen rahoituksella käynnistyneet tai toteutuneet pilotit ja demonstraatiot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Kysely (liite 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1625920044"/>
                  </a:ext>
                </a:extLst>
              </a:tr>
            </a:tbl>
          </a:graphicData>
        </a:graphic>
      </p:graphicFrame>
      <p:graphicFrame>
        <p:nvGraphicFramePr>
          <p:cNvPr id="50" name="Table 4">
            <a:extLst>
              <a:ext uri="{FF2B5EF4-FFF2-40B4-BE49-F238E27FC236}">
                <a16:creationId xmlns:a16="http://schemas.microsoft.com/office/drawing/2014/main" id="{1CD0E3A3-BC43-7F62-2C84-67CC7E39A73A}"/>
              </a:ext>
            </a:extLst>
          </p:cNvPr>
          <p:cNvGraphicFramePr>
            <a:graphicFrameLocks/>
          </p:cNvGraphicFramePr>
          <p:nvPr>
            <p:extLst>
              <p:ext uri="{D42A27DB-BD31-4B8C-83A1-F6EECF244321}">
                <p14:modId xmlns:p14="http://schemas.microsoft.com/office/powerpoint/2010/main" val="1275595188"/>
              </p:ext>
            </p:extLst>
          </p:nvPr>
        </p:nvGraphicFramePr>
        <p:xfrm>
          <a:off x="4890344" y="3784369"/>
          <a:ext cx="6598271" cy="2286000"/>
        </p:xfrm>
        <a:graphic>
          <a:graphicData uri="http://schemas.openxmlformats.org/drawingml/2006/table">
            <a:tbl>
              <a:tblPr firstRow="1" bandRow="1"/>
              <a:tblGrid>
                <a:gridCol w="1708839">
                  <a:extLst>
                    <a:ext uri="{9D8B030D-6E8A-4147-A177-3AD203B41FA5}">
                      <a16:colId xmlns:a16="http://schemas.microsoft.com/office/drawing/2014/main" val="1555303819"/>
                    </a:ext>
                  </a:extLst>
                </a:gridCol>
                <a:gridCol w="3756202">
                  <a:extLst>
                    <a:ext uri="{9D8B030D-6E8A-4147-A177-3AD203B41FA5}">
                      <a16:colId xmlns:a16="http://schemas.microsoft.com/office/drawing/2014/main" val="1976995538"/>
                    </a:ext>
                  </a:extLst>
                </a:gridCol>
                <a:gridCol w="1133230">
                  <a:extLst>
                    <a:ext uri="{9D8B030D-6E8A-4147-A177-3AD203B41FA5}">
                      <a16:colId xmlns:a16="http://schemas.microsoft.com/office/drawing/2014/main" val="458916958"/>
                    </a:ext>
                  </a:extLst>
                </a:gridCol>
              </a:tblGrid>
              <a:tr h="2752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Uusi osaaminen teollisessa rajapinnassa</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latin typeface="+mn-lt"/>
                        </a:rPr>
                        <a:t>Uusien tuotteiden ja palveluiden syntymisen mahdollistanut osaaminen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latin typeface="+mn-lt"/>
                        </a:rPr>
                        <a:t>Kaupungeilta saatava tieto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646063082"/>
                  </a:ext>
                </a:extLst>
              </a:tr>
              <a:tr h="2590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Päätöksentekoa tukeva osaaminen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latin typeface="+mn-lt"/>
                        </a:rPr>
                        <a:t>Ekosysteemin painopistealueiden mukaisen tutkimustiedon hyödyntäminen päätöksenteossa (yritykset sekä julkinen sektori)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latin typeface="+mn-lt"/>
                        </a:rPr>
                        <a:t>Kaupungeilta saatava tieto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1625920044"/>
                  </a:ext>
                </a:extLst>
              </a:tr>
              <a:tr h="2314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Uusi korkeatasoinen tutkimustieto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Ekosysteemin painopistealueiden hankkeissa tuotettu uusi ja relevantti tutkimustieto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Yliopistot, korkeakoulut, tutkimuslaitokset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1805451609"/>
                  </a:ext>
                </a:extLst>
              </a:tr>
              <a:tr h="2314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IPR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Uusi haettu/saatu IPR liittyen ekosysteemin painopistealueille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i-FI" sz="100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1978054430"/>
                  </a:ext>
                </a:extLst>
              </a:tr>
              <a:tr h="240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Digitaalisten ratkaisujen hyödyntäminen ja hyödyntämisvalmius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latin typeface="+mn-lt"/>
                        </a:rPr>
                        <a:t>Toimijoiden digitaalisten kyvykkyyksien muutos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latin typeface="+mn-lt"/>
                        </a:rPr>
                        <a:t>Digiparometri (Etla), digikypsyystyökalu (VTT)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2969988249"/>
                  </a:ext>
                </a:extLst>
              </a:tr>
            </a:tbl>
          </a:graphicData>
        </a:graphic>
      </p:graphicFrame>
      <p:sp>
        <p:nvSpPr>
          <p:cNvPr id="51" name="TextBox 50">
            <a:extLst>
              <a:ext uri="{FF2B5EF4-FFF2-40B4-BE49-F238E27FC236}">
                <a16:creationId xmlns:a16="http://schemas.microsoft.com/office/drawing/2014/main" id="{5A16B7F6-EC57-3C79-DAA8-08477FBA27A1}"/>
              </a:ext>
            </a:extLst>
          </p:cNvPr>
          <p:cNvSpPr txBox="1"/>
          <p:nvPr/>
        </p:nvSpPr>
        <p:spPr>
          <a:xfrm>
            <a:off x="4812665" y="1201152"/>
            <a:ext cx="1194622" cy="276999"/>
          </a:xfrm>
          <a:prstGeom prst="rect">
            <a:avLst/>
          </a:prstGeom>
          <a:noFill/>
        </p:spPr>
        <p:txBody>
          <a:bodyPr wrap="none" rtlCol="0">
            <a:spAutoFit/>
          </a:bodyPr>
          <a:lstStyle/>
          <a:p>
            <a:r>
              <a:rPr lang="fi-FI" sz="1200"/>
              <a:t>Yhteiset mittarit</a:t>
            </a:r>
          </a:p>
        </p:txBody>
      </p:sp>
      <p:sp>
        <p:nvSpPr>
          <p:cNvPr id="52" name="TextBox 51">
            <a:extLst>
              <a:ext uri="{FF2B5EF4-FFF2-40B4-BE49-F238E27FC236}">
                <a16:creationId xmlns:a16="http://schemas.microsoft.com/office/drawing/2014/main" id="{36367D94-B33A-F45B-BFDC-D8010BE87EDC}"/>
              </a:ext>
            </a:extLst>
          </p:cNvPr>
          <p:cNvSpPr txBox="1"/>
          <p:nvPr/>
        </p:nvSpPr>
        <p:spPr>
          <a:xfrm>
            <a:off x="4812665" y="3178862"/>
            <a:ext cx="1370247" cy="276999"/>
          </a:xfrm>
          <a:prstGeom prst="rect">
            <a:avLst/>
          </a:prstGeom>
          <a:noFill/>
        </p:spPr>
        <p:txBody>
          <a:bodyPr wrap="none" rtlCol="0">
            <a:spAutoFit/>
          </a:bodyPr>
          <a:lstStyle/>
          <a:p>
            <a:r>
              <a:rPr lang="fi-FI" sz="1200"/>
              <a:t>Valinnaiset mittarit</a:t>
            </a:r>
          </a:p>
        </p:txBody>
      </p:sp>
      <p:sp>
        <p:nvSpPr>
          <p:cNvPr id="53" name="Slide Number Placeholder 52">
            <a:extLst>
              <a:ext uri="{FF2B5EF4-FFF2-40B4-BE49-F238E27FC236}">
                <a16:creationId xmlns:a16="http://schemas.microsoft.com/office/drawing/2014/main" id="{A4526D76-CE96-97CE-5D0B-C46122ACAF08}"/>
              </a:ext>
            </a:extLst>
          </p:cNvPr>
          <p:cNvSpPr>
            <a:spLocks noGrp="1"/>
          </p:cNvSpPr>
          <p:nvPr>
            <p:ph type="sldNum" sz="quarter" idx="12"/>
          </p:nvPr>
        </p:nvSpPr>
        <p:spPr/>
        <p:txBody>
          <a:bodyPr/>
          <a:lstStyle/>
          <a:p>
            <a:fld id="{31160B98-140E-4345-B1A3-2A7247C42973}" type="slidenum">
              <a:rPr lang="fi-FI" smtClean="0"/>
              <a:t>42</a:t>
            </a:fld>
            <a:endParaRPr lang="fi-FI"/>
          </a:p>
        </p:txBody>
      </p:sp>
    </p:spTree>
    <p:extLst>
      <p:ext uri="{BB962C8B-B14F-4D97-AF65-F5344CB8AC3E}">
        <p14:creationId xmlns:p14="http://schemas.microsoft.com/office/powerpoint/2010/main" val="3657254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AEF807-F28C-A21F-1EB7-0B538B1B43AD}"/>
              </a:ext>
            </a:extLst>
          </p:cNvPr>
          <p:cNvSpPr/>
          <p:nvPr/>
        </p:nvSpPr>
        <p:spPr>
          <a:xfrm>
            <a:off x="688217" y="4148678"/>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03AD2EC2-8BF1-0248-4A3D-F1CFE14E389D}"/>
              </a:ext>
            </a:extLst>
          </p:cNvPr>
          <p:cNvSpPr/>
          <p:nvPr/>
        </p:nvSpPr>
        <p:spPr>
          <a:xfrm>
            <a:off x="503866" y="4150390"/>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EDD03815-C3C4-F0B0-DE4A-E4A4B6EAD7B1}"/>
              </a:ext>
            </a:extLst>
          </p:cNvPr>
          <p:cNvSpPr/>
          <p:nvPr/>
        </p:nvSpPr>
        <p:spPr>
          <a:xfrm>
            <a:off x="872567" y="4150391"/>
            <a:ext cx="10918509"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1E446094-8303-8246-42A4-7ED358289637}"/>
              </a:ext>
            </a:extLst>
          </p:cNvPr>
          <p:cNvSpPr/>
          <p:nvPr/>
        </p:nvSpPr>
        <p:spPr>
          <a:xfrm>
            <a:off x="1495734" y="2258952"/>
            <a:ext cx="262031" cy="368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FEA59709-CC32-12A2-630A-36E95C0ADC72}"/>
              </a:ext>
            </a:extLst>
          </p:cNvPr>
          <p:cNvSpPr/>
          <p:nvPr/>
        </p:nvSpPr>
        <p:spPr>
          <a:xfrm>
            <a:off x="1311383" y="2258952"/>
            <a:ext cx="368702" cy="3687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1D9CCC6B-CD59-B532-BCDD-714B8BDEC10C}"/>
              </a:ext>
            </a:extLst>
          </p:cNvPr>
          <p:cNvSpPr/>
          <p:nvPr/>
        </p:nvSpPr>
        <p:spPr>
          <a:xfrm>
            <a:off x="1680085" y="2258952"/>
            <a:ext cx="10110991" cy="368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7204F917-528C-146D-9EDB-BFDE88BB9C9A}"/>
              </a:ext>
            </a:extLst>
          </p:cNvPr>
          <p:cNvSpPr/>
          <p:nvPr/>
        </p:nvSpPr>
        <p:spPr>
          <a:xfrm>
            <a:off x="2276782" y="816320"/>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E3386C7-543A-9E2F-6701-9208A8EF3C21}"/>
              </a:ext>
            </a:extLst>
          </p:cNvPr>
          <p:cNvSpPr/>
          <p:nvPr/>
        </p:nvSpPr>
        <p:spPr>
          <a:xfrm>
            <a:off x="2092431" y="81632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C3757891-FFCB-9F1C-49CF-97799A8858E9}"/>
              </a:ext>
            </a:extLst>
          </p:cNvPr>
          <p:cNvSpPr/>
          <p:nvPr/>
        </p:nvSpPr>
        <p:spPr>
          <a:xfrm>
            <a:off x="2461134" y="816322"/>
            <a:ext cx="9329942"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283502D6-2AA5-5CA8-FD78-5BF1710CD75A}"/>
              </a:ext>
            </a:extLst>
          </p:cNvPr>
          <p:cNvSpPr/>
          <p:nvPr/>
        </p:nvSpPr>
        <p:spPr>
          <a:xfrm>
            <a:off x="795449" y="599807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2F3BAD44-EAF4-195B-9702-5C8D37C5CC21}"/>
              </a:ext>
            </a:extLst>
          </p:cNvPr>
          <p:cNvSpPr/>
          <p:nvPr/>
        </p:nvSpPr>
        <p:spPr>
          <a:xfrm>
            <a:off x="611099" y="599807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15BA1DFB-ACC5-EE7A-2682-07236688659C}"/>
              </a:ext>
            </a:extLst>
          </p:cNvPr>
          <p:cNvSpPr/>
          <p:nvPr/>
        </p:nvSpPr>
        <p:spPr>
          <a:xfrm>
            <a:off x="874560" y="599807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44637512-EE43-655E-7921-6736BE2F8A01}"/>
              </a:ext>
            </a:extLst>
          </p:cNvPr>
          <p:cNvSpPr/>
          <p:nvPr/>
        </p:nvSpPr>
        <p:spPr>
          <a:xfrm>
            <a:off x="795449" y="554926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1C053792-9522-DF15-8604-9CBC9FACA471}"/>
              </a:ext>
            </a:extLst>
          </p:cNvPr>
          <p:cNvSpPr/>
          <p:nvPr/>
        </p:nvSpPr>
        <p:spPr>
          <a:xfrm>
            <a:off x="611099" y="554926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19C482CE-A8D1-8F95-6F6A-A4355ADA0BD7}"/>
              </a:ext>
            </a:extLst>
          </p:cNvPr>
          <p:cNvSpPr/>
          <p:nvPr/>
        </p:nvSpPr>
        <p:spPr>
          <a:xfrm>
            <a:off x="874560" y="554926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B6A02D07-03CC-BDD6-0E3E-9EC6FEF6A525}"/>
              </a:ext>
            </a:extLst>
          </p:cNvPr>
          <p:cNvSpPr/>
          <p:nvPr/>
        </p:nvSpPr>
        <p:spPr>
          <a:xfrm>
            <a:off x="795449" y="5100458"/>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A099481E-E76F-97FB-AF19-9B44E6AF4EC4}"/>
              </a:ext>
            </a:extLst>
          </p:cNvPr>
          <p:cNvSpPr/>
          <p:nvPr/>
        </p:nvSpPr>
        <p:spPr>
          <a:xfrm>
            <a:off x="611099" y="5100458"/>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97BE42D-81F7-BB90-F7C2-DE3170D07D7F}"/>
              </a:ext>
            </a:extLst>
          </p:cNvPr>
          <p:cNvSpPr/>
          <p:nvPr/>
        </p:nvSpPr>
        <p:spPr>
          <a:xfrm>
            <a:off x="874560" y="5100457"/>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E7047E5E-A7F2-A899-85C0-2F8F7448C5C4}"/>
              </a:ext>
            </a:extLst>
          </p:cNvPr>
          <p:cNvSpPr/>
          <p:nvPr/>
        </p:nvSpPr>
        <p:spPr>
          <a:xfrm>
            <a:off x="795449" y="4651646"/>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2099090F-014D-62B7-00A1-C28E3BF8E55D}"/>
              </a:ext>
            </a:extLst>
          </p:cNvPr>
          <p:cNvSpPr/>
          <p:nvPr/>
        </p:nvSpPr>
        <p:spPr>
          <a:xfrm>
            <a:off x="611099" y="4651646"/>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384D243A-D3DD-7ED5-336F-BE37168C1A98}"/>
              </a:ext>
            </a:extLst>
          </p:cNvPr>
          <p:cNvSpPr/>
          <p:nvPr/>
        </p:nvSpPr>
        <p:spPr>
          <a:xfrm>
            <a:off x="874560" y="4651645"/>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A54B1B24-D619-BCB8-58BF-82B242601734}"/>
              </a:ext>
            </a:extLst>
          </p:cNvPr>
          <p:cNvSpPr/>
          <p:nvPr/>
        </p:nvSpPr>
        <p:spPr>
          <a:xfrm>
            <a:off x="1602404" y="3649137"/>
            <a:ext cx="368701" cy="3687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A57F38-F316-C2C9-B550-EEA09FA2ABB0}"/>
              </a:ext>
            </a:extLst>
          </p:cNvPr>
          <p:cNvSpPr/>
          <p:nvPr/>
        </p:nvSpPr>
        <p:spPr>
          <a:xfrm>
            <a:off x="1418054" y="3649137"/>
            <a:ext cx="368701" cy="36870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42F4CA8B-1CBC-0D0C-B6B7-4ED5D1523F27}"/>
              </a:ext>
            </a:extLst>
          </p:cNvPr>
          <p:cNvSpPr/>
          <p:nvPr/>
        </p:nvSpPr>
        <p:spPr>
          <a:xfrm>
            <a:off x="1681515" y="3649136"/>
            <a:ext cx="2139624" cy="3687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CAF897A3-28B5-0D8F-A231-90406119EA4A}"/>
              </a:ext>
            </a:extLst>
          </p:cNvPr>
          <p:cNvSpPr/>
          <p:nvPr/>
        </p:nvSpPr>
        <p:spPr>
          <a:xfrm>
            <a:off x="1602404" y="320032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82D8F459-D1AB-1FB8-3163-4E6DC674C769}"/>
              </a:ext>
            </a:extLst>
          </p:cNvPr>
          <p:cNvSpPr/>
          <p:nvPr/>
        </p:nvSpPr>
        <p:spPr>
          <a:xfrm>
            <a:off x="1418054" y="320032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8558769C-CF99-734B-F5F6-2348C7BB23C9}"/>
              </a:ext>
            </a:extLst>
          </p:cNvPr>
          <p:cNvSpPr/>
          <p:nvPr/>
        </p:nvSpPr>
        <p:spPr>
          <a:xfrm>
            <a:off x="1681515" y="320032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F827CDCD-763F-1DE9-5EE4-78A543EBFC3B}"/>
              </a:ext>
            </a:extLst>
          </p:cNvPr>
          <p:cNvSpPr/>
          <p:nvPr/>
        </p:nvSpPr>
        <p:spPr>
          <a:xfrm>
            <a:off x="1602404" y="275152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8FA02BB6-0B77-B722-6D37-A310C52D9D50}"/>
              </a:ext>
            </a:extLst>
          </p:cNvPr>
          <p:cNvSpPr/>
          <p:nvPr/>
        </p:nvSpPr>
        <p:spPr>
          <a:xfrm>
            <a:off x="1418054" y="275152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00C4009-E0C2-F88E-D767-A9312F213DEC}"/>
              </a:ext>
            </a:extLst>
          </p:cNvPr>
          <p:cNvSpPr/>
          <p:nvPr/>
        </p:nvSpPr>
        <p:spPr>
          <a:xfrm>
            <a:off x="1681515" y="275151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4019BA98-181C-2AAD-5DA3-EB250289ABFF}"/>
              </a:ext>
            </a:extLst>
          </p:cNvPr>
          <p:cNvSpPr/>
          <p:nvPr/>
        </p:nvSpPr>
        <p:spPr>
          <a:xfrm>
            <a:off x="2382022" y="175769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7FB4D3BC-0111-4FDD-9366-ED3EB3390FD8}"/>
              </a:ext>
            </a:extLst>
          </p:cNvPr>
          <p:cNvSpPr/>
          <p:nvPr/>
        </p:nvSpPr>
        <p:spPr>
          <a:xfrm>
            <a:off x="2197672" y="175769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2447E16-33BB-C643-C839-67F784B3F6C4}"/>
              </a:ext>
            </a:extLst>
          </p:cNvPr>
          <p:cNvSpPr/>
          <p:nvPr/>
        </p:nvSpPr>
        <p:spPr>
          <a:xfrm>
            <a:off x="2461133" y="175769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1C24A224-5FE6-B3D5-A92B-EFC50EC72914}"/>
              </a:ext>
            </a:extLst>
          </p:cNvPr>
          <p:cNvSpPr/>
          <p:nvPr/>
        </p:nvSpPr>
        <p:spPr>
          <a:xfrm>
            <a:off x="2382022" y="130889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03C0AAB0-746F-281F-93CD-FCB5E602418E}"/>
              </a:ext>
            </a:extLst>
          </p:cNvPr>
          <p:cNvSpPr/>
          <p:nvPr/>
        </p:nvSpPr>
        <p:spPr>
          <a:xfrm>
            <a:off x="2197672" y="130889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F59644B5-C784-D561-2890-52387CA74ACF}"/>
              </a:ext>
            </a:extLst>
          </p:cNvPr>
          <p:cNvSpPr/>
          <p:nvPr/>
        </p:nvSpPr>
        <p:spPr>
          <a:xfrm>
            <a:off x="2461133" y="130888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DC952EC9-84BD-0EFD-E757-58DAB36DCE71}"/>
              </a:ext>
            </a:extLst>
          </p:cNvPr>
          <p:cNvSpPr txBox="1"/>
          <p:nvPr/>
        </p:nvSpPr>
        <p:spPr>
          <a:xfrm>
            <a:off x="503866" y="276333"/>
            <a:ext cx="3760068" cy="369332"/>
          </a:xfrm>
          <a:prstGeom prst="rect">
            <a:avLst/>
          </a:prstGeom>
          <a:noFill/>
        </p:spPr>
        <p:txBody>
          <a:bodyPr wrap="none" rtlCol="0">
            <a:spAutoFit/>
          </a:bodyPr>
          <a:lstStyle/>
          <a:p>
            <a:r>
              <a:rPr lang="fi-FI"/>
              <a:t>Vaikuttavuuden mittarit ja datalähteet</a:t>
            </a:r>
          </a:p>
        </p:txBody>
      </p:sp>
      <p:sp>
        <p:nvSpPr>
          <p:cNvPr id="31" name="Rectangle 30">
            <a:extLst>
              <a:ext uri="{FF2B5EF4-FFF2-40B4-BE49-F238E27FC236}">
                <a16:creationId xmlns:a16="http://schemas.microsoft.com/office/drawing/2014/main" id="{7A4C64B3-9DB8-168B-5DEA-9F4F0597573E}"/>
              </a:ext>
            </a:extLst>
          </p:cNvPr>
          <p:cNvSpPr/>
          <p:nvPr/>
        </p:nvSpPr>
        <p:spPr>
          <a:xfrm>
            <a:off x="4600756" y="1308888"/>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8023FA9C-FD2F-DCF4-7D94-B4D3C8ED7317}"/>
              </a:ext>
            </a:extLst>
          </p:cNvPr>
          <p:cNvSpPr/>
          <p:nvPr/>
        </p:nvSpPr>
        <p:spPr>
          <a:xfrm>
            <a:off x="4600755" y="1756954"/>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7724423-A185-7CD2-6A07-E40609F72FF0}"/>
              </a:ext>
            </a:extLst>
          </p:cNvPr>
          <p:cNvSpPr/>
          <p:nvPr/>
        </p:nvSpPr>
        <p:spPr>
          <a:xfrm>
            <a:off x="3821139" y="2751515"/>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1074941F-837D-0F7B-D78F-28A074E8ABD2}"/>
              </a:ext>
            </a:extLst>
          </p:cNvPr>
          <p:cNvSpPr/>
          <p:nvPr/>
        </p:nvSpPr>
        <p:spPr>
          <a:xfrm>
            <a:off x="3821139" y="320193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BC690860-DE54-6B2B-D4D2-BF7C4DBB3998}"/>
              </a:ext>
            </a:extLst>
          </p:cNvPr>
          <p:cNvSpPr/>
          <p:nvPr/>
        </p:nvSpPr>
        <p:spPr>
          <a:xfrm>
            <a:off x="3821139" y="3647527"/>
            <a:ext cx="7969935" cy="3687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200F55D6-3B4F-B174-D686-C40DC3AC8716}"/>
              </a:ext>
            </a:extLst>
          </p:cNvPr>
          <p:cNvSpPr/>
          <p:nvPr/>
        </p:nvSpPr>
        <p:spPr>
          <a:xfrm>
            <a:off x="3014184" y="4651645"/>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2F43DC03-DE2B-A79C-E384-ACF4BE348255}"/>
              </a:ext>
            </a:extLst>
          </p:cNvPr>
          <p:cNvSpPr/>
          <p:nvPr/>
        </p:nvSpPr>
        <p:spPr>
          <a:xfrm>
            <a:off x="3014184" y="5100457"/>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8D44F8B1-422D-EEC4-0B91-87CDC3F381C6}"/>
              </a:ext>
            </a:extLst>
          </p:cNvPr>
          <p:cNvSpPr/>
          <p:nvPr/>
        </p:nvSpPr>
        <p:spPr>
          <a:xfrm>
            <a:off x="3014184" y="554926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C176A742-F6B5-7D68-588D-66449FE7DB8C}"/>
              </a:ext>
            </a:extLst>
          </p:cNvPr>
          <p:cNvSpPr/>
          <p:nvPr/>
        </p:nvSpPr>
        <p:spPr>
          <a:xfrm>
            <a:off x="3014184" y="599807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5219D87-5578-5FDD-60F3-D8A38B4C0940}"/>
              </a:ext>
            </a:extLst>
          </p:cNvPr>
          <p:cNvSpPr/>
          <p:nvPr/>
        </p:nvSpPr>
        <p:spPr>
          <a:xfrm>
            <a:off x="4573196" y="816320"/>
            <a:ext cx="7190319" cy="55504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9" name="Table 4">
            <a:extLst>
              <a:ext uri="{FF2B5EF4-FFF2-40B4-BE49-F238E27FC236}">
                <a16:creationId xmlns:a16="http://schemas.microsoft.com/office/drawing/2014/main" id="{0DAD3BA8-81DA-2D34-E831-EB0A4ED31C17}"/>
              </a:ext>
            </a:extLst>
          </p:cNvPr>
          <p:cNvGraphicFramePr>
            <a:graphicFrameLocks/>
          </p:cNvGraphicFramePr>
          <p:nvPr>
            <p:extLst>
              <p:ext uri="{D42A27DB-BD31-4B8C-83A1-F6EECF244321}">
                <p14:modId xmlns:p14="http://schemas.microsoft.com/office/powerpoint/2010/main" val="1285752806"/>
              </p:ext>
            </p:extLst>
          </p:nvPr>
        </p:nvGraphicFramePr>
        <p:xfrm>
          <a:off x="4997191" y="1712627"/>
          <a:ext cx="6506593" cy="792480"/>
        </p:xfrm>
        <a:graphic>
          <a:graphicData uri="http://schemas.openxmlformats.org/drawingml/2006/table">
            <a:tbl>
              <a:tblPr firstRow="1" bandRow="1"/>
              <a:tblGrid>
                <a:gridCol w="2098213">
                  <a:extLst>
                    <a:ext uri="{9D8B030D-6E8A-4147-A177-3AD203B41FA5}">
                      <a16:colId xmlns:a16="http://schemas.microsoft.com/office/drawing/2014/main" val="1555303819"/>
                    </a:ext>
                  </a:extLst>
                </a:gridCol>
                <a:gridCol w="3401146">
                  <a:extLst>
                    <a:ext uri="{9D8B030D-6E8A-4147-A177-3AD203B41FA5}">
                      <a16:colId xmlns:a16="http://schemas.microsoft.com/office/drawing/2014/main" val="1976995538"/>
                    </a:ext>
                  </a:extLst>
                </a:gridCol>
                <a:gridCol w="1007234">
                  <a:extLst>
                    <a:ext uri="{9D8B030D-6E8A-4147-A177-3AD203B41FA5}">
                      <a16:colId xmlns:a16="http://schemas.microsoft.com/office/drawing/2014/main" val="2090383879"/>
                    </a:ext>
                  </a:extLst>
                </a:gridCol>
              </a:tblGrid>
              <a:tr h="2728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Uudet korkean osaamisen yritykset, spin-offit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fi-FI" sz="1000" b="0" i="0" u="none" strike="noStrike" noProof="0">
                          <a:solidFill>
                            <a:schemeClr val="tx1"/>
                          </a:solidFill>
                          <a:latin typeface="+mn-lt"/>
                        </a:rPr>
                        <a:t>Yrityksen perustamistieto yhdistettynä avainhenkilöihin ja toimialaan</a:t>
                      </a:r>
                      <a:endParaRPr lang="en-US" sz="1000">
                        <a:solidFill>
                          <a:schemeClr val="tx1"/>
                        </a:solidFill>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solidFill>
                            <a:schemeClr val="tx1"/>
                          </a:solidFill>
                          <a:latin typeface="+mn-lt"/>
                        </a:rPr>
                        <a:t>Tilastokeskus </a:t>
                      </a:r>
                      <a:r>
                        <a:rPr lang="fi-FI" sz="1000" b="0" i="0" u="none" strike="noStrike" noProof="0">
                          <a:solidFill>
                            <a:schemeClr val="tx1"/>
                          </a:solidFill>
                          <a:latin typeface="+mn-lt"/>
                        </a:rPr>
                        <a:t>(liite 3)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450381026"/>
                  </a:ext>
                </a:extLst>
              </a:tr>
              <a:tr h="2728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Yritysten liiketoiminnan kasvu</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Liiketoiminnan kasvu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eaLnBrk="1" fontAlgn="auto" latinLnBrk="0" hangingPunct="1">
                        <a:lnSpc>
                          <a:spcPct val="100000"/>
                        </a:lnSpc>
                        <a:spcBef>
                          <a:spcPts val="0"/>
                        </a:spcBef>
                        <a:spcAft>
                          <a:spcPts val="0"/>
                        </a:spcAft>
                        <a:buClrTx/>
                        <a:buSzTx/>
                        <a:buFontTx/>
                        <a:buNone/>
                      </a:pPr>
                      <a:r>
                        <a:rPr lang="fi-FI" sz="1000">
                          <a:solidFill>
                            <a:schemeClr val="tx1"/>
                          </a:solidFill>
                          <a:latin typeface="+mn-lt"/>
                        </a:rPr>
                        <a:t>Tilastokeskus </a:t>
                      </a:r>
                      <a:r>
                        <a:rPr lang="fi-FI" sz="1000" b="0" i="0" u="none" strike="noStrike" noProof="0">
                          <a:solidFill>
                            <a:schemeClr val="tx1"/>
                          </a:solidFill>
                          <a:latin typeface="+mn-lt"/>
                        </a:rPr>
                        <a:t>(liite 3) </a:t>
                      </a:r>
                      <a:endParaRPr lang="fi-FI" sz="1000">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776300240"/>
                  </a:ext>
                </a:extLst>
              </a:tr>
            </a:tbl>
          </a:graphicData>
        </a:graphic>
      </p:graphicFrame>
      <p:graphicFrame>
        <p:nvGraphicFramePr>
          <p:cNvPr id="50" name="Table 4">
            <a:extLst>
              <a:ext uri="{FF2B5EF4-FFF2-40B4-BE49-F238E27FC236}">
                <a16:creationId xmlns:a16="http://schemas.microsoft.com/office/drawing/2014/main" id="{54F5C378-9C86-81E9-85F7-ADF3BEE25A01}"/>
              </a:ext>
            </a:extLst>
          </p:cNvPr>
          <p:cNvGraphicFramePr>
            <a:graphicFrameLocks/>
          </p:cNvGraphicFramePr>
          <p:nvPr>
            <p:extLst>
              <p:ext uri="{D42A27DB-BD31-4B8C-83A1-F6EECF244321}">
                <p14:modId xmlns:p14="http://schemas.microsoft.com/office/powerpoint/2010/main" val="287444262"/>
              </p:ext>
            </p:extLst>
          </p:nvPr>
        </p:nvGraphicFramePr>
        <p:xfrm>
          <a:off x="4997192" y="3840407"/>
          <a:ext cx="6506592" cy="1030596"/>
        </p:xfrm>
        <a:graphic>
          <a:graphicData uri="http://schemas.openxmlformats.org/drawingml/2006/table">
            <a:tbl>
              <a:tblPr firstRow="1" bandRow="1"/>
              <a:tblGrid>
                <a:gridCol w="1685096">
                  <a:extLst>
                    <a:ext uri="{9D8B030D-6E8A-4147-A177-3AD203B41FA5}">
                      <a16:colId xmlns:a16="http://schemas.microsoft.com/office/drawing/2014/main" val="1555303819"/>
                    </a:ext>
                  </a:extLst>
                </a:gridCol>
                <a:gridCol w="3823787">
                  <a:extLst>
                    <a:ext uri="{9D8B030D-6E8A-4147-A177-3AD203B41FA5}">
                      <a16:colId xmlns:a16="http://schemas.microsoft.com/office/drawing/2014/main" val="1976995538"/>
                    </a:ext>
                  </a:extLst>
                </a:gridCol>
                <a:gridCol w="997709">
                  <a:extLst>
                    <a:ext uri="{9D8B030D-6E8A-4147-A177-3AD203B41FA5}">
                      <a16:colId xmlns:a16="http://schemas.microsoft.com/office/drawing/2014/main" val="458916958"/>
                    </a:ext>
                  </a:extLst>
                </a:gridCol>
              </a:tblGrid>
              <a:tr h="2576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Uudet työpaikat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Uudet työpaikat, jotka liittyvät ekosysteemin painopistealoille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Tilastokeskus</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450381026"/>
                  </a:ext>
                </a:extLst>
              </a:tr>
              <a:tr h="2576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Työllisyyden kehitys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Työllisyyden kehitys alueella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Tilastokeskus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776300240"/>
                  </a:ext>
                </a:extLst>
              </a:tr>
              <a:tr h="2576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TKI-intensiiviset työpaikat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TKI-intensiiviset työpaikat ekosysteemin painopistealoilla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Tilastokeskus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623143258"/>
                  </a:ext>
                </a:extLst>
              </a:tr>
              <a:tr h="2576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Yhteisöverokertymä</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Yhteisöverokertymän muutokset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Tilastokeskus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373839528"/>
                  </a:ext>
                </a:extLst>
              </a:tr>
            </a:tbl>
          </a:graphicData>
        </a:graphic>
      </p:graphicFrame>
      <p:sp>
        <p:nvSpPr>
          <p:cNvPr id="51" name="TextBox 50">
            <a:extLst>
              <a:ext uri="{FF2B5EF4-FFF2-40B4-BE49-F238E27FC236}">
                <a16:creationId xmlns:a16="http://schemas.microsoft.com/office/drawing/2014/main" id="{55D1259B-DDFA-AED3-5D8D-B55F6DE6F0F9}"/>
              </a:ext>
            </a:extLst>
          </p:cNvPr>
          <p:cNvSpPr txBox="1"/>
          <p:nvPr/>
        </p:nvSpPr>
        <p:spPr>
          <a:xfrm>
            <a:off x="4862173" y="1239404"/>
            <a:ext cx="1194622" cy="276999"/>
          </a:xfrm>
          <a:prstGeom prst="rect">
            <a:avLst/>
          </a:prstGeom>
          <a:noFill/>
        </p:spPr>
        <p:txBody>
          <a:bodyPr wrap="none" rtlCol="0">
            <a:spAutoFit/>
          </a:bodyPr>
          <a:lstStyle/>
          <a:p>
            <a:r>
              <a:rPr lang="fi-FI" sz="1200"/>
              <a:t>Yhteiset mittarit</a:t>
            </a:r>
          </a:p>
        </p:txBody>
      </p:sp>
      <p:sp>
        <p:nvSpPr>
          <p:cNvPr id="52" name="TextBox 51">
            <a:extLst>
              <a:ext uri="{FF2B5EF4-FFF2-40B4-BE49-F238E27FC236}">
                <a16:creationId xmlns:a16="http://schemas.microsoft.com/office/drawing/2014/main" id="{6BC4E3FE-B70E-D98A-4320-B97E1E03BB8F}"/>
              </a:ext>
            </a:extLst>
          </p:cNvPr>
          <p:cNvSpPr txBox="1"/>
          <p:nvPr/>
        </p:nvSpPr>
        <p:spPr>
          <a:xfrm>
            <a:off x="4859669" y="3236365"/>
            <a:ext cx="1370247" cy="276999"/>
          </a:xfrm>
          <a:prstGeom prst="rect">
            <a:avLst/>
          </a:prstGeom>
          <a:noFill/>
        </p:spPr>
        <p:txBody>
          <a:bodyPr wrap="none" rtlCol="0">
            <a:spAutoFit/>
          </a:bodyPr>
          <a:lstStyle/>
          <a:p>
            <a:r>
              <a:rPr lang="fi-FI" sz="1200"/>
              <a:t>Valinnaiset mittarit</a:t>
            </a:r>
          </a:p>
        </p:txBody>
      </p:sp>
      <p:sp>
        <p:nvSpPr>
          <p:cNvPr id="53" name="Slide Number Placeholder 52">
            <a:extLst>
              <a:ext uri="{FF2B5EF4-FFF2-40B4-BE49-F238E27FC236}">
                <a16:creationId xmlns:a16="http://schemas.microsoft.com/office/drawing/2014/main" id="{9166D394-1782-82CE-A305-EC9666509F23}"/>
              </a:ext>
            </a:extLst>
          </p:cNvPr>
          <p:cNvSpPr>
            <a:spLocks noGrp="1"/>
          </p:cNvSpPr>
          <p:nvPr>
            <p:ph type="sldNum" sz="quarter" idx="12"/>
          </p:nvPr>
        </p:nvSpPr>
        <p:spPr/>
        <p:txBody>
          <a:bodyPr/>
          <a:lstStyle/>
          <a:p>
            <a:fld id="{31160B98-140E-4345-B1A3-2A7247C42973}" type="slidenum">
              <a:rPr lang="fi-FI" smtClean="0"/>
              <a:t>43</a:t>
            </a:fld>
            <a:endParaRPr lang="fi-FI"/>
          </a:p>
        </p:txBody>
      </p:sp>
    </p:spTree>
    <p:extLst>
      <p:ext uri="{BB962C8B-B14F-4D97-AF65-F5344CB8AC3E}">
        <p14:creationId xmlns:p14="http://schemas.microsoft.com/office/powerpoint/2010/main" val="787065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AEF807-F28C-A21F-1EB7-0B538B1B43AD}"/>
              </a:ext>
            </a:extLst>
          </p:cNvPr>
          <p:cNvSpPr/>
          <p:nvPr/>
        </p:nvSpPr>
        <p:spPr>
          <a:xfrm>
            <a:off x="688217" y="4148678"/>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03AD2EC2-8BF1-0248-4A3D-F1CFE14E389D}"/>
              </a:ext>
            </a:extLst>
          </p:cNvPr>
          <p:cNvSpPr/>
          <p:nvPr/>
        </p:nvSpPr>
        <p:spPr>
          <a:xfrm>
            <a:off x="503866" y="4150390"/>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EDD03815-C3C4-F0B0-DE4A-E4A4B6EAD7B1}"/>
              </a:ext>
            </a:extLst>
          </p:cNvPr>
          <p:cNvSpPr/>
          <p:nvPr/>
        </p:nvSpPr>
        <p:spPr>
          <a:xfrm>
            <a:off x="872567" y="4150391"/>
            <a:ext cx="10918509"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1E446094-8303-8246-42A4-7ED358289637}"/>
              </a:ext>
            </a:extLst>
          </p:cNvPr>
          <p:cNvSpPr/>
          <p:nvPr/>
        </p:nvSpPr>
        <p:spPr>
          <a:xfrm>
            <a:off x="1495734" y="2258952"/>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FEA59709-CC32-12A2-630A-36E95C0ADC72}"/>
              </a:ext>
            </a:extLst>
          </p:cNvPr>
          <p:cNvSpPr/>
          <p:nvPr/>
        </p:nvSpPr>
        <p:spPr>
          <a:xfrm>
            <a:off x="1311383" y="225895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1D9CCC6B-CD59-B532-BCDD-714B8BDEC10C}"/>
              </a:ext>
            </a:extLst>
          </p:cNvPr>
          <p:cNvSpPr/>
          <p:nvPr/>
        </p:nvSpPr>
        <p:spPr>
          <a:xfrm>
            <a:off x="1680085" y="2258952"/>
            <a:ext cx="1011099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7204F917-528C-146D-9EDB-BFDE88BB9C9A}"/>
              </a:ext>
            </a:extLst>
          </p:cNvPr>
          <p:cNvSpPr/>
          <p:nvPr/>
        </p:nvSpPr>
        <p:spPr>
          <a:xfrm>
            <a:off x="2276782" y="816320"/>
            <a:ext cx="262031" cy="368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E3386C7-543A-9E2F-6701-9208A8EF3C21}"/>
              </a:ext>
            </a:extLst>
          </p:cNvPr>
          <p:cNvSpPr/>
          <p:nvPr/>
        </p:nvSpPr>
        <p:spPr>
          <a:xfrm>
            <a:off x="2092431" y="816322"/>
            <a:ext cx="368702" cy="3687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C3757891-FFCB-9F1C-49CF-97799A8858E9}"/>
              </a:ext>
            </a:extLst>
          </p:cNvPr>
          <p:cNvSpPr/>
          <p:nvPr/>
        </p:nvSpPr>
        <p:spPr>
          <a:xfrm>
            <a:off x="2461134" y="816322"/>
            <a:ext cx="9329942" cy="368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283502D6-2AA5-5CA8-FD78-5BF1710CD75A}"/>
              </a:ext>
            </a:extLst>
          </p:cNvPr>
          <p:cNvSpPr/>
          <p:nvPr/>
        </p:nvSpPr>
        <p:spPr>
          <a:xfrm>
            <a:off x="795449" y="599807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2F3BAD44-EAF4-195B-9702-5C8D37C5CC21}"/>
              </a:ext>
            </a:extLst>
          </p:cNvPr>
          <p:cNvSpPr/>
          <p:nvPr/>
        </p:nvSpPr>
        <p:spPr>
          <a:xfrm>
            <a:off x="611099" y="599807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15BA1DFB-ACC5-EE7A-2682-07236688659C}"/>
              </a:ext>
            </a:extLst>
          </p:cNvPr>
          <p:cNvSpPr/>
          <p:nvPr/>
        </p:nvSpPr>
        <p:spPr>
          <a:xfrm>
            <a:off x="874560" y="599807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44637512-EE43-655E-7921-6736BE2F8A01}"/>
              </a:ext>
            </a:extLst>
          </p:cNvPr>
          <p:cNvSpPr/>
          <p:nvPr/>
        </p:nvSpPr>
        <p:spPr>
          <a:xfrm>
            <a:off x="795449" y="554926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1C053792-9522-DF15-8604-9CBC9FACA471}"/>
              </a:ext>
            </a:extLst>
          </p:cNvPr>
          <p:cNvSpPr/>
          <p:nvPr/>
        </p:nvSpPr>
        <p:spPr>
          <a:xfrm>
            <a:off x="611099" y="554926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19C482CE-A8D1-8F95-6F6A-A4355ADA0BD7}"/>
              </a:ext>
            </a:extLst>
          </p:cNvPr>
          <p:cNvSpPr/>
          <p:nvPr/>
        </p:nvSpPr>
        <p:spPr>
          <a:xfrm>
            <a:off x="874560" y="554926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B6A02D07-03CC-BDD6-0E3E-9EC6FEF6A525}"/>
              </a:ext>
            </a:extLst>
          </p:cNvPr>
          <p:cNvSpPr/>
          <p:nvPr/>
        </p:nvSpPr>
        <p:spPr>
          <a:xfrm>
            <a:off x="795449" y="5100458"/>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A099481E-E76F-97FB-AF19-9B44E6AF4EC4}"/>
              </a:ext>
            </a:extLst>
          </p:cNvPr>
          <p:cNvSpPr/>
          <p:nvPr/>
        </p:nvSpPr>
        <p:spPr>
          <a:xfrm>
            <a:off x="611099" y="5100458"/>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97BE42D-81F7-BB90-F7C2-DE3170D07D7F}"/>
              </a:ext>
            </a:extLst>
          </p:cNvPr>
          <p:cNvSpPr/>
          <p:nvPr/>
        </p:nvSpPr>
        <p:spPr>
          <a:xfrm>
            <a:off x="874560" y="5100457"/>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E7047E5E-A7F2-A899-85C0-2F8F7448C5C4}"/>
              </a:ext>
            </a:extLst>
          </p:cNvPr>
          <p:cNvSpPr/>
          <p:nvPr/>
        </p:nvSpPr>
        <p:spPr>
          <a:xfrm>
            <a:off x="795449" y="4651646"/>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2099090F-014D-62B7-00A1-C28E3BF8E55D}"/>
              </a:ext>
            </a:extLst>
          </p:cNvPr>
          <p:cNvSpPr/>
          <p:nvPr/>
        </p:nvSpPr>
        <p:spPr>
          <a:xfrm>
            <a:off x="611099" y="4651646"/>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384D243A-D3DD-7ED5-336F-BE37168C1A98}"/>
              </a:ext>
            </a:extLst>
          </p:cNvPr>
          <p:cNvSpPr/>
          <p:nvPr/>
        </p:nvSpPr>
        <p:spPr>
          <a:xfrm>
            <a:off x="874560" y="4651645"/>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A54B1B24-D619-BCB8-58BF-82B242601734}"/>
              </a:ext>
            </a:extLst>
          </p:cNvPr>
          <p:cNvSpPr/>
          <p:nvPr/>
        </p:nvSpPr>
        <p:spPr>
          <a:xfrm>
            <a:off x="1602404" y="364913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A57F38-F316-C2C9-B550-EEA09FA2ABB0}"/>
              </a:ext>
            </a:extLst>
          </p:cNvPr>
          <p:cNvSpPr/>
          <p:nvPr/>
        </p:nvSpPr>
        <p:spPr>
          <a:xfrm>
            <a:off x="1418054" y="364913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42F4CA8B-1CBC-0D0C-B6B7-4ED5D1523F27}"/>
              </a:ext>
            </a:extLst>
          </p:cNvPr>
          <p:cNvSpPr/>
          <p:nvPr/>
        </p:nvSpPr>
        <p:spPr>
          <a:xfrm>
            <a:off x="1681515" y="364913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CAF897A3-28B5-0D8F-A231-90406119EA4A}"/>
              </a:ext>
            </a:extLst>
          </p:cNvPr>
          <p:cNvSpPr/>
          <p:nvPr/>
        </p:nvSpPr>
        <p:spPr>
          <a:xfrm>
            <a:off x="1602404" y="320032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82D8F459-D1AB-1FB8-3163-4E6DC674C769}"/>
              </a:ext>
            </a:extLst>
          </p:cNvPr>
          <p:cNvSpPr/>
          <p:nvPr/>
        </p:nvSpPr>
        <p:spPr>
          <a:xfrm>
            <a:off x="1418054" y="320032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8558769C-CF99-734B-F5F6-2348C7BB23C9}"/>
              </a:ext>
            </a:extLst>
          </p:cNvPr>
          <p:cNvSpPr/>
          <p:nvPr/>
        </p:nvSpPr>
        <p:spPr>
          <a:xfrm>
            <a:off x="1681515" y="320032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F827CDCD-763F-1DE9-5EE4-78A543EBFC3B}"/>
              </a:ext>
            </a:extLst>
          </p:cNvPr>
          <p:cNvSpPr/>
          <p:nvPr/>
        </p:nvSpPr>
        <p:spPr>
          <a:xfrm>
            <a:off x="1602404" y="275152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8FA02BB6-0B77-B722-6D37-A310C52D9D50}"/>
              </a:ext>
            </a:extLst>
          </p:cNvPr>
          <p:cNvSpPr/>
          <p:nvPr/>
        </p:nvSpPr>
        <p:spPr>
          <a:xfrm>
            <a:off x="1418054" y="275152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00C4009-E0C2-F88E-D767-A9312F213DEC}"/>
              </a:ext>
            </a:extLst>
          </p:cNvPr>
          <p:cNvSpPr/>
          <p:nvPr/>
        </p:nvSpPr>
        <p:spPr>
          <a:xfrm>
            <a:off x="1681515" y="275151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4019BA98-181C-2AAD-5DA3-EB250289ABFF}"/>
              </a:ext>
            </a:extLst>
          </p:cNvPr>
          <p:cNvSpPr/>
          <p:nvPr/>
        </p:nvSpPr>
        <p:spPr>
          <a:xfrm>
            <a:off x="2382022" y="175769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7FB4D3BC-0111-4FDD-9366-ED3EB3390FD8}"/>
              </a:ext>
            </a:extLst>
          </p:cNvPr>
          <p:cNvSpPr/>
          <p:nvPr/>
        </p:nvSpPr>
        <p:spPr>
          <a:xfrm>
            <a:off x="2197672" y="175769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2447E16-33BB-C643-C839-67F784B3F6C4}"/>
              </a:ext>
            </a:extLst>
          </p:cNvPr>
          <p:cNvSpPr/>
          <p:nvPr/>
        </p:nvSpPr>
        <p:spPr>
          <a:xfrm>
            <a:off x="2461133" y="175769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1C24A224-5FE6-B3D5-A92B-EFC50EC72914}"/>
              </a:ext>
            </a:extLst>
          </p:cNvPr>
          <p:cNvSpPr/>
          <p:nvPr/>
        </p:nvSpPr>
        <p:spPr>
          <a:xfrm>
            <a:off x="2382022" y="1308890"/>
            <a:ext cx="368701" cy="368701"/>
          </a:xfrm>
          <a:prstGeom prst="rect">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03C0AAB0-746F-281F-93CD-FCB5E602418E}"/>
              </a:ext>
            </a:extLst>
          </p:cNvPr>
          <p:cNvSpPr/>
          <p:nvPr/>
        </p:nvSpPr>
        <p:spPr>
          <a:xfrm>
            <a:off x="2197672" y="1308890"/>
            <a:ext cx="368701" cy="368701"/>
          </a:xfrm>
          <a:prstGeom prst="ellipse">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F59644B5-C784-D561-2890-52387CA74ACF}"/>
              </a:ext>
            </a:extLst>
          </p:cNvPr>
          <p:cNvSpPr/>
          <p:nvPr/>
        </p:nvSpPr>
        <p:spPr>
          <a:xfrm>
            <a:off x="2461133" y="1308889"/>
            <a:ext cx="2139624" cy="368701"/>
          </a:xfrm>
          <a:prstGeom prst="rect">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DC952EC9-84BD-0EFD-E757-58DAB36DCE71}"/>
              </a:ext>
            </a:extLst>
          </p:cNvPr>
          <p:cNvSpPr txBox="1"/>
          <p:nvPr/>
        </p:nvSpPr>
        <p:spPr>
          <a:xfrm>
            <a:off x="503866" y="276333"/>
            <a:ext cx="3760068" cy="369332"/>
          </a:xfrm>
          <a:prstGeom prst="rect">
            <a:avLst/>
          </a:prstGeom>
          <a:noFill/>
        </p:spPr>
        <p:txBody>
          <a:bodyPr wrap="none" rtlCol="0">
            <a:spAutoFit/>
          </a:bodyPr>
          <a:lstStyle/>
          <a:p>
            <a:r>
              <a:rPr lang="fi-FI"/>
              <a:t>Vaikuttavuuden mittarit ja datalähteet</a:t>
            </a:r>
          </a:p>
        </p:txBody>
      </p:sp>
      <p:sp>
        <p:nvSpPr>
          <p:cNvPr id="31" name="Rectangle 30">
            <a:extLst>
              <a:ext uri="{FF2B5EF4-FFF2-40B4-BE49-F238E27FC236}">
                <a16:creationId xmlns:a16="http://schemas.microsoft.com/office/drawing/2014/main" id="{7A4C64B3-9DB8-168B-5DEA-9F4F0597573E}"/>
              </a:ext>
            </a:extLst>
          </p:cNvPr>
          <p:cNvSpPr/>
          <p:nvPr/>
        </p:nvSpPr>
        <p:spPr>
          <a:xfrm>
            <a:off x="4600756" y="1308888"/>
            <a:ext cx="7190319" cy="368701"/>
          </a:xfrm>
          <a:prstGeom prst="rect">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8023FA9C-FD2F-DCF4-7D94-B4D3C8ED7317}"/>
              </a:ext>
            </a:extLst>
          </p:cNvPr>
          <p:cNvSpPr/>
          <p:nvPr/>
        </p:nvSpPr>
        <p:spPr>
          <a:xfrm>
            <a:off x="4600755" y="1756954"/>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7724423-A185-7CD2-6A07-E40609F72FF0}"/>
              </a:ext>
            </a:extLst>
          </p:cNvPr>
          <p:cNvSpPr/>
          <p:nvPr/>
        </p:nvSpPr>
        <p:spPr>
          <a:xfrm>
            <a:off x="3821139" y="2751515"/>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1074941F-837D-0F7B-D78F-28A074E8ABD2}"/>
              </a:ext>
            </a:extLst>
          </p:cNvPr>
          <p:cNvSpPr/>
          <p:nvPr/>
        </p:nvSpPr>
        <p:spPr>
          <a:xfrm>
            <a:off x="3821139" y="320193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BC690860-DE54-6B2B-D4D2-BF7C4DBB3998}"/>
              </a:ext>
            </a:extLst>
          </p:cNvPr>
          <p:cNvSpPr/>
          <p:nvPr/>
        </p:nvSpPr>
        <p:spPr>
          <a:xfrm>
            <a:off x="3821139" y="364752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200F55D6-3B4F-B174-D686-C40DC3AC8716}"/>
              </a:ext>
            </a:extLst>
          </p:cNvPr>
          <p:cNvSpPr/>
          <p:nvPr/>
        </p:nvSpPr>
        <p:spPr>
          <a:xfrm>
            <a:off x="3014184" y="4651645"/>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2F43DC03-DE2B-A79C-E384-ACF4BE348255}"/>
              </a:ext>
            </a:extLst>
          </p:cNvPr>
          <p:cNvSpPr/>
          <p:nvPr/>
        </p:nvSpPr>
        <p:spPr>
          <a:xfrm>
            <a:off x="3014184" y="5100457"/>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8D44F8B1-422D-EEC4-0B91-87CDC3F381C6}"/>
              </a:ext>
            </a:extLst>
          </p:cNvPr>
          <p:cNvSpPr/>
          <p:nvPr/>
        </p:nvSpPr>
        <p:spPr>
          <a:xfrm>
            <a:off x="3014184" y="554926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C176A742-F6B5-7D68-588D-66449FE7DB8C}"/>
              </a:ext>
            </a:extLst>
          </p:cNvPr>
          <p:cNvSpPr/>
          <p:nvPr/>
        </p:nvSpPr>
        <p:spPr>
          <a:xfrm>
            <a:off x="3014184" y="599807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5219D87-5578-5FDD-60F3-D8A38B4C0940}"/>
              </a:ext>
            </a:extLst>
          </p:cNvPr>
          <p:cNvSpPr/>
          <p:nvPr/>
        </p:nvSpPr>
        <p:spPr>
          <a:xfrm>
            <a:off x="4600755" y="816320"/>
            <a:ext cx="7190319" cy="5550459"/>
          </a:xfrm>
          <a:prstGeom prst="rect">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9" name="Table 4">
            <a:extLst>
              <a:ext uri="{FF2B5EF4-FFF2-40B4-BE49-F238E27FC236}">
                <a16:creationId xmlns:a16="http://schemas.microsoft.com/office/drawing/2014/main" id="{E870AE75-A815-C338-E613-0DC47C2DB409}"/>
              </a:ext>
            </a:extLst>
          </p:cNvPr>
          <p:cNvGraphicFramePr>
            <a:graphicFrameLocks/>
          </p:cNvGraphicFramePr>
          <p:nvPr>
            <p:extLst>
              <p:ext uri="{D42A27DB-BD31-4B8C-83A1-F6EECF244321}">
                <p14:modId xmlns:p14="http://schemas.microsoft.com/office/powerpoint/2010/main" val="594991846"/>
              </p:ext>
            </p:extLst>
          </p:nvPr>
        </p:nvGraphicFramePr>
        <p:xfrm>
          <a:off x="4928523" y="1739554"/>
          <a:ext cx="6645481" cy="944880"/>
        </p:xfrm>
        <a:graphic>
          <a:graphicData uri="http://schemas.openxmlformats.org/drawingml/2006/table">
            <a:tbl>
              <a:tblPr firstRow="1" bandRow="1"/>
              <a:tblGrid>
                <a:gridCol w="1921425">
                  <a:extLst>
                    <a:ext uri="{9D8B030D-6E8A-4147-A177-3AD203B41FA5}">
                      <a16:colId xmlns:a16="http://schemas.microsoft.com/office/drawing/2014/main" val="1555303819"/>
                    </a:ext>
                  </a:extLst>
                </a:gridCol>
                <a:gridCol w="3622667">
                  <a:extLst>
                    <a:ext uri="{9D8B030D-6E8A-4147-A177-3AD203B41FA5}">
                      <a16:colId xmlns:a16="http://schemas.microsoft.com/office/drawing/2014/main" val="1976995538"/>
                    </a:ext>
                  </a:extLst>
                </a:gridCol>
                <a:gridCol w="1101389">
                  <a:extLst>
                    <a:ext uri="{9D8B030D-6E8A-4147-A177-3AD203B41FA5}">
                      <a16:colId xmlns:a16="http://schemas.microsoft.com/office/drawing/2014/main" val="2090383879"/>
                    </a:ext>
                  </a:extLst>
                </a:gridCol>
              </a:tblGrid>
              <a:tr h="2728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Ratkaisut yhteiskunnan haasteisiin; kytkentä kansallisiin strategisiin tavoitteisiin</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Ekosysteemin tavoitteiden ja toimenpiteiden kytkeytyminen kansallisiin strategisiin tavoitteisiin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EURA (liite 4)</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318685853"/>
                  </a:ext>
                </a:extLst>
              </a:tr>
              <a:tr h="2728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Tulevaisuuden kannalta keskeiset teemat ja niiden edistäminen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Keskeisten trendien ja uhkien tunnistaminen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Future radar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1236839645"/>
                  </a:ext>
                </a:extLst>
              </a:tr>
            </a:tbl>
          </a:graphicData>
        </a:graphic>
      </p:graphicFrame>
      <p:graphicFrame>
        <p:nvGraphicFramePr>
          <p:cNvPr id="50" name="Table 4">
            <a:extLst>
              <a:ext uri="{FF2B5EF4-FFF2-40B4-BE49-F238E27FC236}">
                <a16:creationId xmlns:a16="http://schemas.microsoft.com/office/drawing/2014/main" id="{EAE18265-5AA8-7472-FF4D-FCC38CEBF4EB}"/>
              </a:ext>
            </a:extLst>
          </p:cNvPr>
          <p:cNvGraphicFramePr>
            <a:graphicFrameLocks/>
          </p:cNvGraphicFramePr>
          <p:nvPr>
            <p:extLst>
              <p:ext uri="{D42A27DB-BD31-4B8C-83A1-F6EECF244321}">
                <p14:modId xmlns:p14="http://schemas.microsoft.com/office/powerpoint/2010/main" val="1546764265"/>
              </p:ext>
            </p:extLst>
          </p:nvPr>
        </p:nvGraphicFramePr>
        <p:xfrm>
          <a:off x="4918876" y="3920654"/>
          <a:ext cx="6662024" cy="1461981"/>
        </p:xfrm>
        <a:graphic>
          <a:graphicData uri="http://schemas.openxmlformats.org/drawingml/2006/table">
            <a:tbl>
              <a:tblPr firstRow="1" bandRow="1"/>
              <a:tblGrid>
                <a:gridCol w="2186930">
                  <a:extLst>
                    <a:ext uri="{9D8B030D-6E8A-4147-A177-3AD203B41FA5}">
                      <a16:colId xmlns:a16="http://schemas.microsoft.com/office/drawing/2014/main" val="1555303819"/>
                    </a:ext>
                  </a:extLst>
                </a:gridCol>
                <a:gridCol w="3366809">
                  <a:extLst>
                    <a:ext uri="{9D8B030D-6E8A-4147-A177-3AD203B41FA5}">
                      <a16:colId xmlns:a16="http://schemas.microsoft.com/office/drawing/2014/main" val="1976995538"/>
                    </a:ext>
                  </a:extLst>
                </a:gridCol>
                <a:gridCol w="1108285">
                  <a:extLst>
                    <a:ext uri="{9D8B030D-6E8A-4147-A177-3AD203B41FA5}">
                      <a16:colId xmlns:a16="http://schemas.microsoft.com/office/drawing/2014/main" val="1270368665"/>
                    </a:ext>
                  </a:extLst>
                </a:gridCol>
              </a:tblGrid>
              <a:tr h="5146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Ympäristön kestävyyttä edistävät innovaatiot/tuotteet/palvelut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Innovaatiot/tuotteet/palvelut ekosysteemin painopistealueella liittyen ympäristön kestävyyteen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Eura, (+ Sfinno-tietokanta, VTT)</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318685853"/>
                  </a:ext>
                </a:extLst>
              </a:tr>
              <a:tr h="397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latin typeface="+mn-lt"/>
                        </a:rPr>
                        <a:t>Terveyttä ja hyvinvointia edistävät innovaatiot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Terveyttä ja hyvinvointia edistävät innovaatiot ekosysteemin painopistealueella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EURA, (+ Sfinno-tietokanta, VTT)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1236839645"/>
                  </a:ext>
                </a:extLst>
              </a:tr>
              <a:tr h="5497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Digitaalinen transformaatio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l">
                        <a:lnSpc>
                          <a:spcPct val="100000"/>
                        </a:lnSpc>
                        <a:spcBef>
                          <a:spcPts val="0"/>
                        </a:spcBef>
                        <a:spcAft>
                          <a:spcPts val="0"/>
                        </a:spcAft>
                        <a:buNone/>
                      </a:pPr>
                      <a:r>
                        <a:rPr lang="fi-FI" sz="1000" b="0" i="0" u="none" strike="noStrike" noProof="0">
                          <a:solidFill>
                            <a:schemeClr val="tx1"/>
                          </a:solidFill>
                          <a:latin typeface="+mn-lt"/>
                        </a:rPr>
                        <a:t>Innovaatiot/tuotteet/palvelut ekosysteemin painopistealueella, jotka hyödyntävät digitaalisia ratkaisuja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latin typeface="+mn-lt"/>
                        </a:rPr>
                        <a:t>EURA, (+ Sfinno-tietokanta, VTT)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2818913898"/>
                  </a:ext>
                </a:extLst>
              </a:tr>
            </a:tbl>
          </a:graphicData>
        </a:graphic>
      </p:graphicFrame>
      <p:sp>
        <p:nvSpPr>
          <p:cNvPr id="51" name="TextBox 50">
            <a:extLst>
              <a:ext uri="{FF2B5EF4-FFF2-40B4-BE49-F238E27FC236}">
                <a16:creationId xmlns:a16="http://schemas.microsoft.com/office/drawing/2014/main" id="{FA3859C4-3E77-D94D-2A80-587DF5729B2B}"/>
              </a:ext>
            </a:extLst>
          </p:cNvPr>
          <p:cNvSpPr txBox="1"/>
          <p:nvPr/>
        </p:nvSpPr>
        <p:spPr>
          <a:xfrm>
            <a:off x="4861984" y="1193699"/>
            <a:ext cx="1194622" cy="276999"/>
          </a:xfrm>
          <a:prstGeom prst="rect">
            <a:avLst/>
          </a:prstGeom>
          <a:noFill/>
        </p:spPr>
        <p:txBody>
          <a:bodyPr wrap="none" rtlCol="0">
            <a:spAutoFit/>
          </a:bodyPr>
          <a:lstStyle/>
          <a:p>
            <a:r>
              <a:rPr lang="fi-FI" sz="1200"/>
              <a:t>Yhteiset mittarit</a:t>
            </a:r>
          </a:p>
        </p:txBody>
      </p:sp>
      <p:sp>
        <p:nvSpPr>
          <p:cNvPr id="52" name="TextBox 51">
            <a:extLst>
              <a:ext uri="{FF2B5EF4-FFF2-40B4-BE49-F238E27FC236}">
                <a16:creationId xmlns:a16="http://schemas.microsoft.com/office/drawing/2014/main" id="{CDD1EC8F-6C7A-39C6-BF38-19B2417D1DC0}"/>
              </a:ext>
            </a:extLst>
          </p:cNvPr>
          <p:cNvSpPr txBox="1"/>
          <p:nvPr/>
        </p:nvSpPr>
        <p:spPr>
          <a:xfrm>
            <a:off x="4928523" y="3290417"/>
            <a:ext cx="1370247" cy="276999"/>
          </a:xfrm>
          <a:prstGeom prst="rect">
            <a:avLst/>
          </a:prstGeom>
          <a:noFill/>
        </p:spPr>
        <p:txBody>
          <a:bodyPr wrap="none" rtlCol="0">
            <a:spAutoFit/>
          </a:bodyPr>
          <a:lstStyle/>
          <a:p>
            <a:r>
              <a:rPr lang="fi-FI" sz="1200"/>
              <a:t>Valinnaiset mittarit</a:t>
            </a:r>
          </a:p>
        </p:txBody>
      </p:sp>
      <p:sp>
        <p:nvSpPr>
          <p:cNvPr id="53" name="Slide Number Placeholder 52">
            <a:extLst>
              <a:ext uri="{FF2B5EF4-FFF2-40B4-BE49-F238E27FC236}">
                <a16:creationId xmlns:a16="http://schemas.microsoft.com/office/drawing/2014/main" id="{820F49EB-6C74-DF11-7C97-29B7784F75BE}"/>
              </a:ext>
            </a:extLst>
          </p:cNvPr>
          <p:cNvSpPr>
            <a:spLocks noGrp="1"/>
          </p:cNvSpPr>
          <p:nvPr>
            <p:ph type="sldNum" sz="quarter" idx="12"/>
          </p:nvPr>
        </p:nvSpPr>
        <p:spPr/>
        <p:txBody>
          <a:bodyPr/>
          <a:lstStyle/>
          <a:p>
            <a:fld id="{31160B98-140E-4345-B1A3-2A7247C42973}" type="slidenum">
              <a:rPr lang="fi-FI" smtClean="0"/>
              <a:t>44</a:t>
            </a:fld>
            <a:endParaRPr lang="fi-FI"/>
          </a:p>
        </p:txBody>
      </p:sp>
    </p:spTree>
    <p:extLst>
      <p:ext uri="{BB962C8B-B14F-4D97-AF65-F5344CB8AC3E}">
        <p14:creationId xmlns:p14="http://schemas.microsoft.com/office/powerpoint/2010/main" val="4219672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AEF807-F28C-A21F-1EB7-0B538B1B43AD}"/>
              </a:ext>
            </a:extLst>
          </p:cNvPr>
          <p:cNvSpPr/>
          <p:nvPr/>
        </p:nvSpPr>
        <p:spPr>
          <a:xfrm>
            <a:off x="688217" y="4148678"/>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9" name="Oval 8">
            <a:extLst>
              <a:ext uri="{FF2B5EF4-FFF2-40B4-BE49-F238E27FC236}">
                <a16:creationId xmlns:a16="http://schemas.microsoft.com/office/drawing/2014/main" id="{03AD2EC2-8BF1-0248-4A3D-F1CFE14E389D}"/>
              </a:ext>
            </a:extLst>
          </p:cNvPr>
          <p:cNvSpPr/>
          <p:nvPr/>
        </p:nvSpPr>
        <p:spPr>
          <a:xfrm>
            <a:off x="503866" y="4150390"/>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1</a:t>
            </a:r>
          </a:p>
        </p:txBody>
      </p:sp>
      <p:sp>
        <p:nvSpPr>
          <p:cNvPr id="12" name="Rectangle 11">
            <a:extLst>
              <a:ext uri="{FF2B5EF4-FFF2-40B4-BE49-F238E27FC236}">
                <a16:creationId xmlns:a16="http://schemas.microsoft.com/office/drawing/2014/main" id="{EDD03815-C3C4-F0B0-DE4A-E4A4B6EAD7B1}"/>
              </a:ext>
            </a:extLst>
          </p:cNvPr>
          <p:cNvSpPr/>
          <p:nvPr/>
        </p:nvSpPr>
        <p:spPr>
          <a:xfrm>
            <a:off x="872567" y="4150391"/>
            <a:ext cx="10918509"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Kasvun edellytykset</a:t>
            </a:r>
          </a:p>
        </p:txBody>
      </p:sp>
      <p:sp>
        <p:nvSpPr>
          <p:cNvPr id="2" name="Rectangle 1">
            <a:extLst>
              <a:ext uri="{FF2B5EF4-FFF2-40B4-BE49-F238E27FC236}">
                <a16:creationId xmlns:a16="http://schemas.microsoft.com/office/drawing/2014/main" id="{1E446094-8303-8246-42A4-7ED358289637}"/>
              </a:ext>
            </a:extLst>
          </p:cNvPr>
          <p:cNvSpPr/>
          <p:nvPr/>
        </p:nvSpPr>
        <p:spPr>
          <a:xfrm>
            <a:off x="1495734" y="2258952"/>
            <a:ext cx="26203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 name="Oval 2">
            <a:extLst>
              <a:ext uri="{FF2B5EF4-FFF2-40B4-BE49-F238E27FC236}">
                <a16:creationId xmlns:a16="http://schemas.microsoft.com/office/drawing/2014/main" id="{FEA59709-CC32-12A2-630A-36E95C0ADC72}"/>
              </a:ext>
            </a:extLst>
          </p:cNvPr>
          <p:cNvSpPr/>
          <p:nvPr/>
        </p:nvSpPr>
        <p:spPr>
          <a:xfrm>
            <a:off x="1311383" y="2258952"/>
            <a:ext cx="368702" cy="36870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2</a:t>
            </a:r>
          </a:p>
        </p:txBody>
      </p:sp>
      <p:sp>
        <p:nvSpPr>
          <p:cNvPr id="4" name="Rectangle 3">
            <a:extLst>
              <a:ext uri="{FF2B5EF4-FFF2-40B4-BE49-F238E27FC236}">
                <a16:creationId xmlns:a16="http://schemas.microsoft.com/office/drawing/2014/main" id="{1D9CCC6B-CD59-B532-BCDD-714B8BDEC10C}"/>
              </a:ext>
            </a:extLst>
          </p:cNvPr>
          <p:cNvSpPr/>
          <p:nvPr/>
        </p:nvSpPr>
        <p:spPr>
          <a:xfrm>
            <a:off x="1680085" y="2258952"/>
            <a:ext cx="10110991" cy="368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Alueen innovaatiokyky</a:t>
            </a:r>
          </a:p>
        </p:txBody>
      </p:sp>
      <p:sp>
        <p:nvSpPr>
          <p:cNvPr id="5" name="Rectangle 4">
            <a:extLst>
              <a:ext uri="{FF2B5EF4-FFF2-40B4-BE49-F238E27FC236}">
                <a16:creationId xmlns:a16="http://schemas.microsoft.com/office/drawing/2014/main" id="{7204F917-528C-146D-9EDB-BFDE88BB9C9A}"/>
              </a:ext>
            </a:extLst>
          </p:cNvPr>
          <p:cNvSpPr/>
          <p:nvPr/>
        </p:nvSpPr>
        <p:spPr>
          <a:xfrm>
            <a:off x="2276782" y="816320"/>
            <a:ext cx="262031" cy="368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6" name="Oval 5">
            <a:extLst>
              <a:ext uri="{FF2B5EF4-FFF2-40B4-BE49-F238E27FC236}">
                <a16:creationId xmlns:a16="http://schemas.microsoft.com/office/drawing/2014/main" id="{DE3386C7-543A-9E2F-6701-9208A8EF3C21}"/>
              </a:ext>
            </a:extLst>
          </p:cNvPr>
          <p:cNvSpPr/>
          <p:nvPr/>
        </p:nvSpPr>
        <p:spPr>
          <a:xfrm>
            <a:off x="2092431" y="816322"/>
            <a:ext cx="368702" cy="3687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3</a:t>
            </a:r>
          </a:p>
        </p:txBody>
      </p:sp>
      <p:sp>
        <p:nvSpPr>
          <p:cNvPr id="7" name="Rectangle 6">
            <a:extLst>
              <a:ext uri="{FF2B5EF4-FFF2-40B4-BE49-F238E27FC236}">
                <a16:creationId xmlns:a16="http://schemas.microsoft.com/office/drawing/2014/main" id="{C3757891-FFCB-9F1C-49CF-97799A8858E9}"/>
              </a:ext>
            </a:extLst>
          </p:cNvPr>
          <p:cNvSpPr/>
          <p:nvPr/>
        </p:nvSpPr>
        <p:spPr>
          <a:xfrm>
            <a:off x="2461134" y="816322"/>
            <a:ext cx="9329942" cy="368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Kestävä yhteiskunta</a:t>
            </a:r>
          </a:p>
        </p:txBody>
      </p:sp>
      <p:sp>
        <p:nvSpPr>
          <p:cNvPr id="26" name="Rectangle 25">
            <a:extLst>
              <a:ext uri="{FF2B5EF4-FFF2-40B4-BE49-F238E27FC236}">
                <a16:creationId xmlns:a16="http://schemas.microsoft.com/office/drawing/2014/main" id="{283502D6-2AA5-5CA8-FD78-5BF1710CD75A}"/>
              </a:ext>
            </a:extLst>
          </p:cNvPr>
          <p:cNvSpPr/>
          <p:nvPr/>
        </p:nvSpPr>
        <p:spPr>
          <a:xfrm>
            <a:off x="795449" y="599807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7" name="Oval 26">
            <a:extLst>
              <a:ext uri="{FF2B5EF4-FFF2-40B4-BE49-F238E27FC236}">
                <a16:creationId xmlns:a16="http://schemas.microsoft.com/office/drawing/2014/main" id="{2F3BAD44-EAF4-195B-9702-5C8D37C5CC21}"/>
              </a:ext>
            </a:extLst>
          </p:cNvPr>
          <p:cNvSpPr/>
          <p:nvPr/>
        </p:nvSpPr>
        <p:spPr>
          <a:xfrm>
            <a:off x="611099" y="599807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D</a:t>
            </a:r>
          </a:p>
        </p:txBody>
      </p:sp>
      <p:sp>
        <p:nvSpPr>
          <p:cNvPr id="28" name="Rectangle 27">
            <a:extLst>
              <a:ext uri="{FF2B5EF4-FFF2-40B4-BE49-F238E27FC236}">
                <a16:creationId xmlns:a16="http://schemas.microsoft.com/office/drawing/2014/main" id="{15BA1DFB-ACC5-EE7A-2682-07236688659C}"/>
              </a:ext>
            </a:extLst>
          </p:cNvPr>
          <p:cNvSpPr/>
          <p:nvPr/>
        </p:nvSpPr>
        <p:spPr>
          <a:xfrm>
            <a:off x="874560" y="599807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Kumppanuudet, luottamus ja ekosysteemit</a:t>
            </a:r>
          </a:p>
        </p:txBody>
      </p:sp>
      <p:sp>
        <p:nvSpPr>
          <p:cNvPr id="34" name="Rectangle 33">
            <a:extLst>
              <a:ext uri="{FF2B5EF4-FFF2-40B4-BE49-F238E27FC236}">
                <a16:creationId xmlns:a16="http://schemas.microsoft.com/office/drawing/2014/main" id="{44637512-EE43-655E-7921-6736BE2F8A01}"/>
              </a:ext>
            </a:extLst>
          </p:cNvPr>
          <p:cNvSpPr/>
          <p:nvPr/>
        </p:nvSpPr>
        <p:spPr>
          <a:xfrm>
            <a:off x="795449" y="554926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5" name="Oval 34">
            <a:extLst>
              <a:ext uri="{FF2B5EF4-FFF2-40B4-BE49-F238E27FC236}">
                <a16:creationId xmlns:a16="http://schemas.microsoft.com/office/drawing/2014/main" id="{1C053792-9522-DF15-8604-9CBC9FACA471}"/>
              </a:ext>
            </a:extLst>
          </p:cNvPr>
          <p:cNvSpPr/>
          <p:nvPr/>
        </p:nvSpPr>
        <p:spPr>
          <a:xfrm>
            <a:off x="611099" y="554926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36" name="Rectangle 35">
            <a:extLst>
              <a:ext uri="{FF2B5EF4-FFF2-40B4-BE49-F238E27FC236}">
                <a16:creationId xmlns:a16="http://schemas.microsoft.com/office/drawing/2014/main" id="{19C482CE-A8D1-8F95-6F6A-A4355ADA0BD7}"/>
              </a:ext>
            </a:extLst>
          </p:cNvPr>
          <p:cNvSpPr/>
          <p:nvPr/>
        </p:nvSpPr>
        <p:spPr>
          <a:xfrm>
            <a:off x="874560" y="554926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Osaaminen, kyvykkyydet ja yhteiskehittämisen alustat</a:t>
            </a:r>
          </a:p>
        </p:txBody>
      </p:sp>
      <p:sp>
        <p:nvSpPr>
          <p:cNvPr id="37" name="Rectangle 36">
            <a:extLst>
              <a:ext uri="{FF2B5EF4-FFF2-40B4-BE49-F238E27FC236}">
                <a16:creationId xmlns:a16="http://schemas.microsoft.com/office/drawing/2014/main" id="{B6A02D07-03CC-BDD6-0E3E-9EC6FEF6A525}"/>
              </a:ext>
            </a:extLst>
          </p:cNvPr>
          <p:cNvSpPr/>
          <p:nvPr/>
        </p:nvSpPr>
        <p:spPr>
          <a:xfrm>
            <a:off x="795449" y="5100458"/>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38" name="Oval 37">
            <a:extLst>
              <a:ext uri="{FF2B5EF4-FFF2-40B4-BE49-F238E27FC236}">
                <a16:creationId xmlns:a16="http://schemas.microsoft.com/office/drawing/2014/main" id="{A099481E-E76F-97FB-AF19-9B44E6AF4EC4}"/>
              </a:ext>
            </a:extLst>
          </p:cNvPr>
          <p:cNvSpPr/>
          <p:nvPr/>
        </p:nvSpPr>
        <p:spPr>
          <a:xfrm>
            <a:off x="611099" y="5100458"/>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39" name="Rectangle 38">
            <a:extLst>
              <a:ext uri="{FF2B5EF4-FFF2-40B4-BE49-F238E27FC236}">
                <a16:creationId xmlns:a16="http://schemas.microsoft.com/office/drawing/2014/main" id="{A97BE42D-81F7-BB90-F7C2-DE3170D07D7F}"/>
              </a:ext>
            </a:extLst>
          </p:cNvPr>
          <p:cNvSpPr/>
          <p:nvPr/>
        </p:nvSpPr>
        <p:spPr>
          <a:xfrm>
            <a:off x="874560" y="5100457"/>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Vaikuttavuuden johtaminen</a:t>
            </a:r>
          </a:p>
        </p:txBody>
      </p:sp>
      <p:sp>
        <p:nvSpPr>
          <p:cNvPr id="40" name="Rectangle 39">
            <a:extLst>
              <a:ext uri="{FF2B5EF4-FFF2-40B4-BE49-F238E27FC236}">
                <a16:creationId xmlns:a16="http://schemas.microsoft.com/office/drawing/2014/main" id="{E7047E5E-A7F2-A899-85C0-2F8F7448C5C4}"/>
              </a:ext>
            </a:extLst>
          </p:cNvPr>
          <p:cNvSpPr/>
          <p:nvPr/>
        </p:nvSpPr>
        <p:spPr>
          <a:xfrm>
            <a:off x="795449" y="4651646"/>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41" name="Oval 40">
            <a:extLst>
              <a:ext uri="{FF2B5EF4-FFF2-40B4-BE49-F238E27FC236}">
                <a16:creationId xmlns:a16="http://schemas.microsoft.com/office/drawing/2014/main" id="{2099090F-014D-62B7-00A1-C28E3BF8E55D}"/>
              </a:ext>
            </a:extLst>
          </p:cNvPr>
          <p:cNvSpPr/>
          <p:nvPr/>
        </p:nvSpPr>
        <p:spPr>
          <a:xfrm>
            <a:off x="611099" y="4651646"/>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42" name="Rectangle 41">
            <a:extLst>
              <a:ext uri="{FF2B5EF4-FFF2-40B4-BE49-F238E27FC236}">
                <a16:creationId xmlns:a16="http://schemas.microsoft.com/office/drawing/2014/main" id="{384D243A-D3DD-7ED5-336F-BE37168C1A98}"/>
              </a:ext>
            </a:extLst>
          </p:cNvPr>
          <p:cNvSpPr/>
          <p:nvPr/>
        </p:nvSpPr>
        <p:spPr>
          <a:xfrm>
            <a:off x="874560" y="4651645"/>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TKI-panostukset ja rahoitus</a:t>
            </a:r>
          </a:p>
        </p:txBody>
      </p:sp>
      <p:sp>
        <p:nvSpPr>
          <p:cNvPr id="11" name="Rectangle 10">
            <a:extLst>
              <a:ext uri="{FF2B5EF4-FFF2-40B4-BE49-F238E27FC236}">
                <a16:creationId xmlns:a16="http://schemas.microsoft.com/office/drawing/2014/main" id="{A54B1B24-D619-BCB8-58BF-82B242601734}"/>
              </a:ext>
            </a:extLst>
          </p:cNvPr>
          <p:cNvSpPr/>
          <p:nvPr/>
        </p:nvSpPr>
        <p:spPr>
          <a:xfrm>
            <a:off x="1602404" y="3649137"/>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3" name="Oval 12">
            <a:extLst>
              <a:ext uri="{FF2B5EF4-FFF2-40B4-BE49-F238E27FC236}">
                <a16:creationId xmlns:a16="http://schemas.microsoft.com/office/drawing/2014/main" id="{C1A57F38-F316-C2C9-B550-EEA09FA2ABB0}"/>
              </a:ext>
            </a:extLst>
          </p:cNvPr>
          <p:cNvSpPr/>
          <p:nvPr/>
        </p:nvSpPr>
        <p:spPr>
          <a:xfrm>
            <a:off x="1418054" y="3649137"/>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C</a:t>
            </a:r>
          </a:p>
        </p:txBody>
      </p:sp>
      <p:sp>
        <p:nvSpPr>
          <p:cNvPr id="14" name="Rectangle 13">
            <a:extLst>
              <a:ext uri="{FF2B5EF4-FFF2-40B4-BE49-F238E27FC236}">
                <a16:creationId xmlns:a16="http://schemas.microsoft.com/office/drawing/2014/main" id="{42F4CA8B-1CBC-0D0C-B6B7-4ED5D1523F27}"/>
              </a:ext>
            </a:extLst>
          </p:cNvPr>
          <p:cNvSpPr/>
          <p:nvPr/>
        </p:nvSpPr>
        <p:spPr>
          <a:xfrm>
            <a:off x="1681515" y="3649136"/>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Yritysten elinvoiman ja työllisyyden vahvistaminen</a:t>
            </a:r>
          </a:p>
        </p:txBody>
      </p:sp>
      <p:sp>
        <p:nvSpPr>
          <p:cNvPr id="15" name="Rectangle 14">
            <a:extLst>
              <a:ext uri="{FF2B5EF4-FFF2-40B4-BE49-F238E27FC236}">
                <a16:creationId xmlns:a16="http://schemas.microsoft.com/office/drawing/2014/main" id="{CAF897A3-28B5-0D8F-A231-90406119EA4A}"/>
              </a:ext>
            </a:extLst>
          </p:cNvPr>
          <p:cNvSpPr/>
          <p:nvPr/>
        </p:nvSpPr>
        <p:spPr>
          <a:xfrm>
            <a:off x="1602404" y="3200329"/>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6" name="Oval 15">
            <a:extLst>
              <a:ext uri="{FF2B5EF4-FFF2-40B4-BE49-F238E27FC236}">
                <a16:creationId xmlns:a16="http://schemas.microsoft.com/office/drawing/2014/main" id="{82D8F459-D1AB-1FB8-3163-4E6DC674C769}"/>
              </a:ext>
            </a:extLst>
          </p:cNvPr>
          <p:cNvSpPr/>
          <p:nvPr/>
        </p:nvSpPr>
        <p:spPr>
          <a:xfrm>
            <a:off x="1418054" y="3200329"/>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17" name="Rectangle 16">
            <a:extLst>
              <a:ext uri="{FF2B5EF4-FFF2-40B4-BE49-F238E27FC236}">
                <a16:creationId xmlns:a16="http://schemas.microsoft.com/office/drawing/2014/main" id="{8558769C-CF99-734B-F5F6-2348C7BB23C9}"/>
              </a:ext>
            </a:extLst>
          </p:cNvPr>
          <p:cNvSpPr/>
          <p:nvPr/>
        </p:nvSpPr>
        <p:spPr>
          <a:xfrm>
            <a:off x="1681515" y="3200328"/>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Uuden tiedon ja osaamisen hyödyntäminen</a:t>
            </a:r>
          </a:p>
        </p:txBody>
      </p:sp>
      <p:sp>
        <p:nvSpPr>
          <p:cNvPr id="18" name="Rectangle 17">
            <a:extLst>
              <a:ext uri="{FF2B5EF4-FFF2-40B4-BE49-F238E27FC236}">
                <a16:creationId xmlns:a16="http://schemas.microsoft.com/office/drawing/2014/main" id="{F827CDCD-763F-1DE9-5EE4-78A543EBFC3B}"/>
              </a:ext>
            </a:extLst>
          </p:cNvPr>
          <p:cNvSpPr/>
          <p:nvPr/>
        </p:nvSpPr>
        <p:spPr>
          <a:xfrm>
            <a:off x="1602404" y="275152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19" name="Oval 18">
            <a:extLst>
              <a:ext uri="{FF2B5EF4-FFF2-40B4-BE49-F238E27FC236}">
                <a16:creationId xmlns:a16="http://schemas.microsoft.com/office/drawing/2014/main" id="{8FA02BB6-0B77-B722-6D37-A310C52D9D50}"/>
              </a:ext>
            </a:extLst>
          </p:cNvPr>
          <p:cNvSpPr/>
          <p:nvPr/>
        </p:nvSpPr>
        <p:spPr>
          <a:xfrm>
            <a:off x="1418054" y="275152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0" name="Rectangle 19">
            <a:extLst>
              <a:ext uri="{FF2B5EF4-FFF2-40B4-BE49-F238E27FC236}">
                <a16:creationId xmlns:a16="http://schemas.microsoft.com/office/drawing/2014/main" id="{E00C4009-E0C2-F88E-D767-A9312F213DEC}"/>
              </a:ext>
            </a:extLst>
          </p:cNvPr>
          <p:cNvSpPr/>
          <p:nvPr/>
        </p:nvSpPr>
        <p:spPr>
          <a:xfrm>
            <a:off x="1681515" y="275151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Uusien ratkaisujen ja innovaatioiden synnyttäminen</a:t>
            </a:r>
          </a:p>
        </p:txBody>
      </p:sp>
      <p:sp>
        <p:nvSpPr>
          <p:cNvPr id="21" name="Rectangle 20">
            <a:extLst>
              <a:ext uri="{FF2B5EF4-FFF2-40B4-BE49-F238E27FC236}">
                <a16:creationId xmlns:a16="http://schemas.microsoft.com/office/drawing/2014/main" id="{4019BA98-181C-2AAD-5DA3-EB250289ABFF}"/>
              </a:ext>
            </a:extLst>
          </p:cNvPr>
          <p:cNvSpPr/>
          <p:nvPr/>
        </p:nvSpPr>
        <p:spPr>
          <a:xfrm>
            <a:off x="2382022" y="1757697"/>
            <a:ext cx="368701" cy="368701"/>
          </a:xfrm>
          <a:prstGeom prst="rect">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2" name="Oval 21">
            <a:extLst>
              <a:ext uri="{FF2B5EF4-FFF2-40B4-BE49-F238E27FC236}">
                <a16:creationId xmlns:a16="http://schemas.microsoft.com/office/drawing/2014/main" id="{7FB4D3BC-0111-4FDD-9366-ED3EB3390FD8}"/>
              </a:ext>
            </a:extLst>
          </p:cNvPr>
          <p:cNvSpPr/>
          <p:nvPr/>
        </p:nvSpPr>
        <p:spPr>
          <a:xfrm>
            <a:off x="2197672" y="1757697"/>
            <a:ext cx="368701" cy="368701"/>
          </a:xfrm>
          <a:prstGeom prst="ellipse">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B</a:t>
            </a:r>
          </a:p>
        </p:txBody>
      </p:sp>
      <p:sp>
        <p:nvSpPr>
          <p:cNvPr id="23" name="Rectangle 22">
            <a:extLst>
              <a:ext uri="{FF2B5EF4-FFF2-40B4-BE49-F238E27FC236}">
                <a16:creationId xmlns:a16="http://schemas.microsoft.com/office/drawing/2014/main" id="{42447E16-33BB-C643-C839-67F784B3F6C4}"/>
              </a:ext>
            </a:extLst>
          </p:cNvPr>
          <p:cNvSpPr/>
          <p:nvPr/>
        </p:nvSpPr>
        <p:spPr>
          <a:xfrm>
            <a:off x="2461133" y="1757696"/>
            <a:ext cx="2139624" cy="368701"/>
          </a:xfrm>
          <a:prstGeom prst="rect">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Liiketoiminnan uudistuminen ja kansainvälistyminen</a:t>
            </a:r>
          </a:p>
        </p:txBody>
      </p:sp>
      <p:sp>
        <p:nvSpPr>
          <p:cNvPr id="24" name="Rectangle 23">
            <a:extLst>
              <a:ext uri="{FF2B5EF4-FFF2-40B4-BE49-F238E27FC236}">
                <a16:creationId xmlns:a16="http://schemas.microsoft.com/office/drawing/2014/main" id="{1C24A224-5FE6-B3D5-A92B-EFC50EC72914}"/>
              </a:ext>
            </a:extLst>
          </p:cNvPr>
          <p:cNvSpPr/>
          <p:nvPr/>
        </p:nvSpPr>
        <p:spPr>
          <a:xfrm>
            <a:off x="2382022" y="1308890"/>
            <a:ext cx="368701"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Oval 24">
            <a:extLst>
              <a:ext uri="{FF2B5EF4-FFF2-40B4-BE49-F238E27FC236}">
                <a16:creationId xmlns:a16="http://schemas.microsoft.com/office/drawing/2014/main" id="{03C0AAB0-746F-281F-93CD-FCB5E602418E}"/>
              </a:ext>
            </a:extLst>
          </p:cNvPr>
          <p:cNvSpPr/>
          <p:nvPr/>
        </p:nvSpPr>
        <p:spPr>
          <a:xfrm>
            <a:off x="2197672" y="1308890"/>
            <a:ext cx="368701" cy="368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a:t>
            </a:r>
          </a:p>
        </p:txBody>
      </p:sp>
      <p:sp>
        <p:nvSpPr>
          <p:cNvPr id="29" name="Rectangle 28">
            <a:extLst>
              <a:ext uri="{FF2B5EF4-FFF2-40B4-BE49-F238E27FC236}">
                <a16:creationId xmlns:a16="http://schemas.microsoft.com/office/drawing/2014/main" id="{F59644B5-C784-D561-2890-52387CA74ACF}"/>
              </a:ext>
            </a:extLst>
          </p:cNvPr>
          <p:cNvSpPr/>
          <p:nvPr/>
        </p:nvSpPr>
        <p:spPr>
          <a:xfrm>
            <a:off x="2461133" y="1308889"/>
            <a:ext cx="2139624"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a:solidFill>
                  <a:schemeClr val="tx1"/>
                </a:solidFill>
              </a:rPr>
              <a:t>Kestävän elämäntavan edistäminen</a:t>
            </a:r>
          </a:p>
        </p:txBody>
      </p:sp>
      <p:sp>
        <p:nvSpPr>
          <p:cNvPr id="30" name="TextBox 29">
            <a:extLst>
              <a:ext uri="{FF2B5EF4-FFF2-40B4-BE49-F238E27FC236}">
                <a16:creationId xmlns:a16="http://schemas.microsoft.com/office/drawing/2014/main" id="{DC952EC9-84BD-0EFD-E757-58DAB36DCE71}"/>
              </a:ext>
            </a:extLst>
          </p:cNvPr>
          <p:cNvSpPr txBox="1"/>
          <p:nvPr/>
        </p:nvSpPr>
        <p:spPr>
          <a:xfrm>
            <a:off x="503866" y="276333"/>
            <a:ext cx="3760068" cy="369332"/>
          </a:xfrm>
          <a:prstGeom prst="rect">
            <a:avLst/>
          </a:prstGeom>
          <a:noFill/>
        </p:spPr>
        <p:txBody>
          <a:bodyPr wrap="none" rtlCol="0">
            <a:spAutoFit/>
          </a:bodyPr>
          <a:lstStyle/>
          <a:p>
            <a:r>
              <a:rPr lang="fi-FI"/>
              <a:t>Vaikuttavuuden mittarit ja datalähteet</a:t>
            </a:r>
          </a:p>
        </p:txBody>
      </p:sp>
      <p:sp>
        <p:nvSpPr>
          <p:cNvPr id="31" name="Rectangle 30">
            <a:extLst>
              <a:ext uri="{FF2B5EF4-FFF2-40B4-BE49-F238E27FC236}">
                <a16:creationId xmlns:a16="http://schemas.microsoft.com/office/drawing/2014/main" id="{7A4C64B3-9DB8-168B-5DEA-9F4F0597573E}"/>
              </a:ext>
            </a:extLst>
          </p:cNvPr>
          <p:cNvSpPr/>
          <p:nvPr/>
        </p:nvSpPr>
        <p:spPr>
          <a:xfrm>
            <a:off x="4600756" y="1308888"/>
            <a:ext cx="7190319"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2" name="Rectangle 31">
            <a:extLst>
              <a:ext uri="{FF2B5EF4-FFF2-40B4-BE49-F238E27FC236}">
                <a16:creationId xmlns:a16="http://schemas.microsoft.com/office/drawing/2014/main" id="{8023FA9C-FD2F-DCF4-7D94-B4D3C8ED7317}"/>
              </a:ext>
            </a:extLst>
          </p:cNvPr>
          <p:cNvSpPr/>
          <p:nvPr/>
        </p:nvSpPr>
        <p:spPr>
          <a:xfrm>
            <a:off x="4600755" y="1756954"/>
            <a:ext cx="7190319" cy="368701"/>
          </a:xfrm>
          <a:prstGeom prst="rect">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33" name="Rectangle 32">
            <a:extLst>
              <a:ext uri="{FF2B5EF4-FFF2-40B4-BE49-F238E27FC236}">
                <a16:creationId xmlns:a16="http://schemas.microsoft.com/office/drawing/2014/main" id="{B7724423-A185-7CD2-6A07-E40609F72FF0}"/>
              </a:ext>
            </a:extLst>
          </p:cNvPr>
          <p:cNvSpPr/>
          <p:nvPr/>
        </p:nvSpPr>
        <p:spPr>
          <a:xfrm>
            <a:off x="3821139" y="2751515"/>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3" name="Rectangle 42">
            <a:extLst>
              <a:ext uri="{FF2B5EF4-FFF2-40B4-BE49-F238E27FC236}">
                <a16:creationId xmlns:a16="http://schemas.microsoft.com/office/drawing/2014/main" id="{1074941F-837D-0F7B-D78F-28A074E8ABD2}"/>
              </a:ext>
            </a:extLst>
          </p:cNvPr>
          <p:cNvSpPr/>
          <p:nvPr/>
        </p:nvSpPr>
        <p:spPr>
          <a:xfrm>
            <a:off x="3821139" y="320193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4" name="Rectangle 43">
            <a:extLst>
              <a:ext uri="{FF2B5EF4-FFF2-40B4-BE49-F238E27FC236}">
                <a16:creationId xmlns:a16="http://schemas.microsoft.com/office/drawing/2014/main" id="{BC690860-DE54-6B2B-D4D2-BF7C4DBB3998}"/>
              </a:ext>
            </a:extLst>
          </p:cNvPr>
          <p:cNvSpPr/>
          <p:nvPr/>
        </p:nvSpPr>
        <p:spPr>
          <a:xfrm>
            <a:off x="3821139" y="3647527"/>
            <a:ext cx="7969935"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5" name="Rectangle 44">
            <a:extLst>
              <a:ext uri="{FF2B5EF4-FFF2-40B4-BE49-F238E27FC236}">
                <a16:creationId xmlns:a16="http://schemas.microsoft.com/office/drawing/2014/main" id="{200F55D6-3B4F-B174-D686-C40DC3AC8716}"/>
              </a:ext>
            </a:extLst>
          </p:cNvPr>
          <p:cNvSpPr/>
          <p:nvPr/>
        </p:nvSpPr>
        <p:spPr>
          <a:xfrm>
            <a:off x="3014184" y="4651645"/>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6" name="Rectangle 45">
            <a:extLst>
              <a:ext uri="{FF2B5EF4-FFF2-40B4-BE49-F238E27FC236}">
                <a16:creationId xmlns:a16="http://schemas.microsoft.com/office/drawing/2014/main" id="{2F43DC03-DE2B-A79C-E384-ACF4BE348255}"/>
              </a:ext>
            </a:extLst>
          </p:cNvPr>
          <p:cNvSpPr/>
          <p:nvPr/>
        </p:nvSpPr>
        <p:spPr>
          <a:xfrm>
            <a:off x="3014184" y="5100457"/>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7" name="Rectangle 46">
            <a:extLst>
              <a:ext uri="{FF2B5EF4-FFF2-40B4-BE49-F238E27FC236}">
                <a16:creationId xmlns:a16="http://schemas.microsoft.com/office/drawing/2014/main" id="{8D44F8B1-422D-EEC4-0B91-87CDC3F381C6}"/>
              </a:ext>
            </a:extLst>
          </p:cNvPr>
          <p:cNvSpPr/>
          <p:nvPr/>
        </p:nvSpPr>
        <p:spPr>
          <a:xfrm>
            <a:off x="3014184" y="554926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48" name="Rectangle 47">
            <a:extLst>
              <a:ext uri="{FF2B5EF4-FFF2-40B4-BE49-F238E27FC236}">
                <a16:creationId xmlns:a16="http://schemas.microsoft.com/office/drawing/2014/main" id="{C176A742-F6B5-7D68-588D-66449FE7DB8C}"/>
              </a:ext>
            </a:extLst>
          </p:cNvPr>
          <p:cNvSpPr/>
          <p:nvPr/>
        </p:nvSpPr>
        <p:spPr>
          <a:xfrm>
            <a:off x="3014184" y="5998078"/>
            <a:ext cx="8776890" cy="368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a:solidFill>
                <a:schemeClr val="tx1"/>
              </a:solidFill>
            </a:endParaRPr>
          </a:p>
        </p:txBody>
      </p:sp>
      <p:sp>
        <p:nvSpPr>
          <p:cNvPr id="8" name="Rectangle 7">
            <a:extLst>
              <a:ext uri="{FF2B5EF4-FFF2-40B4-BE49-F238E27FC236}">
                <a16:creationId xmlns:a16="http://schemas.microsoft.com/office/drawing/2014/main" id="{45219D87-5578-5FDD-60F3-D8A38B4C0940}"/>
              </a:ext>
            </a:extLst>
          </p:cNvPr>
          <p:cNvSpPr/>
          <p:nvPr/>
        </p:nvSpPr>
        <p:spPr>
          <a:xfrm>
            <a:off x="4600755" y="800690"/>
            <a:ext cx="7190319" cy="5550459"/>
          </a:xfrm>
          <a:prstGeom prst="rect">
            <a:avLst/>
          </a:prstGeom>
          <a:solidFill>
            <a:srgbClr val="DD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9" name="Table 4">
            <a:extLst>
              <a:ext uri="{FF2B5EF4-FFF2-40B4-BE49-F238E27FC236}">
                <a16:creationId xmlns:a16="http://schemas.microsoft.com/office/drawing/2014/main" id="{A81EC1A6-6DF8-8BA8-A8B5-47156D466DFC}"/>
              </a:ext>
            </a:extLst>
          </p:cNvPr>
          <p:cNvGraphicFramePr>
            <a:graphicFrameLocks/>
          </p:cNvGraphicFramePr>
          <p:nvPr>
            <p:extLst>
              <p:ext uri="{D42A27DB-BD31-4B8C-83A1-F6EECF244321}">
                <p14:modId xmlns:p14="http://schemas.microsoft.com/office/powerpoint/2010/main" val="2254860724"/>
              </p:ext>
            </p:extLst>
          </p:nvPr>
        </p:nvGraphicFramePr>
        <p:xfrm>
          <a:off x="4929422" y="1654949"/>
          <a:ext cx="6574361" cy="1737360"/>
        </p:xfrm>
        <a:graphic>
          <a:graphicData uri="http://schemas.openxmlformats.org/drawingml/2006/table">
            <a:tbl>
              <a:tblPr firstRow="1" bandRow="1"/>
              <a:tblGrid>
                <a:gridCol w="1900862">
                  <a:extLst>
                    <a:ext uri="{9D8B030D-6E8A-4147-A177-3AD203B41FA5}">
                      <a16:colId xmlns:a16="http://schemas.microsoft.com/office/drawing/2014/main" val="1555303819"/>
                    </a:ext>
                  </a:extLst>
                </a:gridCol>
                <a:gridCol w="3675791">
                  <a:extLst>
                    <a:ext uri="{9D8B030D-6E8A-4147-A177-3AD203B41FA5}">
                      <a16:colId xmlns:a16="http://schemas.microsoft.com/office/drawing/2014/main" val="1976995538"/>
                    </a:ext>
                  </a:extLst>
                </a:gridCol>
                <a:gridCol w="997708">
                  <a:extLst>
                    <a:ext uri="{9D8B030D-6E8A-4147-A177-3AD203B41FA5}">
                      <a16:colId xmlns:a16="http://schemas.microsoft.com/office/drawing/2014/main" val="2090383879"/>
                    </a:ext>
                  </a:extLst>
                </a:gridCol>
              </a:tblGrid>
              <a:tr h="29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Uudet kansainväliset arvoverkostot </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Ekosysteemin toimijoiden strategisesti tärkeimmät verkostot kansallisesti ja kansainvälisesti</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Kysely (liite 2)</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646063082"/>
                  </a:ext>
                </a:extLst>
              </a:tr>
              <a:tr h="3905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Yritysten kansainvälisen liiketoiminnan kasvu</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l">
                        <a:lnSpc>
                          <a:spcPct val="100000"/>
                        </a:lnSpc>
                        <a:spcBef>
                          <a:spcPts val="0"/>
                        </a:spcBef>
                        <a:spcAft>
                          <a:spcPts val="0"/>
                        </a:spcAft>
                        <a:buNone/>
                      </a:pPr>
                      <a:r>
                        <a:rPr lang="fi-FI" sz="1000" b="0" i="0" u="none" strike="noStrike" noProof="0">
                          <a:solidFill>
                            <a:schemeClr val="tx1"/>
                          </a:solidFill>
                          <a:latin typeface="+mn-lt"/>
                        </a:rPr>
                        <a:t>Yritysten liikevaihdon kehitys sekä sen syntyminen Suomessa vs ulkomailla</a:t>
                      </a:r>
                      <a:endParaRPr lang="en-US" sz="1000">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Tilastokeskus </a:t>
                      </a:r>
                      <a:r>
                        <a:rPr lang="fi-FI" sz="1000" b="0" i="0" u="none" strike="noStrike" noProof="0">
                          <a:solidFill>
                            <a:schemeClr val="tx1"/>
                          </a:solidFill>
                          <a:latin typeface="+mn-lt"/>
                        </a:rPr>
                        <a:t>(liite 3)</a:t>
                      </a:r>
                      <a:endParaRPr lang="fi-FI" sz="1000">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1625920044"/>
                  </a:ext>
                </a:extLst>
              </a:tr>
              <a:tr h="3939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Kansainvälisten huippuosaajien houkuttelu</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a:lnSpc>
                          <a:spcPct val="100000"/>
                        </a:lnSpc>
                        <a:spcBef>
                          <a:spcPts val="0"/>
                        </a:spcBef>
                        <a:spcAft>
                          <a:spcPts val="0"/>
                        </a:spcAft>
                        <a:buNone/>
                      </a:pPr>
                      <a:r>
                        <a:rPr lang="fi-FI" sz="1000" b="0" i="0" u="none" strike="noStrike" noProof="0">
                          <a:solidFill>
                            <a:schemeClr val="tx1"/>
                          </a:solidFill>
                          <a:latin typeface="+mn-lt"/>
                        </a:rPr>
                        <a:t>Yritystietojen yhdistäminen niiden omistaja- ja työntekijöiden tietojen kanssa</a:t>
                      </a:r>
                      <a:endParaRPr lang="fi-FI" sz="1000">
                        <a:solidFill>
                          <a:schemeClr val="tx1"/>
                        </a:solidFill>
                        <a:latin typeface="+mn-lt"/>
                      </a:endParaRPr>
                    </a:p>
                    <a:p>
                      <a:endParaRPr lang="fi-FI" sz="1000">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Tilastokeskus </a:t>
                      </a:r>
                      <a:r>
                        <a:rPr lang="fi-FI" sz="1000" b="0" i="0" u="none" strike="noStrike" noProof="0">
                          <a:solidFill>
                            <a:schemeClr val="tx1"/>
                          </a:solidFill>
                          <a:latin typeface="+mn-lt"/>
                        </a:rPr>
                        <a:t>(liite 3)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348727483"/>
                  </a:ext>
                </a:extLst>
              </a:tr>
              <a:tr h="1477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Viennin kasvu</a:t>
                      </a:r>
                    </a:p>
                    <a:p>
                      <a:endParaRPr lang="fi-FI" sz="1000">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Tuonti ja viestitilastot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Tilastokeskus </a:t>
                      </a:r>
                      <a:r>
                        <a:rPr lang="fi-FI" sz="1000" b="0" i="0" u="none" strike="noStrike" noProof="0">
                          <a:solidFill>
                            <a:schemeClr val="tx1"/>
                          </a:solidFill>
                          <a:latin typeface="+mn-lt"/>
                        </a:rPr>
                        <a:t>(liite 3)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2135778463"/>
                  </a:ext>
                </a:extLst>
              </a:tr>
            </a:tbl>
          </a:graphicData>
        </a:graphic>
      </p:graphicFrame>
      <p:graphicFrame>
        <p:nvGraphicFramePr>
          <p:cNvPr id="50" name="Table 4">
            <a:extLst>
              <a:ext uri="{FF2B5EF4-FFF2-40B4-BE49-F238E27FC236}">
                <a16:creationId xmlns:a16="http://schemas.microsoft.com/office/drawing/2014/main" id="{E2C1E187-4038-B65E-EB3D-2BEB79806592}"/>
              </a:ext>
            </a:extLst>
          </p:cNvPr>
          <p:cNvGraphicFramePr>
            <a:graphicFrameLocks/>
          </p:cNvGraphicFramePr>
          <p:nvPr>
            <p:extLst>
              <p:ext uri="{D42A27DB-BD31-4B8C-83A1-F6EECF244321}">
                <p14:modId xmlns:p14="http://schemas.microsoft.com/office/powerpoint/2010/main" val="1023991837"/>
              </p:ext>
            </p:extLst>
          </p:nvPr>
        </p:nvGraphicFramePr>
        <p:xfrm>
          <a:off x="4969959" y="4329650"/>
          <a:ext cx="6533824" cy="1746801"/>
        </p:xfrm>
        <a:graphic>
          <a:graphicData uri="http://schemas.openxmlformats.org/drawingml/2006/table">
            <a:tbl>
              <a:tblPr firstRow="1" bandRow="1"/>
              <a:tblGrid>
                <a:gridCol w="2144846">
                  <a:extLst>
                    <a:ext uri="{9D8B030D-6E8A-4147-A177-3AD203B41FA5}">
                      <a16:colId xmlns:a16="http://schemas.microsoft.com/office/drawing/2014/main" val="1555303819"/>
                    </a:ext>
                  </a:extLst>
                </a:gridCol>
                <a:gridCol w="3410320">
                  <a:extLst>
                    <a:ext uri="{9D8B030D-6E8A-4147-A177-3AD203B41FA5}">
                      <a16:colId xmlns:a16="http://schemas.microsoft.com/office/drawing/2014/main" val="1976995538"/>
                    </a:ext>
                  </a:extLst>
                </a:gridCol>
                <a:gridCol w="978658">
                  <a:extLst>
                    <a:ext uri="{9D8B030D-6E8A-4147-A177-3AD203B41FA5}">
                      <a16:colId xmlns:a16="http://schemas.microsoft.com/office/drawing/2014/main" val="1270368665"/>
                    </a:ext>
                  </a:extLst>
                </a:gridCol>
              </a:tblGrid>
              <a:tr h="397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Uudet liiketoimintamahdollisuudet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Uudet liiketoimintamahdollisuudet ekosysteemin painopistealueella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Kaupungeilta saatava tieto</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3646063082"/>
                  </a:ext>
                </a:extLst>
              </a:tr>
              <a:tr h="397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Kansainväliset markkina-avaukset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Ekosysteemin toimijoiden uudet kansainväliset markkina-avaukset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Kaupungeilta saatava 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093032724"/>
                  </a:ext>
                </a:extLst>
              </a:tr>
              <a:tr h="5538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Kansainväliset tki-investoinnit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Kansainväliset tki-investoinnit ekosysteemin painopistealueella</a:t>
                      </a:r>
                    </a:p>
                    <a:p>
                      <a:endParaRPr lang="fi-FI" sz="1000">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Tilastokeskus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20000"/>
                      </a:srgbClr>
                    </a:solidFill>
                  </a:tcPr>
                </a:tc>
                <a:extLst>
                  <a:ext uri="{0D108BD9-81ED-4DB2-BD59-A6C34878D82A}">
                    <a16:rowId xmlns:a16="http://schemas.microsoft.com/office/drawing/2014/main" val="1625920044"/>
                  </a:ext>
                </a:extLst>
              </a:tr>
              <a:tr h="397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Innovaatioiden leviäminen ja skaalautuminen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000">
                          <a:solidFill>
                            <a:schemeClr val="tx1"/>
                          </a:solidFill>
                          <a:latin typeface="+mn-lt"/>
                        </a:rPr>
                        <a:t>Ekosysteemin toimijoiden kehittämien innovaatioiden leviäminen eri alueille tai eri konteksteihin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371471" rtl="0" eaLnBrk="1" fontAlgn="auto" latinLnBrk="0" hangingPunct="1">
                        <a:lnSpc>
                          <a:spcPct val="100000"/>
                        </a:lnSpc>
                        <a:spcBef>
                          <a:spcPts val="0"/>
                        </a:spcBef>
                        <a:spcAft>
                          <a:spcPts val="0"/>
                        </a:spcAft>
                        <a:buClrTx/>
                        <a:buSzTx/>
                        <a:buFontTx/>
                        <a:buNone/>
                        <a:tabLst/>
                        <a:defRPr/>
                      </a:pPr>
                      <a:r>
                        <a:rPr lang="fi-FI" sz="1000">
                          <a:solidFill>
                            <a:schemeClr val="tx1"/>
                          </a:solidFill>
                          <a:latin typeface="+mn-lt"/>
                        </a:rPr>
                        <a:t>Kaupungeilta saatava tieto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929B">
                        <a:tint val="40000"/>
                      </a:srgbClr>
                    </a:solidFill>
                  </a:tcPr>
                </a:tc>
                <a:extLst>
                  <a:ext uri="{0D108BD9-81ED-4DB2-BD59-A6C34878D82A}">
                    <a16:rowId xmlns:a16="http://schemas.microsoft.com/office/drawing/2014/main" val="3348727483"/>
                  </a:ext>
                </a:extLst>
              </a:tr>
            </a:tbl>
          </a:graphicData>
        </a:graphic>
      </p:graphicFrame>
      <p:sp>
        <p:nvSpPr>
          <p:cNvPr id="51" name="TextBox 50">
            <a:extLst>
              <a:ext uri="{FF2B5EF4-FFF2-40B4-BE49-F238E27FC236}">
                <a16:creationId xmlns:a16="http://schemas.microsoft.com/office/drawing/2014/main" id="{996842E8-0A22-A2BB-2A3A-8FB779419C52}"/>
              </a:ext>
            </a:extLst>
          </p:cNvPr>
          <p:cNvSpPr txBox="1"/>
          <p:nvPr/>
        </p:nvSpPr>
        <p:spPr>
          <a:xfrm>
            <a:off x="4861984" y="1193699"/>
            <a:ext cx="1194622" cy="276999"/>
          </a:xfrm>
          <a:prstGeom prst="rect">
            <a:avLst/>
          </a:prstGeom>
          <a:noFill/>
        </p:spPr>
        <p:txBody>
          <a:bodyPr wrap="none" rtlCol="0">
            <a:spAutoFit/>
          </a:bodyPr>
          <a:lstStyle/>
          <a:p>
            <a:r>
              <a:rPr lang="fi-FI" sz="1200"/>
              <a:t>Yhteiset mittarit</a:t>
            </a:r>
          </a:p>
        </p:txBody>
      </p:sp>
      <p:sp>
        <p:nvSpPr>
          <p:cNvPr id="52" name="TextBox 51">
            <a:extLst>
              <a:ext uri="{FF2B5EF4-FFF2-40B4-BE49-F238E27FC236}">
                <a16:creationId xmlns:a16="http://schemas.microsoft.com/office/drawing/2014/main" id="{7DDF5EA0-59C5-1FD5-9086-F877EF6857EB}"/>
              </a:ext>
            </a:extLst>
          </p:cNvPr>
          <p:cNvSpPr txBox="1"/>
          <p:nvPr/>
        </p:nvSpPr>
        <p:spPr>
          <a:xfrm>
            <a:off x="4891775" y="3767059"/>
            <a:ext cx="1370247" cy="276999"/>
          </a:xfrm>
          <a:prstGeom prst="rect">
            <a:avLst/>
          </a:prstGeom>
          <a:noFill/>
        </p:spPr>
        <p:txBody>
          <a:bodyPr wrap="none" rtlCol="0">
            <a:spAutoFit/>
          </a:bodyPr>
          <a:lstStyle/>
          <a:p>
            <a:r>
              <a:rPr lang="fi-FI" sz="1200"/>
              <a:t>Valinnaiset mittarit</a:t>
            </a:r>
          </a:p>
        </p:txBody>
      </p:sp>
      <p:sp>
        <p:nvSpPr>
          <p:cNvPr id="53" name="Slide Number Placeholder 52">
            <a:extLst>
              <a:ext uri="{FF2B5EF4-FFF2-40B4-BE49-F238E27FC236}">
                <a16:creationId xmlns:a16="http://schemas.microsoft.com/office/drawing/2014/main" id="{366EC222-4CDB-9C60-9C3A-A28106F4B9DF}"/>
              </a:ext>
            </a:extLst>
          </p:cNvPr>
          <p:cNvSpPr>
            <a:spLocks noGrp="1"/>
          </p:cNvSpPr>
          <p:nvPr>
            <p:ph type="sldNum" sz="quarter" idx="12"/>
          </p:nvPr>
        </p:nvSpPr>
        <p:spPr/>
        <p:txBody>
          <a:bodyPr/>
          <a:lstStyle/>
          <a:p>
            <a:fld id="{31160B98-140E-4345-B1A3-2A7247C42973}" type="slidenum">
              <a:rPr lang="fi-FI" smtClean="0"/>
              <a:t>45</a:t>
            </a:fld>
            <a:endParaRPr lang="fi-FI"/>
          </a:p>
        </p:txBody>
      </p:sp>
    </p:spTree>
    <p:extLst>
      <p:ext uri="{BB962C8B-B14F-4D97-AF65-F5344CB8AC3E}">
        <p14:creationId xmlns:p14="http://schemas.microsoft.com/office/powerpoint/2010/main" val="509964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F00A-188D-D109-841A-F4A6E2C81632}"/>
              </a:ext>
            </a:extLst>
          </p:cNvPr>
          <p:cNvSpPr>
            <a:spLocks noGrp="1"/>
          </p:cNvSpPr>
          <p:nvPr>
            <p:ph type="title"/>
          </p:nvPr>
        </p:nvSpPr>
        <p:spPr>
          <a:xfrm>
            <a:off x="766481" y="979207"/>
            <a:ext cx="10668001" cy="779255"/>
          </a:xfrm>
        </p:spPr>
        <p:txBody>
          <a:bodyPr/>
          <a:lstStyle/>
          <a:p>
            <a:r>
              <a:rPr lang="fi-FI" sz="6000">
                <a:latin typeface="Calibri"/>
                <a:ea typeface="Calibri"/>
                <a:cs typeface="Times New Roman"/>
              </a:rPr>
              <a:t>Liite 2. Kyselyn kysymykset</a:t>
            </a:r>
            <a:endParaRPr lang="fi-FI"/>
          </a:p>
        </p:txBody>
      </p:sp>
      <p:sp>
        <p:nvSpPr>
          <p:cNvPr id="3" name="Content Placeholder 2">
            <a:extLst>
              <a:ext uri="{FF2B5EF4-FFF2-40B4-BE49-F238E27FC236}">
                <a16:creationId xmlns:a16="http://schemas.microsoft.com/office/drawing/2014/main" id="{A41D6169-C475-D2F0-4DA4-A95BD780DEF9}"/>
              </a:ext>
            </a:extLst>
          </p:cNvPr>
          <p:cNvSpPr>
            <a:spLocks noGrp="1"/>
          </p:cNvSpPr>
          <p:nvPr>
            <p:ph idx="1"/>
          </p:nvPr>
        </p:nvSpPr>
        <p:spPr>
          <a:xfrm>
            <a:off x="766481" y="2758831"/>
            <a:ext cx="4671793" cy="3418132"/>
          </a:xfrm>
        </p:spPr>
        <p:txBody>
          <a:bodyPr/>
          <a:lstStyle/>
          <a:p>
            <a:pPr marL="0" indent="0">
              <a:lnSpc>
                <a:spcPct val="107000"/>
              </a:lnSpc>
              <a:buNone/>
            </a:pPr>
            <a:r>
              <a:rPr lang="fi-FI" sz="1400" b="1">
                <a:effectLst/>
                <a:ea typeface="Calibri"/>
                <a:cs typeface="Times New Roman"/>
              </a:rPr>
              <a:t>Kysymys 1: </a:t>
            </a:r>
            <a:r>
              <a:rPr lang="fi-FI" sz="1400">
                <a:effectLst/>
                <a:ea typeface="Calibri"/>
                <a:cs typeface="Times New Roman"/>
              </a:rPr>
              <a:t>Johtamisen malli ja toimintatavat ekosysteemissä</a:t>
            </a:r>
            <a:r>
              <a:rPr lang="fi-FI" sz="1400">
                <a:ea typeface="Calibri"/>
                <a:cs typeface="Times New Roman"/>
              </a:rPr>
              <a:t> </a:t>
            </a:r>
            <a:endParaRPr lang="fi-FI" sz="1400">
              <a:effectLst/>
              <a:ea typeface="Calibri"/>
              <a:cs typeface="Times New Roman"/>
            </a:endParaRPr>
          </a:p>
          <a:p>
            <a:pPr marL="522605" lvl="1" indent="-342900">
              <a:lnSpc>
                <a:spcPct val="107000"/>
              </a:lnSpc>
              <a:buFont typeface="Symbol" panose="05050102010706020507" pitchFamily="18" charset="2"/>
              <a:buChar char=""/>
            </a:pPr>
            <a:r>
              <a:rPr lang="fi-FI" sz="1200">
                <a:effectLst/>
                <a:ea typeface="Calibri"/>
                <a:cs typeface="Times New Roman"/>
              </a:rPr>
              <a:t>Onko ekosysteemin johtamisen toimintamalli kuvattu ja käytössä?</a:t>
            </a:r>
          </a:p>
          <a:p>
            <a:pPr marL="522605" lvl="1" indent="-342900">
              <a:lnSpc>
                <a:spcPct val="107000"/>
              </a:lnSpc>
              <a:buFont typeface="Symbol" panose="05050102010706020507" pitchFamily="18" charset="2"/>
              <a:buChar char=""/>
            </a:pPr>
            <a:r>
              <a:rPr lang="fi-FI" sz="1200">
                <a:effectLst/>
                <a:ea typeface="Calibri"/>
                <a:cs typeface="Times New Roman"/>
              </a:rPr>
              <a:t>Onko ekosysteemin toimintamallissa selkeästi kuvattu miten uusi kumppani pääsee ekosysteemin toimintaan mukaan?</a:t>
            </a:r>
          </a:p>
          <a:p>
            <a:pPr marL="0" lvl="0" indent="0">
              <a:lnSpc>
                <a:spcPct val="107000"/>
              </a:lnSpc>
              <a:buNone/>
            </a:pPr>
            <a:r>
              <a:rPr lang="fi-FI" sz="1400" b="1">
                <a:effectLst/>
                <a:ea typeface="Calibri"/>
                <a:cs typeface="Times New Roman"/>
              </a:rPr>
              <a:t>Kysymys 2: </a:t>
            </a:r>
            <a:r>
              <a:rPr lang="fi-FI" sz="1400">
                <a:effectLst/>
                <a:ea typeface="Calibri"/>
                <a:cs typeface="Times New Roman"/>
              </a:rPr>
              <a:t>Tärkeimmät verkostot ekosysteemin painopistealueilla</a:t>
            </a:r>
          </a:p>
          <a:p>
            <a:pPr marL="522605" lvl="1" indent="-342900">
              <a:lnSpc>
                <a:spcPct val="107000"/>
              </a:lnSpc>
              <a:buFont typeface="Symbol" panose="05050102010706020507" pitchFamily="18" charset="2"/>
              <a:buChar char=""/>
            </a:pPr>
            <a:r>
              <a:rPr lang="fi-FI" sz="1200">
                <a:effectLst/>
                <a:ea typeface="Calibri"/>
                <a:cs typeface="Times New Roman"/>
              </a:rPr>
              <a:t>Nimetkää ekosysteemin toimijoiden strategisesti tärkeimmät verkostot kansallisesti ja kansainvälisesti (esimerkiksi lippulaivat, EU-ohjelmat ym.)</a:t>
            </a:r>
            <a:endParaRPr lang="fi-FI" sz="1200">
              <a:ea typeface="Calibri"/>
              <a:cs typeface="Times New Roman"/>
            </a:endParaRPr>
          </a:p>
          <a:p>
            <a:pPr marL="522605" lvl="1" indent="-342900">
              <a:lnSpc>
                <a:spcPct val="107000"/>
              </a:lnSpc>
              <a:buFont typeface="Symbol" panose="05050102010706020507" pitchFamily="18" charset="2"/>
              <a:buChar char=""/>
            </a:pPr>
            <a:r>
              <a:rPr lang="fi-FI" sz="1200">
                <a:effectLst/>
                <a:ea typeface="Calibri"/>
                <a:cs typeface="Times New Roman"/>
              </a:rPr>
              <a:t>Listatkaa verkostot ekosysteemisopimuksenne painopistealueiden (teema) mukaisesti.</a:t>
            </a:r>
          </a:p>
          <a:p>
            <a:pPr marL="0" lvl="0" indent="0">
              <a:lnSpc>
                <a:spcPct val="107000"/>
              </a:lnSpc>
              <a:buNone/>
            </a:pPr>
            <a:r>
              <a:rPr lang="fi-FI" sz="1400" b="1">
                <a:ea typeface="Calibri"/>
                <a:cs typeface="Times New Roman"/>
              </a:rPr>
              <a:t>Kysymys 3: </a:t>
            </a:r>
            <a:r>
              <a:rPr lang="fi-FI" sz="1400">
                <a:ea typeface="Calibri"/>
                <a:cs typeface="Times New Roman"/>
              </a:rPr>
              <a:t>E</a:t>
            </a:r>
            <a:r>
              <a:rPr lang="fi-FI" sz="1400">
                <a:effectLst/>
                <a:ea typeface="Calibri"/>
                <a:cs typeface="Times New Roman"/>
              </a:rPr>
              <a:t>kosysteemin painopistealueiden relevantit kehitysympäristöt, </a:t>
            </a:r>
            <a:r>
              <a:rPr lang="fi-FI" sz="1400" err="1">
                <a:effectLst/>
                <a:ea typeface="Calibri"/>
                <a:cs typeface="Times New Roman"/>
              </a:rPr>
              <a:t>living</a:t>
            </a:r>
            <a:r>
              <a:rPr lang="fi-FI" sz="1400">
                <a:effectLst/>
                <a:ea typeface="Calibri"/>
                <a:cs typeface="Times New Roman"/>
              </a:rPr>
              <a:t> </a:t>
            </a:r>
            <a:r>
              <a:rPr lang="fi-FI" sz="1400" err="1">
                <a:effectLst/>
                <a:ea typeface="Calibri"/>
                <a:cs typeface="Times New Roman"/>
              </a:rPr>
              <a:t>lab</a:t>
            </a:r>
            <a:r>
              <a:rPr lang="fi-FI" sz="1400">
                <a:effectLst/>
                <a:ea typeface="Calibri"/>
                <a:cs typeface="Times New Roman"/>
              </a:rPr>
              <a:t>, ym.</a:t>
            </a:r>
          </a:p>
          <a:p>
            <a:pPr marL="522605" lvl="1" indent="-342900">
              <a:lnSpc>
                <a:spcPct val="107000"/>
              </a:lnSpc>
              <a:buFont typeface="Symbol" panose="05050102010706020507" pitchFamily="18" charset="2"/>
              <a:buChar char=""/>
            </a:pPr>
            <a:r>
              <a:rPr lang="fi-FI" sz="1200">
                <a:effectLst/>
                <a:ea typeface="Calibri"/>
                <a:cs typeface="Times New Roman"/>
              </a:rPr>
              <a:t>Kirjatkaa kunkin painopistealueenne (teeman) nimi ja olennaisimmat kehitysympäristöt, </a:t>
            </a:r>
            <a:r>
              <a:rPr lang="fi-FI" sz="1200" err="1">
                <a:effectLst/>
                <a:ea typeface="Calibri"/>
                <a:cs typeface="Times New Roman"/>
              </a:rPr>
              <a:t>living</a:t>
            </a:r>
            <a:r>
              <a:rPr lang="fi-FI" sz="1200">
                <a:effectLst/>
                <a:ea typeface="Calibri"/>
                <a:cs typeface="Times New Roman"/>
              </a:rPr>
              <a:t> </a:t>
            </a:r>
            <a:r>
              <a:rPr lang="fi-FI" sz="1200" err="1">
                <a:effectLst/>
                <a:ea typeface="Calibri"/>
                <a:cs typeface="Times New Roman"/>
              </a:rPr>
              <a:t>labit</a:t>
            </a:r>
            <a:r>
              <a:rPr lang="fi-FI" sz="1200">
                <a:effectLst/>
                <a:ea typeface="Calibri"/>
                <a:cs typeface="Times New Roman"/>
              </a:rPr>
              <a:t> ym.</a:t>
            </a:r>
          </a:p>
          <a:p>
            <a:pPr marL="0" indent="0">
              <a:buNone/>
            </a:pPr>
            <a:endParaRPr lang="fi-FI"/>
          </a:p>
        </p:txBody>
      </p:sp>
      <p:sp>
        <p:nvSpPr>
          <p:cNvPr id="4" name="Content Placeholder 3">
            <a:extLst>
              <a:ext uri="{FF2B5EF4-FFF2-40B4-BE49-F238E27FC236}">
                <a16:creationId xmlns:a16="http://schemas.microsoft.com/office/drawing/2014/main" id="{D64260CA-D832-BF69-A3A9-BF27352EDC3C}"/>
              </a:ext>
            </a:extLst>
          </p:cNvPr>
          <p:cNvSpPr>
            <a:spLocks noGrp="1"/>
          </p:cNvSpPr>
          <p:nvPr>
            <p:ph idx="13"/>
          </p:nvPr>
        </p:nvSpPr>
        <p:spPr>
          <a:xfrm>
            <a:off x="6089252" y="2758830"/>
            <a:ext cx="4671793" cy="3418132"/>
          </a:xfrm>
        </p:spPr>
        <p:txBody>
          <a:bodyPr/>
          <a:lstStyle/>
          <a:p>
            <a:pPr marL="0" indent="0">
              <a:lnSpc>
                <a:spcPct val="107000"/>
              </a:lnSpc>
              <a:buNone/>
            </a:pPr>
            <a:r>
              <a:rPr lang="fi-FI" sz="1400" b="1">
                <a:effectLst/>
                <a:ea typeface="Calibri" panose="020F0502020204030204" pitchFamily="34" charset="0"/>
                <a:cs typeface="Times New Roman"/>
              </a:rPr>
              <a:t>Kysymys 4: </a:t>
            </a:r>
            <a:r>
              <a:rPr lang="fi-FI" sz="1400">
                <a:effectLst/>
                <a:ea typeface="Calibri" panose="020F0502020204030204" pitchFamily="34" charset="0"/>
                <a:cs typeface="Times New Roman"/>
              </a:rPr>
              <a:t>Demonstraatiot ja pilotit</a:t>
            </a:r>
            <a:r>
              <a:rPr lang="fi-FI" sz="1400">
                <a:ea typeface="Calibri" panose="020F0502020204030204" pitchFamily="34" charset="0"/>
                <a:cs typeface="Times New Roman"/>
              </a:rPr>
              <a:t> </a:t>
            </a:r>
            <a:endParaRPr lang="fi-FI" sz="1400">
              <a:effectLst/>
              <a:highlight>
                <a:srgbClr val="FFFF00"/>
              </a:highlight>
              <a:ea typeface="Calibri" panose="020F0502020204030204" pitchFamily="34" charset="0"/>
              <a:cs typeface="Times New Roman"/>
            </a:endParaRPr>
          </a:p>
          <a:p>
            <a:pPr marL="522605" lvl="1" indent="-342900">
              <a:lnSpc>
                <a:spcPct val="107000"/>
              </a:lnSpc>
              <a:buFont typeface="Symbol" panose="05050102010706020507" pitchFamily="18" charset="2"/>
              <a:buChar char=""/>
            </a:pPr>
            <a:r>
              <a:rPr lang="fi-FI" sz="1200">
                <a:ea typeface="Calibri" panose="020F0502020204030204" pitchFamily="34" charset="0"/>
                <a:cs typeface="Times New Roman"/>
              </a:rPr>
              <a:t>Listatkaa ekosysteemin painopistealueilla ohjelmakauden 2021-2027 aikana </a:t>
            </a:r>
            <a:endParaRPr lang="fi-FI" sz="1200">
              <a:ea typeface="Calibri" panose="020F0502020204030204" pitchFamily="34" charset="0"/>
              <a:cs typeface="Times New Roman" panose="02020603050405020304" pitchFamily="18" charset="0"/>
            </a:endParaRPr>
          </a:p>
          <a:p>
            <a:pPr marL="702310" lvl="2" indent="-342900">
              <a:lnSpc>
                <a:spcPct val="107000"/>
              </a:lnSpc>
              <a:buFont typeface="Symbol" panose="05050102010706020507" pitchFamily="18" charset="2"/>
              <a:buChar char=""/>
            </a:pPr>
            <a:r>
              <a:rPr lang="fi-FI" sz="1200">
                <a:ea typeface="Calibri" panose="020F0502020204030204" pitchFamily="34" charset="0"/>
                <a:cs typeface="Times New Roman"/>
              </a:rPr>
              <a:t>A) osin tai täysin ekosysteemirahoituksella tai </a:t>
            </a:r>
            <a:endParaRPr lang="fi-FI" sz="1200">
              <a:ea typeface="Calibri" panose="020F0502020204030204" pitchFamily="34" charset="0"/>
              <a:cs typeface="Times New Roman" panose="02020603050405020304" pitchFamily="18" charset="0"/>
            </a:endParaRPr>
          </a:p>
          <a:p>
            <a:pPr marL="702310" lvl="2" indent="-342900">
              <a:lnSpc>
                <a:spcPct val="107000"/>
              </a:lnSpc>
              <a:buFont typeface="Symbol" panose="05050102010706020507" pitchFamily="18" charset="2"/>
              <a:buChar char=""/>
            </a:pPr>
            <a:r>
              <a:rPr lang="fi-FI" sz="1200">
                <a:ea typeface="Calibri" panose="020F0502020204030204" pitchFamily="34" charset="0"/>
                <a:cs typeface="Times New Roman"/>
              </a:rPr>
              <a:t>B) muulla rahoituksella käynnistyneet tai jo toteutetut demonstraatiot ja pilotit. </a:t>
            </a:r>
            <a:endParaRPr lang="fi-FI" sz="1200">
              <a:ea typeface="Calibri" panose="020F0502020204030204" pitchFamily="34" charset="0"/>
              <a:cs typeface="Times New Roman" panose="02020603050405020304" pitchFamily="18" charset="0"/>
            </a:endParaRPr>
          </a:p>
          <a:p>
            <a:pPr marL="0" indent="0">
              <a:lnSpc>
                <a:spcPct val="107000"/>
              </a:lnSpc>
              <a:buNone/>
            </a:pPr>
            <a:r>
              <a:rPr lang="fi-FI" sz="1400" b="1">
                <a:ea typeface="Calibri" panose="020F0502020204030204" pitchFamily="34" charset="0"/>
                <a:cs typeface="Times New Roman"/>
              </a:rPr>
              <a:t>Kysymys 5: </a:t>
            </a:r>
            <a:r>
              <a:rPr lang="fi-FI" sz="1400">
                <a:ea typeface="Calibri" panose="020F0502020204030204" pitchFamily="34" charset="0"/>
                <a:cs typeface="Times New Roman"/>
              </a:rPr>
              <a:t>Uudet innovaatiot (määritelmä: Innovaatiolla tarkoitamme tässä esimerkiksi uutta ja käyttöönotettua tuotetta, palvelua tai prosessia joka tuottaa lisäarvoa käyttäjille. Innovaatio on voinut syntyä ekosysteemihankkeessa tai niiden ulkopuolella esimerkiksi yrityksessä tai korkeakoulussa.)</a:t>
            </a:r>
          </a:p>
          <a:p>
            <a:pPr marL="702310" lvl="2" indent="-342900">
              <a:lnSpc>
                <a:spcPct val="107000"/>
              </a:lnSpc>
              <a:buFont typeface="Symbol" panose="05050102010706020507" pitchFamily="18" charset="2"/>
              <a:buChar char=""/>
            </a:pPr>
            <a:r>
              <a:rPr lang="fi-FI" sz="1200">
                <a:effectLst/>
                <a:ea typeface="Calibri" panose="020F0502020204030204" pitchFamily="34" charset="0"/>
                <a:cs typeface="Times New Roman"/>
              </a:rPr>
              <a:t>Listatkaa ekosysteemisopimuksenne tavoitteissa toteutetut merkittävimmät uudet innovaatiot + arvio ekosysteemin merkityksestä niiden synnylle</a:t>
            </a:r>
            <a:endParaRPr lang="fi-FI" sz="1200">
              <a:ea typeface="Calibri" panose="020F0502020204030204" pitchFamily="34" charset="0"/>
              <a:cs typeface="Times New Roman"/>
            </a:endParaRPr>
          </a:p>
          <a:p>
            <a:endParaRPr lang="fi-FI" sz="1800"/>
          </a:p>
        </p:txBody>
      </p:sp>
      <p:sp>
        <p:nvSpPr>
          <p:cNvPr id="5" name="TextBox 4">
            <a:extLst>
              <a:ext uri="{FF2B5EF4-FFF2-40B4-BE49-F238E27FC236}">
                <a16:creationId xmlns:a16="http://schemas.microsoft.com/office/drawing/2014/main" id="{F4D2C5CA-1ADE-1D31-5D7A-7F02123957A5}"/>
              </a:ext>
            </a:extLst>
          </p:cNvPr>
          <p:cNvSpPr txBox="1"/>
          <p:nvPr/>
        </p:nvSpPr>
        <p:spPr>
          <a:xfrm>
            <a:off x="766481" y="2024185"/>
            <a:ext cx="10182873" cy="923330"/>
          </a:xfrm>
          <a:prstGeom prst="rect">
            <a:avLst/>
          </a:prstGeom>
          <a:noFill/>
        </p:spPr>
        <p:txBody>
          <a:bodyPr wrap="square" rtlCol="0">
            <a:spAutoFit/>
          </a:bodyPr>
          <a:lstStyle/>
          <a:p>
            <a:r>
              <a:rPr lang="fi-FI" sz="1800" u="sng">
                <a:effectLst/>
                <a:ea typeface="Calibri"/>
                <a:cs typeface="Times New Roman"/>
              </a:rPr>
              <a:t>HUOM! Kysymykset liittyvät koko ekosysteemin toimintaan, eivät yksistään ekosysteemisopimuksen toimintaan ja toteuttamiseen ellei muuta mainita.</a:t>
            </a:r>
          </a:p>
          <a:p>
            <a:endParaRPr lang="fi-FI"/>
          </a:p>
        </p:txBody>
      </p:sp>
      <p:sp>
        <p:nvSpPr>
          <p:cNvPr id="6" name="Slide Number Placeholder 5">
            <a:extLst>
              <a:ext uri="{FF2B5EF4-FFF2-40B4-BE49-F238E27FC236}">
                <a16:creationId xmlns:a16="http://schemas.microsoft.com/office/drawing/2014/main" id="{711D7937-E4F6-2767-248F-DFF505C565F9}"/>
              </a:ext>
            </a:extLst>
          </p:cNvPr>
          <p:cNvSpPr>
            <a:spLocks noGrp="1"/>
          </p:cNvSpPr>
          <p:nvPr>
            <p:ph type="sldNum" sz="quarter" idx="12"/>
          </p:nvPr>
        </p:nvSpPr>
        <p:spPr/>
        <p:txBody>
          <a:bodyPr/>
          <a:lstStyle/>
          <a:p>
            <a:fld id="{31160B98-140E-4345-B1A3-2A7247C42973}" type="slidenum">
              <a:rPr lang="fi-FI" smtClean="0"/>
              <a:t>46</a:t>
            </a:fld>
            <a:endParaRPr lang="fi-FI"/>
          </a:p>
        </p:txBody>
      </p:sp>
    </p:spTree>
    <p:extLst>
      <p:ext uri="{BB962C8B-B14F-4D97-AF65-F5344CB8AC3E}">
        <p14:creationId xmlns:p14="http://schemas.microsoft.com/office/powerpoint/2010/main" val="922488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B611-AFF8-195F-B896-B6D99576F519}"/>
              </a:ext>
            </a:extLst>
          </p:cNvPr>
          <p:cNvSpPr>
            <a:spLocks noGrp="1"/>
          </p:cNvSpPr>
          <p:nvPr>
            <p:ph type="title"/>
          </p:nvPr>
        </p:nvSpPr>
        <p:spPr>
          <a:xfrm>
            <a:off x="766481" y="979207"/>
            <a:ext cx="10668001" cy="1325563"/>
          </a:xfrm>
        </p:spPr>
        <p:txBody>
          <a:bodyPr/>
          <a:lstStyle/>
          <a:p>
            <a:r>
              <a:rPr lang="fi-FI"/>
              <a:t>Liite 3. Tilastokeskukselta saatavat mittarit</a:t>
            </a:r>
          </a:p>
        </p:txBody>
      </p:sp>
      <p:sp>
        <p:nvSpPr>
          <p:cNvPr id="3" name="Content Placeholder 2">
            <a:extLst>
              <a:ext uri="{FF2B5EF4-FFF2-40B4-BE49-F238E27FC236}">
                <a16:creationId xmlns:a16="http://schemas.microsoft.com/office/drawing/2014/main" id="{E345274A-62CC-C7DE-300F-B93E6599101C}"/>
              </a:ext>
            </a:extLst>
          </p:cNvPr>
          <p:cNvSpPr>
            <a:spLocks noGrp="1"/>
          </p:cNvSpPr>
          <p:nvPr>
            <p:ph idx="1"/>
          </p:nvPr>
        </p:nvSpPr>
        <p:spPr>
          <a:xfrm>
            <a:off x="766481" y="2680677"/>
            <a:ext cx="4671793" cy="3496286"/>
          </a:xfrm>
        </p:spPr>
        <p:txBody>
          <a:bodyPr/>
          <a:lstStyle/>
          <a:p>
            <a:pPr marL="215900" indent="-215900"/>
            <a:r>
              <a:rPr lang="fi-FI" sz="1600" b="1">
                <a:latin typeface="+mn-lt"/>
                <a:cs typeface="Arial"/>
              </a:rPr>
              <a:t>Yritysten investoinnit</a:t>
            </a:r>
            <a:endParaRPr lang="en-US" b="1">
              <a:latin typeface="+mn-lt"/>
              <a:cs typeface="Arial"/>
            </a:endParaRPr>
          </a:p>
          <a:p>
            <a:pPr marL="395605" lvl="1" indent="-179705"/>
            <a:r>
              <a:rPr lang="fi-FI" sz="1400">
                <a:latin typeface="+mn-lt"/>
                <a:cs typeface="Arial"/>
              </a:rPr>
              <a:t>T&amp;K-paneeliaineisto, yritysrekisteri (investoinnit aineettomiin hyödykkeisiin)</a:t>
            </a:r>
          </a:p>
          <a:p>
            <a:pPr marL="215900" indent="-215900"/>
            <a:r>
              <a:rPr lang="fi-FI" sz="1600" b="1">
                <a:latin typeface="+mn-lt"/>
                <a:cs typeface="Arial"/>
              </a:rPr>
              <a:t>TKI-osaamisen vahvistuminen yrityksissä</a:t>
            </a:r>
          </a:p>
          <a:p>
            <a:pPr marL="395605" lvl="1" indent="-179705"/>
            <a:r>
              <a:rPr lang="fi-FI" sz="1400">
                <a:latin typeface="+mn-lt"/>
                <a:cs typeface="Arial"/>
              </a:rPr>
              <a:t>T&amp;K-paneeliaineisto (myös henkilön koulutusala, -aste ja ammattinimike)</a:t>
            </a:r>
          </a:p>
          <a:p>
            <a:pPr marL="215900" indent="-215900"/>
            <a:r>
              <a:rPr lang="fi-FI" sz="1600" b="1">
                <a:latin typeface="+mn-lt"/>
                <a:cs typeface="Arial"/>
              </a:rPr>
              <a:t>Uudet korkean osaamisen yritykset, spin-</a:t>
            </a:r>
            <a:r>
              <a:rPr lang="fi-FI" sz="1600" b="1" err="1">
                <a:latin typeface="+mn-lt"/>
                <a:cs typeface="Arial"/>
              </a:rPr>
              <a:t>offit</a:t>
            </a:r>
            <a:endParaRPr lang="fi-FI" sz="1600" b="1">
              <a:latin typeface="+mn-lt"/>
            </a:endParaRPr>
          </a:p>
          <a:p>
            <a:pPr marL="395605" lvl="1" indent="-179705"/>
            <a:r>
              <a:rPr lang="fi-FI" sz="1400">
                <a:latin typeface="+mn-lt"/>
                <a:cs typeface="Arial"/>
              </a:rPr>
              <a:t>Yritysrekisteri (PRH), henkilön koulutusala, -aste sekä ammatti- ja omistushistoria</a:t>
            </a:r>
          </a:p>
          <a:p>
            <a:pPr marL="215900" indent="-215900"/>
            <a:r>
              <a:rPr lang="fi-FI" sz="1600" b="1">
                <a:latin typeface="+mn-lt"/>
                <a:cs typeface="Arial"/>
              </a:rPr>
              <a:t>Yritysten liiketoiminnan kasvu</a:t>
            </a:r>
          </a:p>
          <a:p>
            <a:pPr marL="395605" lvl="1" indent="-179705"/>
            <a:r>
              <a:rPr lang="fi-FI" sz="1400">
                <a:latin typeface="+mn-lt"/>
                <a:cs typeface="Arial"/>
              </a:rPr>
              <a:t>Yritysten liikevaihdon, henkilöstön ja arvonlisän kasvu</a:t>
            </a:r>
          </a:p>
          <a:p>
            <a:endParaRPr lang="fi-FI" sz="3200"/>
          </a:p>
        </p:txBody>
      </p:sp>
      <p:sp>
        <p:nvSpPr>
          <p:cNvPr id="4" name="Content Placeholder 3">
            <a:extLst>
              <a:ext uri="{FF2B5EF4-FFF2-40B4-BE49-F238E27FC236}">
                <a16:creationId xmlns:a16="http://schemas.microsoft.com/office/drawing/2014/main" id="{567DA722-222B-2EB4-781A-D6B6855B684F}"/>
              </a:ext>
            </a:extLst>
          </p:cNvPr>
          <p:cNvSpPr>
            <a:spLocks noGrp="1"/>
          </p:cNvSpPr>
          <p:nvPr>
            <p:ph idx="13"/>
          </p:nvPr>
        </p:nvSpPr>
        <p:spPr>
          <a:xfrm>
            <a:off x="6089252" y="2680675"/>
            <a:ext cx="5336267" cy="3907693"/>
          </a:xfrm>
        </p:spPr>
        <p:txBody>
          <a:bodyPr/>
          <a:lstStyle/>
          <a:p>
            <a:pPr marL="215900" indent="-215900"/>
            <a:r>
              <a:rPr lang="fi-FI" sz="1600" b="1">
                <a:solidFill>
                  <a:srgbClr val="000000"/>
                </a:solidFill>
                <a:latin typeface="+mn-lt"/>
                <a:cs typeface="Arial"/>
              </a:rPr>
              <a:t>Yritysten kansainvälisen liiketoiminnan kasvu</a:t>
            </a:r>
          </a:p>
          <a:p>
            <a:pPr marL="395605" lvl="1" indent="-179705"/>
            <a:r>
              <a:rPr lang="fi-FI" sz="1400">
                <a:latin typeface="+mn-lt"/>
                <a:cs typeface="Arial"/>
              </a:rPr>
              <a:t>Y</a:t>
            </a:r>
            <a:r>
              <a:rPr lang="fi-FI" sz="1400">
                <a:solidFill>
                  <a:srgbClr val="000000"/>
                </a:solidFill>
                <a:latin typeface="+mn-lt"/>
                <a:cs typeface="Arial"/>
              </a:rPr>
              <a:t>ritysten VAT-ilmoitukset</a:t>
            </a:r>
            <a:r>
              <a:rPr lang="fi-FI" sz="1400">
                <a:latin typeface="+mn-lt"/>
                <a:cs typeface="Arial"/>
              </a:rPr>
              <a:t> (liikevaihto ulkomailta, EU-tavara- ja palveluvienti/tuonti)</a:t>
            </a:r>
            <a:endParaRPr lang="fi-FI" sz="1400">
              <a:solidFill>
                <a:srgbClr val="000000"/>
              </a:solidFill>
              <a:latin typeface="+mn-lt"/>
              <a:cs typeface="Arial"/>
            </a:endParaRPr>
          </a:p>
          <a:p>
            <a:pPr marL="395605" lvl="1" indent="-179705"/>
            <a:r>
              <a:rPr lang="fi-FI" sz="1400">
                <a:solidFill>
                  <a:srgbClr val="000000"/>
                </a:solidFill>
                <a:latin typeface="+mn-lt"/>
                <a:cs typeface="Arial"/>
              </a:rPr>
              <a:t>Tullin aineisto </a:t>
            </a:r>
            <a:r>
              <a:rPr lang="fi-FI" sz="1400">
                <a:latin typeface="+mn-lt"/>
                <a:cs typeface="Arial"/>
              </a:rPr>
              <a:t>(tavaravienti ja –tuonti)</a:t>
            </a:r>
            <a:endParaRPr lang="fi-FI" sz="1600" b="1">
              <a:solidFill>
                <a:srgbClr val="000000"/>
              </a:solidFill>
              <a:latin typeface="+mn-lt"/>
              <a:cs typeface="Arial"/>
            </a:endParaRPr>
          </a:p>
          <a:p>
            <a:pPr marL="215900" indent="-215900"/>
            <a:r>
              <a:rPr lang="fi-FI" sz="1600" b="1">
                <a:solidFill>
                  <a:srgbClr val="000000"/>
                </a:solidFill>
                <a:latin typeface="+mn-lt"/>
                <a:cs typeface="Arial"/>
              </a:rPr>
              <a:t>Kansainvälisten huippuosaajien houkuttelu</a:t>
            </a:r>
          </a:p>
          <a:p>
            <a:pPr marL="395605" lvl="1" indent="-179705"/>
            <a:r>
              <a:rPr lang="fi-FI" sz="1400">
                <a:latin typeface="+mn-lt"/>
                <a:cs typeface="Arial"/>
              </a:rPr>
              <a:t>Tilastokeskus, henkilön koulutusala, -aste ja ammattinimike</a:t>
            </a:r>
          </a:p>
          <a:p>
            <a:pPr marL="395605" lvl="1" indent="-179705"/>
            <a:r>
              <a:rPr lang="fi-FI" sz="1400">
                <a:latin typeface="+mn-lt"/>
                <a:cs typeface="Arial"/>
              </a:rPr>
              <a:t>Tilastokeskus, tulorekisteri (henkilön ansiotaso)</a:t>
            </a:r>
          </a:p>
          <a:p>
            <a:pPr marL="395605" lvl="1" indent="-179705"/>
            <a:r>
              <a:rPr lang="fi-FI" sz="1400">
                <a:latin typeface="+mn-lt"/>
                <a:cs typeface="Arial"/>
              </a:rPr>
              <a:t>Tilastokeskus, toimitusjohtajuus, asema yrityksen hallituksessa sekä omistajatiedot (PRH)</a:t>
            </a:r>
          </a:p>
          <a:p>
            <a:pPr marL="215900" indent="-215900"/>
            <a:r>
              <a:rPr lang="fi-FI" sz="1600" b="1">
                <a:solidFill>
                  <a:srgbClr val="000000"/>
                </a:solidFill>
                <a:latin typeface="+mn-lt"/>
                <a:cs typeface="Arial"/>
              </a:rPr>
              <a:t>Koulutuspaikat</a:t>
            </a:r>
          </a:p>
          <a:p>
            <a:pPr marL="395605" lvl="1" indent="-179705"/>
            <a:r>
              <a:rPr lang="fi-FI" sz="1400">
                <a:solidFill>
                  <a:srgbClr val="000000"/>
                </a:solidFill>
                <a:latin typeface="+mn-lt"/>
                <a:cs typeface="Arial"/>
              </a:rPr>
              <a:t>Henkilön koulutuspaikka ja koulutusaste valituilla </a:t>
            </a:r>
            <a:r>
              <a:rPr lang="fi-FI" sz="1400">
                <a:latin typeface="+mn-lt"/>
                <a:cs typeface="Arial"/>
              </a:rPr>
              <a:t>alueilla</a:t>
            </a:r>
          </a:p>
          <a:p>
            <a:pPr marL="395605" lvl="1" indent="-179705"/>
            <a:r>
              <a:rPr lang="fi-FI" sz="1400">
                <a:solidFill>
                  <a:srgbClr val="000000"/>
                </a:solidFill>
                <a:latin typeface="+mn-lt"/>
                <a:cs typeface="Arial"/>
              </a:rPr>
              <a:t>Pitovoima: Henkilön työhistorian seuranta / korkeakoulutettujen (rajataan esim. seutukuntaan)</a:t>
            </a:r>
          </a:p>
          <a:p>
            <a:pPr marL="215900" indent="-215900"/>
            <a:r>
              <a:rPr lang="fi-FI" sz="1600" b="1">
                <a:solidFill>
                  <a:srgbClr val="000000"/>
                </a:solidFill>
                <a:latin typeface="+mn-lt"/>
                <a:cs typeface="Arial"/>
              </a:rPr>
              <a:t>Yrityspohja</a:t>
            </a:r>
          </a:p>
          <a:p>
            <a:pPr marL="395605" lvl="1" indent="-179705"/>
            <a:r>
              <a:rPr lang="fi-FI" sz="1400">
                <a:latin typeface="+mn-lt"/>
                <a:cs typeface="Arial"/>
              </a:rPr>
              <a:t>Yritysrekisteri, yritysten koti ja toimipaikkatieto (liikevaihto ja henkilöstömäärä)</a:t>
            </a:r>
            <a:endParaRPr lang="fi-FI" sz="1400">
              <a:solidFill>
                <a:srgbClr val="000000"/>
              </a:solidFill>
              <a:latin typeface="+mn-lt"/>
              <a:cs typeface="Arial"/>
            </a:endParaRPr>
          </a:p>
          <a:p>
            <a:endParaRPr lang="fi-FI" sz="2400"/>
          </a:p>
        </p:txBody>
      </p:sp>
      <p:sp>
        <p:nvSpPr>
          <p:cNvPr id="5" name="Slide Number Placeholder 4">
            <a:extLst>
              <a:ext uri="{FF2B5EF4-FFF2-40B4-BE49-F238E27FC236}">
                <a16:creationId xmlns:a16="http://schemas.microsoft.com/office/drawing/2014/main" id="{415F89AD-1C47-A5C7-0184-576E082E4CE8}"/>
              </a:ext>
            </a:extLst>
          </p:cNvPr>
          <p:cNvSpPr>
            <a:spLocks noGrp="1"/>
          </p:cNvSpPr>
          <p:nvPr>
            <p:ph type="sldNum" sz="quarter" idx="12"/>
          </p:nvPr>
        </p:nvSpPr>
        <p:spPr/>
        <p:txBody>
          <a:bodyPr/>
          <a:lstStyle/>
          <a:p>
            <a:fld id="{31160B98-140E-4345-B1A3-2A7247C42973}" type="slidenum">
              <a:rPr lang="fi-FI" smtClean="0"/>
              <a:t>47</a:t>
            </a:fld>
            <a:endParaRPr lang="fi-FI"/>
          </a:p>
        </p:txBody>
      </p:sp>
    </p:spTree>
    <p:extLst>
      <p:ext uri="{BB962C8B-B14F-4D97-AF65-F5344CB8AC3E}">
        <p14:creationId xmlns:p14="http://schemas.microsoft.com/office/powerpoint/2010/main" val="1668631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1672-226A-FBE0-BD6F-DDF48F8DDA08}"/>
              </a:ext>
            </a:extLst>
          </p:cNvPr>
          <p:cNvSpPr>
            <a:spLocks noGrp="1"/>
          </p:cNvSpPr>
          <p:nvPr>
            <p:ph type="title"/>
          </p:nvPr>
        </p:nvSpPr>
        <p:spPr/>
        <p:txBody>
          <a:bodyPr/>
          <a:lstStyle/>
          <a:p>
            <a:r>
              <a:rPr lang="fi-FI"/>
              <a:t>Liite 4. </a:t>
            </a:r>
            <a:r>
              <a:rPr lang="fi-FI" err="1"/>
              <a:t>EURA:n</a:t>
            </a:r>
            <a:r>
              <a:rPr lang="fi-FI"/>
              <a:t> mittarit</a:t>
            </a:r>
          </a:p>
        </p:txBody>
      </p:sp>
      <p:sp>
        <p:nvSpPr>
          <p:cNvPr id="4" name="Content Placeholder 3">
            <a:extLst>
              <a:ext uri="{FF2B5EF4-FFF2-40B4-BE49-F238E27FC236}">
                <a16:creationId xmlns:a16="http://schemas.microsoft.com/office/drawing/2014/main" id="{3B5196BE-215F-D4D7-72F4-50220048F789}"/>
              </a:ext>
            </a:extLst>
          </p:cNvPr>
          <p:cNvSpPr>
            <a:spLocks noGrp="1"/>
          </p:cNvSpPr>
          <p:nvPr>
            <p:ph idx="1"/>
          </p:nvPr>
        </p:nvSpPr>
        <p:spPr>
          <a:xfrm>
            <a:off x="757518" y="2303929"/>
            <a:ext cx="4671793" cy="3873034"/>
          </a:xfrm>
        </p:spPr>
        <p:txBody>
          <a:bodyPr/>
          <a:lstStyle/>
          <a:p>
            <a:pPr marL="215900" indent="-215900"/>
            <a:r>
              <a:rPr lang="fi-FI" sz="1600" b="1"/>
              <a:t>Yhteiskehittämisen alustat, kulttuuri, toimintatapa; kehitysympäristöt</a:t>
            </a:r>
          </a:p>
          <a:p>
            <a:pPr marL="395900" lvl="1" indent="-215900"/>
            <a:r>
              <a:rPr lang="fi-FI" sz="1400" err="1"/>
              <a:t>EURA:n</a:t>
            </a:r>
            <a:r>
              <a:rPr lang="fi-FI" sz="1400"/>
              <a:t> indikaattori: Yhteiskehittämistä tukevat alustat ja verkostot</a:t>
            </a:r>
          </a:p>
          <a:p>
            <a:pPr marL="215900" indent="-215900"/>
            <a:r>
              <a:rPr lang="fi-FI" sz="1600" b="1"/>
              <a:t>TKI-osaamisen vahvistuminen yrityksissä</a:t>
            </a:r>
          </a:p>
          <a:p>
            <a:pPr marL="395900" lvl="1" indent="-215900"/>
            <a:r>
              <a:rPr lang="fi-FI" sz="1400" err="1"/>
              <a:t>EURA:n</a:t>
            </a:r>
            <a:r>
              <a:rPr lang="fi-FI" sz="1400"/>
              <a:t> indikaattori: Yritykset yhteistyössä tutkimuslaitosten kanssa</a:t>
            </a:r>
          </a:p>
          <a:p>
            <a:pPr marL="395900" lvl="1" indent="-215900"/>
            <a:r>
              <a:rPr lang="fi-FI" sz="1400" err="1"/>
              <a:t>EURA:n</a:t>
            </a:r>
            <a:r>
              <a:rPr lang="fi-FI" sz="1400"/>
              <a:t> indikaattori: TKI-infrastruktuuria käyttävät yritykset</a:t>
            </a:r>
          </a:p>
          <a:p>
            <a:pPr marL="215900" indent="-215900"/>
            <a:r>
              <a:rPr lang="fi-FI" sz="1600" b="1">
                <a:cs typeface="Arial"/>
              </a:rPr>
              <a:t>Uudet innovaatiot, läpimurtoinnovaatiot: Verkostojen ja innovaatioekosysteemien kehittämät innovaatiot, tuotteet ja palvelut</a:t>
            </a:r>
          </a:p>
          <a:p>
            <a:pPr marL="395900" lvl="1" indent="-215900"/>
            <a:r>
              <a:rPr lang="fi-FI" sz="1100" err="1"/>
              <a:t>EURA:n</a:t>
            </a:r>
            <a:r>
              <a:rPr lang="fi-FI" sz="1100"/>
              <a:t> indikaattori: </a:t>
            </a:r>
            <a:r>
              <a:rPr lang="fi-FI" sz="1100">
                <a:cs typeface="Arial"/>
              </a:rPr>
              <a:t>Tuote- ja prosessi-innovaatioita tekevät pk-yritykset</a:t>
            </a:r>
          </a:p>
          <a:p>
            <a:pPr marL="395900" lvl="1" indent="-215900"/>
            <a:r>
              <a:rPr lang="fi-FI" sz="1400" err="1"/>
              <a:t>EURA:n</a:t>
            </a:r>
            <a:r>
              <a:rPr lang="fi-FI" sz="1400"/>
              <a:t> indikaattori: Verkostojen ja innovaatioekosysteemien kehittämät innovaatiot, tuotteet ja palvelut</a:t>
            </a:r>
            <a:endParaRPr lang="fi-FI" sz="1400">
              <a:cs typeface="Arial"/>
            </a:endParaRPr>
          </a:p>
        </p:txBody>
      </p:sp>
      <p:sp>
        <p:nvSpPr>
          <p:cNvPr id="5" name="Content Placeholder 4">
            <a:extLst>
              <a:ext uri="{FF2B5EF4-FFF2-40B4-BE49-F238E27FC236}">
                <a16:creationId xmlns:a16="http://schemas.microsoft.com/office/drawing/2014/main" id="{A0374475-0E9A-126B-947E-53C7A1FD71A0}"/>
              </a:ext>
            </a:extLst>
          </p:cNvPr>
          <p:cNvSpPr>
            <a:spLocks noGrp="1"/>
          </p:cNvSpPr>
          <p:nvPr>
            <p:ph idx="13"/>
          </p:nvPr>
        </p:nvSpPr>
        <p:spPr/>
        <p:txBody>
          <a:bodyPr/>
          <a:lstStyle/>
          <a:p>
            <a:pPr marL="215900" indent="-215900"/>
            <a:r>
              <a:rPr lang="fi-FI" sz="1600" b="1">
                <a:cs typeface="Arial"/>
              </a:rPr>
              <a:t>Yhteiset hankkeet toimijoiden kesken</a:t>
            </a:r>
          </a:p>
          <a:p>
            <a:pPr marL="395900" lvl="1" indent="-215900"/>
            <a:r>
              <a:rPr lang="fi-FI" sz="1400" err="1"/>
              <a:t>EURA:n</a:t>
            </a:r>
            <a:r>
              <a:rPr lang="fi-FI" sz="1400"/>
              <a:t> indikaattori: Yhteisiin tutkimushankkeisiin osallistuvat tutkimusorganisaatiot</a:t>
            </a:r>
          </a:p>
          <a:p>
            <a:pPr marL="395900" lvl="1" indent="-215900"/>
            <a:r>
              <a:rPr lang="fi-FI" sz="1400" err="1"/>
              <a:t>EURA:n</a:t>
            </a:r>
            <a:r>
              <a:rPr lang="fi-FI" sz="1400"/>
              <a:t> indikaattori: Yhteiskehittämiseen osallistuvat yritykset</a:t>
            </a:r>
          </a:p>
          <a:p>
            <a:pPr marL="215900" indent="-215900"/>
            <a:r>
              <a:rPr lang="fi-FI" sz="1600" b="1">
                <a:cs typeface="Arial"/>
              </a:rPr>
              <a:t>Ratkaisut yhteiskunnan haasteisiin; kytkentä kansallisiin strategisiin tavoitteisiin </a:t>
            </a:r>
          </a:p>
          <a:p>
            <a:pPr marL="395900" lvl="1" indent="-215900"/>
            <a:r>
              <a:rPr lang="fi-FI" sz="1400" err="1"/>
              <a:t>EURA:n</a:t>
            </a:r>
            <a:r>
              <a:rPr lang="fi-FI" sz="1400"/>
              <a:t> indikaattori: hanketeemat toimintalinjoittain ja erityistavoitteittain</a:t>
            </a:r>
            <a:endParaRPr lang="fi-FI" sz="1400">
              <a:highlight>
                <a:srgbClr val="FFFF00"/>
              </a:highlight>
            </a:endParaRPr>
          </a:p>
          <a:p>
            <a:pPr marL="215900" indent="-215900"/>
            <a:r>
              <a:rPr lang="fi-FI" sz="1600" b="1">
                <a:cs typeface="Arial"/>
              </a:rPr>
              <a:t>Laajapohjainen kumppanuus</a:t>
            </a:r>
          </a:p>
          <a:p>
            <a:pPr marL="395900" lvl="1" indent="-215900"/>
            <a:r>
              <a:rPr lang="fi-FI" sz="1400" err="1"/>
              <a:t>EURA:n</a:t>
            </a:r>
            <a:r>
              <a:rPr lang="fi-FI" sz="1400"/>
              <a:t> indikaattori: Yhteiskehittämiseen osallistuvat yritykset</a:t>
            </a:r>
          </a:p>
          <a:p>
            <a:pPr marL="395900" lvl="1" indent="-215900"/>
            <a:r>
              <a:rPr lang="fi-FI" sz="1400" err="1"/>
              <a:t>EURA:n</a:t>
            </a:r>
            <a:r>
              <a:rPr lang="fi-FI" sz="1400"/>
              <a:t> indikaattori: Yhteisiin tutkimushankkeisiin osallistuvat tutkimusorganisaatiot</a:t>
            </a:r>
          </a:p>
        </p:txBody>
      </p:sp>
      <p:sp>
        <p:nvSpPr>
          <p:cNvPr id="3" name="Slide Number Placeholder 2">
            <a:extLst>
              <a:ext uri="{FF2B5EF4-FFF2-40B4-BE49-F238E27FC236}">
                <a16:creationId xmlns:a16="http://schemas.microsoft.com/office/drawing/2014/main" id="{AC635CDB-6257-ED33-299C-EA95AF26A802}"/>
              </a:ext>
            </a:extLst>
          </p:cNvPr>
          <p:cNvSpPr>
            <a:spLocks noGrp="1"/>
          </p:cNvSpPr>
          <p:nvPr>
            <p:ph type="sldNum" sz="quarter" idx="12"/>
          </p:nvPr>
        </p:nvSpPr>
        <p:spPr/>
        <p:txBody>
          <a:bodyPr/>
          <a:lstStyle/>
          <a:p>
            <a:fld id="{31160B98-140E-4345-B1A3-2A7247C42973}" type="slidenum">
              <a:rPr lang="fi-FI" smtClean="0"/>
              <a:t>48</a:t>
            </a:fld>
            <a:endParaRPr lang="fi-FI"/>
          </a:p>
        </p:txBody>
      </p:sp>
    </p:spTree>
    <p:extLst>
      <p:ext uri="{BB962C8B-B14F-4D97-AF65-F5344CB8AC3E}">
        <p14:creationId xmlns:p14="http://schemas.microsoft.com/office/powerpoint/2010/main" val="1319916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7AAF2B3-B8BB-190B-1F73-C0E3A1FB78AF}"/>
              </a:ext>
            </a:extLst>
          </p:cNvPr>
          <p:cNvSpPr>
            <a:spLocks noGrp="1"/>
          </p:cNvSpPr>
          <p:nvPr>
            <p:ph type="body" sz="quarter" idx="10"/>
          </p:nvPr>
        </p:nvSpPr>
        <p:spPr>
          <a:xfrm>
            <a:off x="333439" y="4848225"/>
            <a:ext cx="5762561" cy="1685481"/>
          </a:xfrm>
        </p:spPr>
        <p:txBody>
          <a:bodyPr/>
          <a:lstStyle/>
          <a:p>
            <a:r>
              <a:rPr lang="fi-FI">
                <a:latin typeface="Outfit"/>
                <a:ea typeface="Omnes_Valio SemiBold" pitchFamily="50" charset="0"/>
              </a:rPr>
              <a:t>Tekijät: Johanna Leväsluoto, Kirsi Hyytinen, Katri Valkokari, Pauli Komonen, Mika Naumanen ja Jutta Suksi</a:t>
            </a:r>
          </a:p>
          <a:p>
            <a:r>
              <a:rPr lang="fi-FI">
                <a:latin typeface="Outfit"/>
                <a:ea typeface="Omnes_Valio SemiBold" pitchFamily="50" charset="0"/>
              </a:rPr>
              <a:t>Vaikuttavuusmallin ja vaikuttavuuspolkujen kuvitus: Pirita Tolvanen</a:t>
            </a:r>
          </a:p>
          <a:p>
            <a:endParaRPr lang="fi-FI">
              <a:latin typeface="Outfit" pitchFamily="2" charset="0"/>
            </a:endParaRPr>
          </a:p>
          <a:p>
            <a:r>
              <a:rPr lang="fi-FI">
                <a:latin typeface="Outfit"/>
              </a:rPr>
              <a:t>Johanna.levasluoto@vtt.fi</a:t>
            </a:r>
          </a:p>
        </p:txBody>
      </p:sp>
    </p:spTree>
    <p:extLst>
      <p:ext uri="{BB962C8B-B14F-4D97-AF65-F5344CB8AC3E}">
        <p14:creationId xmlns:p14="http://schemas.microsoft.com/office/powerpoint/2010/main" val="229501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D25C-4573-E342-9359-8D58774DF438}"/>
              </a:ext>
            </a:extLst>
          </p:cNvPr>
          <p:cNvSpPr>
            <a:spLocks noGrp="1"/>
          </p:cNvSpPr>
          <p:nvPr>
            <p:ph type="title"/>
          </p:nvPr>
        </p:nvSpPr>
        <p:spPr/>
        <p:txBody>
          <a:bodyPr/>
          <a:lstStyle/>
          <a:p>
            <a:r>
              <a:rPr lang="fi-FI"/>
              <a:t>Lukijalle</a:t>
            </a:r>
          </a:p>
        </p:txBody>
      </p:sp>
      <p:sp>
        <p:nvSpPr>
          <p:cNvPr id="4" name="Slide Number Placeholder 3">
            <a:extLst>
              <a:ext uri="{FF2B5EF4-FFF2-40B4-BE49-F238E27FC236}">
                <a16:creationId xmlns:a16="http://schemas.microsoft.com/office/drawing/2014/main" id="{8197E958-3C84-CB45-12C9-CBBFCCF162B4}"/>
              </a:ext>
            </a:extLst>
          </p:cNvPr>
          <p:cNvSpPr>
            <a:spLocks noGrp="1"/>
          </p:cNvSpPr>
          <p:nvPr>
            <p:ph type="sldNum" sz="quarter" idx="12"/>
          </p:nvPr>
        </p:nvSpPr>
        <p:spPr/>
        <p:txBody>
          <a:bodyPr/>
          <a:lstStyle/>
          <a:p>
            <a:fld id="{31160B98-140E-4345-B1A3-2A7247C42973}" type="slidenum">
              <a:rPr lang="fi-FI" smtClean="0"/>
              <a:t>5</a:t>
            </a:fld>
            <a:endParaRPr lang="fi-FI"/>
          </a:p>
        </p:txBody>
      </p:sp>
      <p:sp>
        <p:nvSpPr>
          <p:cNvPr id="5" name="Content Placeholder 4">
            <a:extLst>
              <a:ext uri="{FF2B5EF4-FFF2-40B4-BE49-F238E27FC236}">
                <a16:creationId xmlns:a16="http://schemas.microsoft.com/office/drawing/2014/main" id="{5AE742DF-84BE-4145-F6C5-6C53470BA97D}"/>
              </a:ext>
            </a:extLst>
          </p:cNvPr>
          <p:cNvSpPr txBox="1">
            <a:spLocks noGrp="1"/>
          </p:cNvSpPr>
          <p:nvPr>
            <p:ph idx="1"/>
          </p:nvPr>
        </p:nvSpPr>
        <p:spPr>
          <a:xfrm>
            <a:off x="766763" y="2303463"/>
            <a:ext cx="7944820" cy="3785652"/>
          </a:xfrm>
          <a:prstGeom prst="rect">
            <a:avLst/>
          </a:prstGeom>
          <a:noFill/>
        </p:spPr>
        <p:txBody>
          <a:bodyPr wrap="square" lIns="91440" tIns="45720" rIns="91440" bIns="45720" anchor="t">
            <a:spAutoFit/>
          </a:bodyPr>
          <a:lstStyle/>
          <a:p>
            <a:pPr marL="0" indent="0">
              <a:buNone/>
            </a:pPr>
            <a:r>
              <a:rPr lang="en-US" err="1">
                <a:cs typeface="Arial"/>
              </a:rPr>
              <a:t>Työkirjasta</a:t>
            </a:r>
            <a:r>
              <a:rPr lang="en-US">
                <a:cs typeface="Arial"/>
              </a:rPr>
              <a:t> </a:t>
            </a:r>
            <a:r>
              <a:rPr lang="en-US" err="1">
                <a:cs typeface="Arial"/>
              </a:rPr>
              <a:t>löydät</a:t>
            </a:r>
            <a:r>
              <a:rPr lang="en-US">
                <a:cs typeface="Arial"/>
              </a:rPr>
              <a:t> </a:t>
            </a:r>
            <a:r>
              <a:rPr lang="en-US" err="1">
                <a:cs typeface="Arial"/>
              </a:rPr>
              <a:t>työkalupakin</a:t>
            </a:r>
            <a:r>
              <a:rPr lang="en-US">
                <a:cs typeface="Arial"/>
              </a:rPr>
              <a:t> </a:t>
            </a:r>
            <a:r>
              <a:rPr lang="en-US" err="1">
                <a:cs typeface="Arial"/>
              </a:rPr>
              <a:t>ekosysteemin</a:t>
            </a:r>
            <a:r>
              <a:rPr lang="en-US">
                <a:cs typeface="Arial"/>
              </a:rPr>
              <a:t> </a:t>
            </a:r>
            <a:r>
              <a:rPr lang="en-US" err="1">
                <a:cs typeface="Arial"/>
              </a:rPr>
              <a:t>vaikuttavuuden</a:t>
            </a:r>
            <a:r>
              <a:rPr lang="en-US">
                <a:cs typeface="Arial"/>
              </a:rPr>
              <a:t> </a:t>
            </a:r>
            <a:r>
              <a:rPr lang="en-US" err="1">
                <a:cs typeface="Arial"/>
              </a:rPr>
              <a:t>johtamisen</a:t>
            </a:r>
            <a:r>
              <a:rPr lang="en-US">
                <a:cs typeface="Arial"/>
              </a:rPr>
              <a:t> ja </a:t>
            </a:r>
            <a:r>
              <a:rPr lang="en-US" err="1">
                <a:cs typeface="Arial"/>
              </a:rPr>
              <a:t>kirittämisen</a:t>
            </a:r>
            <a:r>
              <a:rPr lang="en-US">
                <a:cs typeface="Arial"/>
              </a:rPr>
              <a:t> </a:t>
            </a:r>
            <a:r>
              <a:rPr lang="en-US" err="1">
                <a:cs typeface="Arial"/>
              </a:rPr>
              <a:t>tueksi</a:t>
            </a:r>
            <a:r>
              <a:rPr lang="en-US">
                <a:cs typeface="Arial"/>
              </a:rPr>
              <a:t>. </a:t>
            </a:r>
            <a:r>
              <a:rPr lang="en-US" err="1">
                <a:cs typeface="Arial"/>
              </a:rPr>
              <a:t>Pakki</a:t>
            </a:r>
            <a:r>
              <a:rPr lang="en-US">
                <a:cs typeface="Arial"/>
              </a:rPr>
              <a:t> </a:t>
            </a:r>
            <a:r>
              <a:rPr lang="en-US" err="1">
                <a:cs typeface="Arial"/>
              </a:rPr>
              <a:t>koostuu</a:t>
            </a:r>
            <a:r>
              <a:rPr lang="en-US">
                <a:cs typeface="Arial"/>
              </a:rPr>
              <a:t> </a:t>
            </a:r>
            <a:r>
              <a:rPr lang="en-US" err="1">
                <a:cs typeface="Arial"/>
              </a:rPr>
              <a:t>neljästä</a:t>
            </a:r>
            <a:r>
              <a:rPr lang="en-US">
                <a:cs typeface="Arial"/>
              </a:rPr>
              <a:t> </a:t>
            </a:r>
            <a:r>
              <a:rPr lang="en-US" err="1">
                <a:cs typeface="Arial"/>
              </a:rPr>
              <a:t>työkirjassa</a:t>
            </a:r>
            <a:r>
              <a:rPr lang="en-US">
                <a:cs typeface="Arial"/>
              </a:rPr>
              <a:t> </a:t>
            </a:r>
            <a:r>
              <a:rPr lang="en-US" err="1">
                <a:cs typeface="Arial"/>
              </a:rPr>
              <a:t>esitellystä</a:t>
            </a:r>
            <a:r>
              <a:rPr lang="en-US">
                <a:cs typeface="Arial"/>
              </a:rPr>
              <a:t> </a:t>
            </a:r>
            <a:r>
              <a:rPr lang="en-US" err="1">
                <a:cs typeface="Arial"/>
              </a:rPr>
              <a:t>työkalusta</a:t>
            </a:r>
            <a:r>
              <a:rPr lang="en-US">
                <a:cs typeface="Arial"/>
              </a:rPr>
              <a:t>: </a:t>
            </a:r>
            <a:r>
              <a:rPr lang="en-US" err="1">
                <a:cs typeface="Arial"/>
              </a:rPr>
              <a:t>vaikuttavuuden</a:t>
            </a:r>
            <a:r>
              <a:rPr lang="en-US">
                <a:cs typeface="Arial"/>
              </a:rPr>
              <a:t> </a:t>
            </a:r>
            <a:r>
              <a:rPr lang="en-US" err="1">
                <a:cs typeface="Arial"/>
              </a:rPr>
              <a:t>mallista</a:t>
            </a:r>
            <a:r>
              <a:rPr lang="en-US">
                <a:cs typeface="Arial"/>
              </a:rPr>
              <a:t>, </a:t>
            </a:r>
            <a:r>
              <a:rPr lang="en-US" err="1">
                <a:cs typeface="Arial"/>
              </a:rPr>
              <a:t>mittarikoreista</a:t>
            </a:r>
            <a:r>
              <a:rPr lang="en-US">
                <a:cs typeface="Arial"/>
              </a:rPr>
              <a:t>, </a:t>
            </a:r>
            <a:r>
              <a:rPr lang="en-US" err="1">
                <a:cs typeface="Arial"/>
              </a:rPr>
              <a:t>vaikuttavuuden</a:t>
            </a:r>
            <a:r>
              <a:rPr lang="en-US">
                <a:cs typeface="Arial"/>
              </a:rPr>
              <a:t> </a:t>
            </a:r>
            <a:r>
              <a:rPr lang="en-US" err="1">
                <a:cs typeface="Arial"/>
              </a:rPr>
              <a:t>poluista</a:t>
            </a:r>
            <a:r>
              <a:rPr lang="en-US">
                <a:cs typeface="Arial"/>
              </a:rPr>
              <a:t> ja Future </a:t>
            </a:r>
            <a:r>
              <a:rPr lang="en-US" err="1">
                <a:cs typeface="Arial"/>
              </a:rPr>
              <a:t>radarista</a:t>
            </a:r>
            <a:r>
              <a:rPr lang="en-US">
                <a:cs typeface="Arial"/>
              </a:rPr>
              <a:t>. </a:t>
            </a:r>
            <a:endParaRPr lang="en-US"/>
          </a:p>
          <a:p>
            <a:pPr marL="0" indent="0">
              <a:buNone/>
            </a:pPr>
            <a:endParaRPr lang="en-US">
              <a:cs typeface="Arial"/>
            </a:endParaRPr>
          </a:p>
          <a:p>
            <a:pPr marL="0" indent="0">
              <a:buNone/>
            </a:pPr>
            <a:r>
              <a:rPr lang="en-US" err="1">
                <a:cs typeface="Arial"/>
              </a:rPr>
              <a:t>Työkirja</a:t>
            </a:r>
            <a:r>
              <a:rPr lang="en-US">
                <a:cs typeface="Arial"/>
              </a:rPr>
              <a:t> </a:t>
            </a:r>
            <a:r>
              <a:rPr lang="en-US" err="1">
                <a:cs typeface="Arial"/>
              </a:rPr>
              <a:t>kiteyttää</a:t>
            </a:r>
            <a:r>
              <a:rPr lang="en-US">
                <a:cs typeface="Arial"/>
              </a:rPr>
              <a:t> </a:t>
            </a:r>
            <a:r>
              <a:rPr lang="en-US" err="1">
                <a:cs typeface="Arial"/>
              </a:rPr>
              <a:t>miksi</a:t>
            </a:r>
            <a:r>
              <a:rPr lang="en-US">
                <a:cs typeface="Arial"/>
              </a:rPr>
              <a:t> </a:t>
            </a:r>
            <a:r>
              <a:rPr lang="en-US" err="1">
                <a:cs typeface="Arial"/>
              </a:rPr>
              <a:t>ekosyteemeissä</a:t>
            </a:r>
            <a:r>
              <a:rPr lang="en-US">
                <a:cs typeface="Arial"/>
              </a:rPr>
              <a:t> </a:t>
            </a:r>
            <a:r>
              <a:rPr lang="en-US" err="1">
                <a:cs typeface="Arial"/>
              </a:rPr>
              <a:t>tarvitaan</a:t>
            </a:r>
            <a:r>
              <a:rPr lang="en-US">
                <a:cs typeface="Arial"/>
              </a:rPr>
              <a:t> </a:t>
            </a:r>
            <a:r>
              <a:rPr lang="en-US" err="1">
                <a:cs typeface="Arial"/>
              </a:rPr>
              <a:t>vaikuttavuuden</a:t>
            </a:r>
            <a:r>
              <a:rPr lang="en-US">
                <a:cs typeface="Arial"/>
              </a:rPr>
              <a:t> </a:t>
            </a:r>
            <a:r>
              <a:rPr lang="en-US" err="1">
                <a:cs typeface="Arial"/>
              </a:rPr>
              <a:t>johtamisen</a:t>
            </a:r>
            <a:r>
              <a:rPr lang="en-US">
                <a:cs typeface="Arial"/>
              </a:rPr>
              <a:t> </a:t>
            </a:r>
            <a:r>
              <a:rPr lang="en-US" err="1">
                <a:cs typeface="Arial"/>
              </a:rPr>
              <a:t>työkaluja</a:t>
            </a:r>
            <a:r>
              <a:rPr lang="en-US">
                <a:cs typeface="Arial"/>
              </a:rPr>
              <a:t>. </a:t>
            </a:r>
            <a:r>
              <a:rPr lang="en-US" err="1">
                <a:cs typeface="Arial"/>
              </a:rPr>
              <a:t>Siinä</a:t>
            </a:r>
            <a:r>
              <a:rPr lang="en-US">
                <a:cs typeface="Arial"/>
              </a:rPr>
              <a:t> </a:t>
            </a:r>
            <a:r>
              <a:rPr lang="en-US" err="1">
                <a:cs typeface="Arial"/>
              </a:rPr>
              <a:t>myös</a:t>
            </a:r>
            <a:r>
              <a:rPr lang="en-US">
                <a:cs typeface="Arial"/>
              </a:rPr>
              <a:t> </a:t>
            </a:r>
            <a:r>
              <a:rPr lang="en-US" err="1">
                <a:cs typeface="Arial"/>
              </a:rPr>
              <a:t>annetaan</a:t>
            </a:r>
            <a:r>
              <a:rPr lang="en-US">
                <a:cs typeface="Arial"/>
              </a:rPr>
              <a:t> </a:t>
            </a:r>
            <a:r>
              <a:rPr lang="en-US" err="1">
                <a:cs typeface="Arial"/>
              </a:rPr>
              <a:t>vinkkejä</a:t>
            </a:r>
            <a:r>
              <a:rPr lang="en-US">
                <a:cs typeface="Arial"/>
              </a:rPr>
              <a:t> </a:t>
            </a:r>
            <a:r>
              <a:rPr lang="en-US" err="1">
                <a:cs typeface="Arial"/>
              </a:rPr>
              <a:t>niiden</a:t>
            </a:r>
            <a:r>
              <a:rPr lang="en-US">
                <a:cs typeface="Arial"/>
              </a:rPr>
              <a:t> </a:t>
            </a:r>
            <a:r>
              <a:rPr lang="en-US" err="1">
                <a:cs typeface="Arial"/>
              </a:rPr>
              <a:t>käyttöönoton</a:t>
            </a:r>
            <a:r>
              <a:rPr lang="en-US">
                <a:cs typeface="Arial"/>
              </a:rPr>
              <a:t> </a:t>
            </a:r>
            <a:r>
              <a:rPr lang="en-US" err="1">
                <a:cs typeface="Arial"/>
              </a:rPr>
              <a:t>tueksi</a:t>
            </a:r>
            <a:r>
              <a:rPr lang="en-US">
                <a:cs typeface="Arial"/>
              </a:rPr>
              <a:t> </a:t>
            </a:r>
            <a:r>
              <a:rPr lang="en-US" err="1">
                <a:cs typeface="Arial"/>
              </a:rPr>
              <a:t>käytännön</a:t>
            </a:r>
            <a:r>
              <a:rPr lang="en-US">
                <a:cs typeface="Arial"/>
              </a:rPr>
              <a:t> </a:t>
            </a:r>
            <a:r>
              <a:rPr lang="en-US" err="1">
                <a:cs typeface="Arial"/>
              </a:rPr>
              <a:t>esimerkkien</a:t>
            </a:r>
            <a:r>
              <a:rPr lang="en-US">
                <a:cs typeface="Arial"/>
              </a:rPr>
              <a:t> </a:t>
            </a:r>
            <a:r>
              <a:rPr lang="en-US" err="1">
                <a:cs typeface="Arial"/>
              </a:rPr>
              <a:t>avulla</a:t>
            </a:r>
            <a:r>
              <a:rPr lang="en-US">
                <a:cs typeface="Arial"/>
              </a:rPr>
              <a:t>. </a:t>
            </a:r>
          </a:p>
          <a:p>
            <a:pPr marL="0" indent="0">
              <a:buNone/>
            </a:pPr>
            <a:endParaRPr lang="en-US">
              <a:cs typeface="Arial"/>
            </a:endParaRPr>
          </a:p>
          <a:p>
            <a:pPr marL="0" indent="0">
              <a:buNone/>
            </a:pPr>
            <a:r>
              <a:rPr lang="en-US">
                <a:cs typeface="Arial"/>
              </a:rPr>
              <a:t>Lisäksi </a:t>
            </a:r>
            <a:r>
              <a:rPr lang="en-US" err="1">
                <a:cs typeface="Arial"/>
              </a:rPr>
              <a:t>työkirja</a:t>
            </a:r>
            <a:r>
              <a:rPr lang="en-US">
                <a:cs typeface="Arial"/>
              </a:rPr>
              <a:t> </a:t>
            </a:r>
            <a:r>
              <a:rPr lang="en-US" err="1">
                <a:cs typeface="Arial"/>
              </a:rPr>
              <a:t>ehdottaa</a:t>
            </a:r>
            <a:r>
              <a:rPr lang="en-US">
                <a:cs typeface="Arial"/>
              </a:rPr>
              <a:t> </a:t>
            </a:r>
            <a:r>
              <a:rPr lang="en-US" err="1">
                <a:cs typeface="Arial"/>
              </a:rPr>
              <a:t>miten</a:t>
            </a:r>
            <a:r>
              <a:rPr lang="en-US">
                <a:cs typeface="Arial"/>
              </a:rPr>
              <a:t> </a:t>
            </a:r>
            <a:r>
              <a:rPr lang="en-US" err="1">
                <a:cs typeface="Arial"/>
              </a:rPr>
              <a:t>voit</a:t>
            </a:r>
            <a:r>
              <a:rPr lang="en-US">
                <a:cs typeface="Arial"/>
              </a:rPr>
              <a:t> </a:t>
            </a:r>
            <a:r>
              <a:rPr lang="en-US" err="1">
                <a:cs typeface="Arial"/>
              </a:rPr>
              <a:t>hyödyntää</a:t>
            </a:r>
            <a:r>
              <a:rPr lang="en-US">
                <a:cs typeface="Arial"/>
              </a:rPr>
              <a:t> </a:t>
            </a:r>
            <a:r>
              <a:rPr lang="en-US" err="1">
                <a:cs typeface="Arial"/>
              </a:rPr>
              <a:t>tietoa</a:t>
            </a:r>
            <a:r>
              <a:rPr lang="en-US">
                <a:cs typeface="Arial"/>
              </a:rPr>
              <a:t> </a:t>
            </a:r>
            <a:r>
              <a:rPr lang="en-US" err="1">
                <a:cs typeface="Arial"/>
              </a:rPr>
              <a:t>vaikuttavuudesta</a:t>
            </a:r>
            <a:r>
              <a:rPr lang="en-US">
                <a:cs typeface="Arial"/>
              </a:rPr>
              <a:t> ja </a:t>
            </a:r>
            <a:r>
              <a:rPr lang="en-US" err="1">
                <a:cs typeface="Arial"/>
              </a:rPr>
              <a:t>toimintaympäristön</a:t>
            </a:r>
            <a:r>
              <a:rPr lang="en-US">
                <a:cs typeface="Arial"/>
              </a:rPr>
              <a:t> </a:t>
            </a:r>
            <a:r>
              <a:rPr lang="en-US" err="1">
                <a:cs typeface="Arial"/>
              </a:rPr>
              <a:t>muutoksesta</a:t>
            </a:r>
            <a:r>
              <a:rPr lang="en-US">
                <a:cs typeface="Arial"/>
              </a:rPr>
              <a:t> </a:t>
            </a:r>
            <a:r>
              <a:rPr lang="en-US" err="1">
                <a:cs typeface="Arial"/>
              </a:rPr>
              <a:t>systemaattisesti</a:t>
            </a:r>
            <a:r>
              <a:rPr lang="en-US">
                <a:cs typeface="Arial"/>
              </a:rPr>
              <a:t> </a:t>
            </a:r>
            <a:r>
              <a:rPr lang="en-US" err="1">
                <a:cs typeface="Arial"/>
              </a:rPr>
              <a:t>osana</a:t>
            </a:r>
            <a:r>
              <a:rPr lang="en-US">
                <a:cs typeface="Arial"/>
              </a:rPr>
              <a:t> </a:t>
            </a:r>
            <a:r>
              <a:rPr lang="en-US" err="1">
                <a:cs typeface="Arial"/>
              </a:rPr>
              <a:t>ekosysteemien</a:t>
            </a:r>
            <a:r>
              <a:rPr lang="en-US">
                <a:cs typeface="Arial"/>
              </a:rPr>
              <a:t> </a:t>
            </a:r>
            <a:r>
              <a:rPr lang="en-US" err="1">
                <a:cs typeface="Arial"/>
              </a:rPr>
              <a:t>johtamista</a:t>
            </a:r>
            <a:r>
              <a:rPr lang="en-US">
                <a:cs typeface="Arial"/>
              </a:rPr>
              <a:t> ja </a:t>
            </a:r>
            <a:r>
              <a:rPr lang="en-US" err="1">
                <a:cs typeface="Arial"/>
              </a:rPr>
              <a:t>toiminnan</a:t>
            </a:r>
            <a:r>
              <a:rPr lang="en-US">
                <a:cs typeface="Arial"/>
              </a:rPr>
              <a:t> </a:t>
            </a:r>
            <a:r>
              <a:rPr lang="en-US" err="1">
                <a:cs typeface="Arial"/>
              </a:rPr>
              <a:t>jatkuvaluonteisessa</a:t>
            </a:r>
            <a:r>
              <a:rPr lang="en-US">
                <a:cs typeface="Arial"/>
              </a:rPr>
              <a:t> </a:t>
            </a:r>
            <a:r>
              <a:rPr lang="en-US" err="1">
                <a:cs typeface="Arial"/>
              </a:rPr>
              <a:t>kehittämisessä</a:t>
            </a:r>
            <a:r>
              <a:rPr lang="en-US">
                <a:cs typeface="Arial"/>
              </a:rPr>
              <a:t>.</a:t>
            </a:r>
            <a:endParaRPr lang="en-US"/>
          </a:p>
        </p:txBody>
      </p:sp>
    </p:spTree>
    <p:extLst>
      <p:ext uri="{BB962C8B-B14F-4D97-AF65-F5344CB8AC3E}">
        <p14:creationId xmlns:p14="http://schemas.microsoft.com/office/powerpoint/2010/main" val="188164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3FDF3-6EFD-6D3D-3CB2-EF8C51C6E591}"/>
            </a:ext>
          </a:extLst>
        </p:cNvPr>
        <p:cNvGrpSpPr/>
        <p:nvPr/>
      </p:nvGrpSpPr>
      <p:grpSpPr>
        <a:xfrm>
          <a:off x="0" y="0"/>
          <a:ext cx="0" cy="0"/>
          <a:chOff x="0" y="0"/>
          <a:chExt cx="0" cy="0"/>
        </a:xfrm>
      </p:grpSpPr>
      <p:sp>
        <p:nvSpPr>
          <p:cNvPr id="6" name="Tekstin paikkamerkki 10">
            <a:extLst>
              <a:ext uri="{FF2B5EF4-FFF2-40B4-BE49-F238E27FC236}">
                <a16:creationId xmlns:a16="http://schemas.microsoft.com/office/drawing/2014/main" id="{6ACCB1AC-E133-EAF2-3467-73699706FDE7}"/>
              </a:ext>
              <a:ext uri="{C183D7F6-B498-43B3-948B-1728B52AA6E4}">
                <adec:decorative xmlns:adec="http://schemas.microsoft.com/office/drawing/2017/decorative" val="1"/>
              </a:ext>
            </a:extLst>
          </p:cNvPr>
          <p:cNvSpPr txBox="1">
            <a:spLocks/>
          </p:cNvSpPr>
          <p:nvPr/>
        </p:nvSpPr>
        <p:spPr>
          <a:xfrm>
            <a:off x="3663878" y="1765085"/>
            <a:ext cx="4321353" cy="4363440"/>
          </a:xfrm>
          <a:prstGeom prst="ellipse">
            <a:avLst/>
          </a:prstGeom>
          <a:solidFill>
            <a:schemeClr val="tx1"/>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5" name="Tekstin paikkamerkki 10">
            <a:extLst>
              <a:ext uri="{FF2B5EF4-FFF2-40B4-BE49-F238E27FC236}">
                <a16:creationId xmlns:a16="http://schemas.microsoft.com/office/drawing/2014/main" id="{85F12098-899F-B167-B285-F0F9E18CC5EF}"/>
              </a:ext>
              <a:ext uri="{C183D7F6-B498-43B3-948B-1728B52AA6E4}">
                <adec:decorative xmlns:adec="http://schemas.microsoft.com/office/drawing/2017/decorative" val="1"/>
              </a:ext>
            </a:extLst>
          </p:cNvPr>
          <p:cNvSpPr txBox="1">
            <a:spLocks/>
          </p:cNvSpPr>
          <p:nvPr/>
        </p:nvSpPr>
        <p:spPr>
          <a:xfrm>
            <a:off x="3776583" y="1878888"/>
            <a:ext cx="4095942" cy="4135833"/>
          </a:xfrm>
          <a:prstGeom prst="ellipse">
            <a:avLst/>
          </a:prstGeom>
          <a:solidFill>
            <a:schemeClr val="bg1"/>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7" name="Otsikko 6">
            <a:extLst>
              <a:ext uri="{FF2B5EF4-FFF2-40B4-BE49-F238E27FC236}">
                <a16:creationId xmlns:a16="http://schemas.microsoft.com/office/drawing/2014/main" id="{D4487C0C-A9DA-D05E-79ED-C07BCB5BBE16}"/>
              </a:ext>
            </a:extLst>
          </p:cNvPr>
          <p:cNvSpPr>
            <a:spLocks noGrp="1"/>
          </p:cNvSpPr>
          <p:nvPr>
            <p:ph type="title"/>
          </p:nvPr>
        </p:nvSpPr>
        <p:spPr/>
        <p:txBody>
          <a:bodyPr/>
          <a:lstStyle/>
          <a:p>
            <a:r>
              <a:rPr lang="fi-FI" sz="3000"/>
              <a:t>Vaikuttavuuden johtamisen kehä</a:t>
            </a:r>
          </a:p>
        </p:txBody>
      </p:sp>
      <p:sp>
        <p:nvSpPr>
          <p:cNvPr id="11" name="Tekstin paikkamerkki 10">
            <a:extLst>
              <a:ext uri="{FF2B5EF4-FFF2-40B4-BE49-F238E27FC236}">
                <a16:creationId xmlns:a16="http://schemas.microsoft.com/office/drawing/2014/main" id="{471806A7-6BA5-3839-FB6D-0CFC290CA3B3}"/>
              </a:ext>
              <a:ext uri="{C183D7F6-B498-43B3-948B-1728B52AA6E4}">
                <adec:decorative xmlns:adec="http://schemas.microsoft.com/office/drawing/2017/decorative" val="1"/>
              </a:ext>
            </a:extLst>
          </p:cNvPr>
          <p:cNvSpPr>
            <a:spLocks noGrp="1"/>
          </p:cNvSpPr>
          <p:nvPr>
            <p:ph type="body" sz="quarter" idx="15"/>
          </p:nvPr>
        </p:nvSpPr>
        <p:spPr>
          <a:xfrm>
            <a:off x="6683968" y="5249928"/>
            <a:ext cx="764858" cy="768350"/>
          </a:xfrm>
        </p:spPr>
        <p:txBody>
          <a:bodyPr/>
          <a:lstStyle/>
          <a:p>
            <a:r>
              <a:rPr lang="fi-FI">
                <a:solidFill>
                  <a:schemeClr val="tx1"/>
                </a:solidFill>
              </a:rPr>
              <a:t>2.</a:t>
            </a:r>
          </a:p>
        </p:txBody>
      </p:sp>
      <p:sp>
        <p:nvSpPr>
          <p:cNvPr id="14" name="Tekstin paikkamerkki 13">
            <a:extLst>
              <a:ext uri="{FF2B5EF4-FFF2-40B4-BE49-F238E27FC236}">
                <a16:creationId xmlns:a16="http://schemas.microsoft.com/office/drawing/2014/main" id="{A4053E62-AA9D-7803-CA0A-279F724453E2}"/>
              </a:ext>
              <a:ext uri="{C183D7F6-B498-43B3-948B-1728B52AA6E4}">
                <adec:decorative xmlns:adec="http://schemas.microsoft.com/office/drawing/2017/decorative" val="1"/>
              </a:ext>
            </a:extLst>
          </p:cNvPr>
          <p:cNvSpPr>
            <a:spLocks noGrp="1"/>
          </p:cNvSpPr>
          <p:nvPr>
            <p:ph type="body" sz="quarter" idx="18"/>
          </p:nvPr>
        </p:nvSpPr>
        <p:spPr>
          <a:xfrm>
            <a:off x="3353942" y="3200918"/>
            <a:ext cx="764858" cy="768350"/>
          </a:xfrm>
        </p:spPr>
        <p:txBody>
          <a:bodyPr/>
          <a:lstStyle/>
          <a:p>
            <a:r>
              <a:rPr lang="fi-FI">
                <a:solidFill>
                  <a:schemeClr val="tx1"/>
                </a:solidFill>
              </a:rPr>
              <a:t>3.</a:t>
            </a:r>
          </a:p>
        </p:txBody>
      </p:sp>
      <p:sp>
        <p:nvSpPr>
          <p:cNvPr id="10" name="Tekstin paikkamerkki 9">
            <a:extLst>
              <a:ext uri="{FF2B5EF4-FFF2-40B4-BE49-F238E27FC236}">
                <a16:creationId xmlns:a16="http://schemas.microsoft.com/office/drawing/2014/main" id="{DFD4C818-5230-3D57-9592-7604059AFE60}"/>
              </a:ext>
            </a:extLst>
          </p:cNvPr>
          <p:cNvSpPr>
            <a:spLocks noGrp="1"/>
          </p:cNvSpPr>
          <p:nvPr>
            <p:ph type="body" sz="quarter" idx="14"/>
          </p:nvPr>
        </p:nvSpPr>
        <p:spPr>
          <a:xfrm>
            <a:off x="7741146" y="1882327"/>
            <a:ext cx="3611321" cy="686562"/>
          </a:xfrm>
        </p:spPr>
        <p:txBody>
          <a:bodyPr vert="horz" lIns="0" tIns="0" rIns="0" bIns="0" rtlCol="0" anchor="t">
            <a:noAutofit/>
          </a:bodyPr>
          <a:lstStyle/>
          <a:p>
            <a:r>
              <a:rPr lang="fi-FI" sz="1800"/>
              <a:t>1. Aseta kunnianhimoiset tavoitteet</a:t>
            </a:r>
          </a:p>
        </p:txBody>
      </p:sp>
      <p:sp>
        <p:nvSpPr>
          <p:cNvPr id="12" name="Tekstin paikkamerkki 11">
            <a:extLst>
              <a:ext uri="{FF2B5EF4-FFF2-40B4-BE49-F238E27FC236}">
                <a16:creationId xmlns:a16="http://schemas.microsoft.com/office/drawing/2014/main" id="{1CFA5D0B-044B-B8B6-DCD3-E406D57B9F60}"/>
              </a:ext>
            </a:extLst>
          </p:cNvPr>
          <p:cNvSpPr>
            <a:spLocks noGrp="1"/>
          </p:cNvSpPr>
          <p:nvPr>
            <p:ph type="body" sz="quarter" idx="16"/>
          </p:nvPr>
        </p:nvSpPr>
        <p:spPr>
          <a:xfrm>
            <a:off x="8111236" y="4344801"/>
            <a:ext cx="3835694" cy="686562"/>
          </a:xfrm>
        </p:spPr>
        <p:txBody>
          <a:bodyPr vert="horz" lIns="0" tIns="0" rIns="0" bIns="0" rtlCol="0" anchor="t">
            <a:noAutofit/>
          </a:bodyPr>
          <a:lstStyle/>
          <a:p>
            <a:r>
              <a:rPr lang="fi-FI" sz="1800"/>
              <a:t>2. Tarkastele kokonaisvaltaisesti</a:t>
            </a:r>
          </a:p>
        </p:txBody>
      </p:sp>
      <p:sp>
        <p:nvSpPr>
          <p:cNvPr id="15" name="Tekstin paikkamerkki 14">
            <a:extLst>
              <a:ext uri="{FF2B5EF4-FFF2-40B4-BE49-F238E27FC236}">
                <a16:creationId xmlns:a16="http://schemas.microsoft.com/office/drawing/2014/main" id="{9F25EFB0-5BE1-61DA-7E37-7F4DD7FC5F7E}"/>
              </a:ext>
            </a:extLst>
          </p:cNvPr>
          <p:cNvSpPr>
            <a:spLocks noGrp="1"/>
          </p:cNvSpPr>
          <p:nvPr>
            <p:ph type="body" sz="quarter" idx="19"/>
          </p:nvPr>
        </p:nvSpPr>
        <p:spPr>
          <a:xfrm>
            <a:off x="308706" y="2786231"/>
            <a:ext cx="3160837" cy="686562"/>
          </a:xfrm>
        </p:spPr>
        <p:txBody>
          <a:bodyPr vert="horz" lIns="0" tIns="0" rIns="0" bIns="0" rtlCol="0" anchor="t">
            <a:noAutofit/>
          </a:bodyPr>
          <a:lstStyle/>
          <a:p>
            <a:r>
              <a:rPr lang="fi-FI" sz="1800"/>
              <a:t>3. Johda systemaattisesti</a:t>
            </a:r>
          </a:p>
        </p:txBody>
      </p:sp>
      <p:sp>
        <p:nvSpPr>
          <p:cNvPr id="2" name="Sisällön paikkamerkki 7">
            <a:extLst>
              <a:ext uri="{FF2B5EF4-FFF2-40B4-BE49-F238E27FC236}">
                <a16:creationId xmlns:a16="http://schemas.microsoft.com/office/drawing/2014/main" id="{F0184896-0283-B7CD-E8B0-BAADBD3517CC}"/>
              </a:ext>
            </a:extLst>
          </p:cNvPr>
          <p:cNvSpPr txBox="1">
            <a:spLocks/>
          </p:cNvSpPr>
          <p:nvPr/>
        </p:nvSpPr>
        <p:spPr>
          <a:xfrm>
            <a:off x="8251373" y="2269401"/>
            <a:ext cx="2440159" cy="88789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pPr>
            <a:r>
              <a:rPr lang="fi-FI" sz="1200"/>
              <a:t>Vaikuttavuuden johtamiseen sisältyvän ennakoinnin avulla voit suunnata katseen eteenpäin ja tunnistat kunnianhimoiset tavoitteet. </a:t>
            </a:r>
          </a:p>
        </p:txBody>
      </p:sp>
      <p:sp>
        <p:nvSpPr>
          <p:cNvPr id="3" name="Sisällön paikkamerkki 12">
            <a:extLst>
              <a:ext uri="{FF2B5EF4-FFF2-40B4-BE49-F238E27FC236}">
                <a16:creationId xmlns:a16="http://schemas.microsoft.com/office/drawing/2014/main" id="{FD3AE70C-F3E4-592C-6826-BCF38DB5C392}"/>
              </a:ext>
            </a:extLst>
          </p:cNvPr>
          <p:cNvSpPr>
            <a:spLocks noGrp="1"/>
          </p:cNvSpPr>
          <p:nvPr>
            <p:ph idx="17"/>
          </p:nvPr>
        </p:nvSpPr>
        <p:spPr>
          <a:xfrm>
            <a:off x="8595189" y="4716808"/>
            <a:ext cx="2440158" cy="1303124"/>
          </a:xfrm>
        </p:spPr>
        <p:txBody>
          <a:bodyPr/>
          <a:lstStyle/>
          <a:p>
            <a:pPr marL="0" lvl="0" indent="0">
              <a:buNone/>
            </a:pPr>
            <a:r>
              <a:rPr lang="fi-FI" sz="1200"/>
              <a:t>Vaikuttavuuden johtamisessa ekosysteemin synnyttämää hyötyä ja arvoa tarkastellaan kokonaisvaltaisesti. Tämän varmistamiseksi tunnistat laaja-alaiset vaikuttavuuden tavoitteet ja niitä vastaavat mittarit.</a:t>
            </a:r>
          </a:p>
        </p:txBody>
      </p:sp>
      <p:sp>
        <p:nvSpPr>
          <p:cNvPr id="4" name="Sisällön paikkamerkki 15">
            <a:extLst>
              <a:ext uri="{FF2B5EF4-FFF2-40B4-BE49-F238E27FC236}">
                <a16:creationId xmlns:a16="http://schemas.microsoft.com/office/drawing/2014/main" id="{A1B1E6CA-84B8-8FAE-26FB-D487817509C0}"/>
              </a:ext>
            </a:extLst>
          </p:cNvPr>
          <p:cNvSpPr>
            <a:spLocks noGrp="1"/>
          </p:cNvSpPr>
          <p:nvPr>
            <p:ph idx="20"/>
          </p:nvPr>
        </p:nvSpPr>
        <p:spPr>
          <a:xfrm>
            <a:off x="682687" y="3222669"/>
            <a:ext cx="2440159" cy="1544792"/>
          </a:xfrm>
        </p:spPr>
        <p:txBody>
          <a:bodyPr/>
          <a:lstStyle/>
          <a:p>
            <a:pPr marL="0" lvl="0" indent="0">
              <a:buNone/>
            </a:pPr>
            <a:r>
              <a:rPr lang="fi-FI" sz="1200"/>
              <a:t>Vaikuttavuuden johtamisessa arviointia ei tehdä kilpien kiillottamiseksi. Keskeistä on sekä ennakointi että vaikuttavuustiedon kytkeminen systemaattiseksi osaksi ekosysteemin johtamista ja päätöksentekoa. </a:t>
            </a:r>
          </a:p>
        </p:txBody>
      </p:sp>
      <p:pic>
        <p:nvPicPr>
          <p:cNvPr id="35" name="Picture 34">
            <a:extLst>
              <a:ext uri="{FF2B5EF4-FFF2-40B4-BE49-F238E27FC236}">
                <a16:creationId xmlns:a16="http://schemas.microsoft.com/office/drawing/2014/main" id="{F21E5C69-2AB1-F4BD-D1F2-FEF7013D8BEA}"/>
              </a:ext>
            </a:extLst>
          </p:cNvPr>
          <p:cNvPicPr>
            <a:picLocks noChangeAspect="1"/>
          </p:cNvPicPr>
          <p:nvPr/>
        </p:nvPicPr>
        <p:blipFill>
          <a:blip r:embed="rId2"/>
          <a:stretch>
            <a:fillRect/>
          </a:stretch>
        </p:blipFill>
        <p:spPr>
          <a:xfrm>
            <a:off x="6827231" y="5392193"/>
            <a:ext cx="486600" cy="486600"/>
          </a:xfrm>
          <a:prstGeom prst="rect">
            <a:avLst/>
          </a:prstGeom>
        </p:spPr>
      </p:pic>
      <p:pic>
        <p:nvPicPr>
          <p:cNvPr id="37" name="Picture 36">
            <a:extLst>
              <a:ext uri="{FF2B5EF4-FFF2-40B4-BE49-F238E27FC236}">
                <a16:creationId xmlns:a16="http://schemas.microsoft.com/office/drawing/2014/main" id="{517AED86-4093-335F-96F5-8B9F041A379A}"/>
              </a:ext>
            </a:extLst>
          </p:cNvPr>
          <p:cNvPicPr>
            <a:picLocks noChangeAspect="1"/>
          </p:cNvPicPr>
          <p:nvPr/>
        </p:nvPicPr>
        <p:blipFill>
          <a:blip r:embed="rId3"/>
          <a:stretch>
            <a:fillRect/>
          </a:stretch>
        </p:blipFill>
        <p:spPr>
          <a:xfrm>
            <a:off x="3500031" y="3341793"/>
            <a:ext cx="486600" cy="486600"/>
          </a:xfrm>
          <a:prstGeom prst="rect">
            <a:avLst/>
          </a:prstGeom>
        </p:spPr>
      </p:pic>
      <p:sp>
        <p:nvSpPr>
          <p:cNvPr id="13" name="Isosceles Triangle 12">
            <a:extLst>
              <a:ext uri="{FF2B5EF4-FFF2-40B4-BE49-F238E27FC236}">
                <a16:creationId xmlns:a16="http://schemas.microsoft.com/office/drawing/2014/main" id="{40308B44-0A37-4B80-6094-1A221A251301}"/>
              </a:ext>
            </a:extLst>
          </p:cNvPr>
          <p:cNvSpPr/>
          <p:nvPr/>
        </p:nvSpPr>
        <p:spPr>
          <a:xfrm rot="13074462">
            <a:off x="7179714" y="5217897"/>
            <a:ext cx="465929" cy="298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8">
            <a:extLst>
              <a:ext uri="{FF2B5EF4-FFF2-40B4-BE49-F238E27FC236}">
                <a16:creationId xmlns:a16="http://schemas.microsoft.com/office/drawing/2014/main" id="{84532BDB-5B75-F7A5-8152-2F6765C1FFFF}"/>
              </a:ext>
              <a:ext uri="{C183D7F6-B498-43B3-948B-1728B52AA6E4}">
                <adec:decorative xmlns:adec="http://schemas.microsoft.com/office/drawing/2017/decorative" val="1"/>
              </a:ext>
            </a:extLst>
          </p:cNvPr>
          <p:cNvSpPr>
            <a:spLocks noGrp="1"/>
          </p:cNvSpPr>
          <p:nvPr>
            <p:ph type="body" sz="quarter" idx="13"/>
          </p:nvPr>
        </p:nvSpPr>
        <p:spPr>
          <a:xfrm>
            <a:off x="6623594" y="1749944"/>
            <a:ext cx="764858" cy="768350"/>
          </a:xfrm>
        </p:spPr>
        <p:txBody>
          <a:bodyPr/>
          <a:lstStyle/>
          <a:p>
            <a:r>
              <a:rPr lang="fi-FI">
                <a:solidFill>
                  <a:schemeClr val="tx1"/>
                </a:solidFill>
              </a:rPr>
              <a:t>1.</a:t>
            </a:r>
          </a:p>
        </p:txBody>
      </p:sp>
      <p:pic>
        <p:nvPicPr>
          <p:cNvPr id="31" name="Picture 30">
            <a:extLst>
              <a:ext uri="{FF2B5EF4-FFF2-40B4-BE49-F238E27FC236}">
                <a16:creationId xmlns:a16="http://schemas.microsoft.com/office/drawing/2014/main" id="{27A9D180-48C0-F8DD-21F0-A7FD73D6B653}"/>
              </a:ext>
            </a:extLst>
          </p:cNvPr>
          <p:cNvPicPr>
            <a:picLocks noChangeAspect="1"/>
          </p:cNvPicPr>
          <p:nvPr/>
        </p:nvPicPr>
        <p:blipFill>
          <a:blip r:embed="rId4"/>
          <a:stretch>
            <a:fillRect/>
          </a:stretch>
        </p:blipFill>
        <p:spPr>
          <a:xfrm>
            <a:off x="6762663" y="1890819"/>
            <a:ext cx="486600" cy="486600"/>
          </a:xfrm>
          <a:prstGeom prst="rect">
            <a:avLst/>
          </a:prstGeom>
        </p:spPr>
      </p:pic>
      <p:sp>
        <p:nvSpPr>
          <p:cNvPr id="16" name="Isosceles Triangle 15">
            <a:extLst>
              <a:ext uri="{FF2B5EF4-FFF2-40B4-BE49-F238E27FC236}">
                <a16:creationId xmlns:a16="http://schemas.microsoft.com/office/drawing/2014/main" id="{EAFFC5CF-8D22-71FA-20BA-99C8422F0B09}"/>
              </a:ext>
            </a:extLst>
          </p:cNvPr>
          <p:cNvSpPr/>
          <p:nvPr/>
        </p:nvSpPr>
        <p:spPr>
          <a:xfrm rot="21250699">
            <a:off x="3487267" y="3834601"/>
            <a:ext cx="465929" cy="298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Isosceles Triangle 16">
            <a:extLst>
              <a:ext uri="{FF2B5EF4-FFF2-40B4-BE49-F238E27FC236}">
                <a16:creationId xmlns:a16="http://schemas.microsoft.com/office/drawing/2014/main" id="{6A294F61-BB30-4064-95CF-89C61F46CD7E}"/>
              </a:ext>
            </a:extLst>
          </p:cNvPr>
          <p:cNvSpPr/>
          <p:nvPr/>
        </p:nvSpPr>
        <p:spPr>
          <a:xfrm rot="6772104">
            <a:off x="6443378" y="1847088"/>
            <a:ext cx="465929" cy="298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Box 7">
            <a:extLst>
              <a:ext uri="{FF2B5EF4-FFF2-40B4-BE49-F238E27FC236}">
                <a16:creationId xmlns:a16="http://schemas.microsoft.com/office/drawing/2014/main" id="{FAD80360-BFA8-C580-02A4-2BE54C2EA4ED}"/>
              </a:ext>
            </a:extLst>
          </p:cNvPr>
          <p:cNvSpPr txBox="1"/>
          <p:nvPr/>
        </p:nvSpPr>
        <p:spPr>
          <a:xfrm>
            <a:off x="1314174" y="6094766"/>
            <a:ext cx="3322880" cy="253916"/>
          </a:xfrm>
          <a:prstGeom prst="rect">
            <a:avLst/>
          </a:prstGeom>
          <a:noFill/>
        </p:spPr>
        <p:txBody>
          <a:bodyPr wrap="square" rtlCol="0">
            <a:spAutoFit/>
          </a:bodyPr>
          <a:lstStyle/>
          <a:p>
            <a:r>
              <a:rPr lang="fi-FI" sz="1050"/>
              <a:t>Kuva 1. Vaikuttavuuden johtamisen kehä</a:t>
            </a:r>
          </a:p>
        </p:txBody>
      </p:sp>
      <p:sp>
        <p:nvSpPr>
          <p:cNvPr id="18" name="Slide Number Placeholder 17">
            <a:extLst>
              <a:ext uri="{FF2B5EF4-FFF2-40B4-BE49-F238E27FC236}">
                <a16:creationId xmlns:a16="http://schemas.microsoft.com/office/drawing/2014/main" id="{A7E206B2-2695-DE3E-29CD-B2661DA5A45E}"/>
              </a:ext>
            </a:extLst>
          </p:cNvPr>
          <p:cNvSpPr>
            <a:spLocks noGrp="1"/>
          </p:cNvSpPr>
          <p:nvPr>
            <p:ph type="sldNum" sz="quarter" idx="12"/>
          </p:nvPr>
        </p:nvSpPr>
        <p:spPr/>
        <p:txBody>
          <a:bodyPr/>
          <a:lstStyle/>
          <a:p>
            <a:fld id="{31160B98-140E-4345-B1A3-2A7247C42973}" type="slidenum">
              <a:rPr lang="fi-FI" smtClean="0"/>
              <a:t>6</a:t>
            </a:fld>
            <a:endParaRPr lang="fi-FI"/>
          </a:p>
        </p:txBody>
      </p:sp>
    </p:spTree>
    <p:extLst>
      <p:ext uri="{BB962C8B-B14F-4D97-AF65-F5344CB8AC3E}">
        <p14:creationId xmlns:p14="http://schemas.microsoft.com/office/powerpoint/2010/main" val="64897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0C000-0A2A-2C51-50D2-1232EECF837A}"/>
            </a:ext>
          </a:extLst>
        </p:cNvPr>
        <p:cNvGrpSpPr/>
        <p:nvPr/>
      </p:nvGrpSpPr>
      <p:grpSpPr>
        <a:xfrm>
          <a:off x="0" y="0"/>
          <a:ext cx="0" cy="0"/>
          <a:chOff x="0" y="0"/>
          <a:chExt cx="0" cy="0"/>
        </a:xfrm>
      </p:grpSpPr>
      <p:sp>
        <p:nvSpPr>
          <p:cNvPr id="6" name="Tekstin paikkamerkki 10">
            <a:extLst>
              <a:ext uri="{FF2B5EF4-FFF2-40B4-BE49-F238E27FC236}">
                <a16:creationId xmlns:a16="http://schemas.microsoft.com/office/drawing/2014/main" id="{03D80361-F972-5A85-EB8B-CA712B7BC99C}"/>
              </a:ext>
              <a:ext uri="{C183D7F6-B498-43B3-948B-1728B52AA6E4}">
                <adec:decorative xmlns:adec="http://schemas.microsoft.com/office/drawing/2017/decorative" val="1"/>
              </a:ext>
            </a:extLst>
          </p:cNvPr>
          <p:cNvSpPr txBox="1">
            <a:spLocks/>
          </p:cNvSpPr>
          <p:nvPr/>
        </p:nvSpPr>
        <p:spPr>
          <a:xfrm>
            <a:off x="3663878" y="1765085"/>
            <a:ext cx="4321353" cy="4363440"/>
          </a:xfrm>
          <a:prstGeom prst="ellipse">
            <a:avLst/>
          </a:prstGeom>
          <a:solidFill>
            <a:schemeClr val="bg2"/>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5" name="Tekstin paikkamerkki 10">
            <a:extLst>
              <a:ext uri="{FF2B5EF4-FFF2-40B4-BE49-F238E27FC236}">
                <a16:creationId xmlns:a16="http://schemas.microsoft.com/office/drawing/2014/main" id="{2DF18833-E682-92F6-DE78-F5FC0A4C72D0}"/>
              </a:ext>
              <a:ext uri="{C183D7F6-B498-43B3-948B-1728B52AA6E4}">
                <adec:decorative xmlns:adec="http://schemas.microsoft.com/office/drawing/2017/decorative" val="1"/>
              </a:ext>
            </a:extLst>
          </p:cNvPr>
          <p:cNvSpPr txBox="1">
            <a:spLocks/>
          </p:cNvSpPr>
          <p:nvPr/>
        </p:nvSpPr>
        <p:spPr>
          <a:xfrm>
            <a:off x="3776583" y="1878888"/>
            <a:ext cx="4095942" cy="4135833"/>
          </a:xfrm>
          <a:prstGeom prst="ellipse">
            <a:avLst/>
          </a:prstGeom>
          <a:solidFill>
            <a:schemeClr val="bg1"/>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7" name="Otsikko 6">
            <a:extLst>
              <a:ext uri="{FF2B5EF4-FFF2-40B4-BE49-F238E27FC236}">
                <a16:creationId xmlns:a16="http://schemas.microsoft.com/office/drawing/2014/main" id="{B690D3A9-7997-6BD1-E60A-B6037CD741FF}"/>
              </a:ext>
            </a:extLst>
          </p:cNvPr>
          <p:cNvSpPr>
            <a:spLocks noGrp="1"/>
          </p:cNvSpPr>
          <p:nvPr>
            <p:ph type="title"/>
          </p:nvPr>
        </p:nvSpPr>
        <p:spPr/>
        <p:txBody>
          <a:bodyPr/>
          <a:lstStyle/>
          <a:p>
            <a:r>
              <a:rPr lang="fi-FI" sz="3000"/>
              <a:t>Vaikuttavuuden johtamisen kehä</a:t>
            </a:r>
          </a:p>
        </p:txBody>
      </p:sp>
      <p:sp>
        <p:nvSpPr>
          <p:cNvPr id="11" name="Tekstin paikkamerkki 10">
            <a:extLst>
              <a:ext uri="{FF2B5EF4-FFF2-40B4-BE49-F238E27FC236}">
                <a16:creationId xmlns:a16="http://schemas.microsoft.com/office/drawing/2014/main" id="{EC89FB47-1CCE-B1B7-3F6C-52E3CA57AA11}"/>
              </a:ext>
              <a:ext uri="{C183D7F6-B498-43B3-948B-1728B52AA6E4}">
                <adec:decorative xmlns:adec="http://schemas.microsoft.com/office/drawing/2017/decorative" val="1"/>
              </a:ext>
            </a:extLst>
          </p:cNvPr>
          <p:cNvSpPr>
            <a:spLocks noGrp="1"/>
          </p:cNvSpPr>
          <p:nvPr>
            <p:ph type="body" sz="quarter" idx="15"/>
          </p:nvPr>
        </p:nvSpPr>
        <p:spPr>
          <a:xfrm>
            <a:off x="6683968" y="5249928"/>
            <a:ext cx="764858" cy="768350"/>
          </a:xfrm>
          <a:solidFill>
            <a:schemeClr val="bg2"/>
          </a:solidFill>
        </p:spPr>
        <p:txBody>
          <a:bodyPr/>
          <a:lstStyle/>
          <a:p>
            <a:r>
              <a:rPr lang="fi-FI">
                <a:solidFill>
                  <a:schemeClr val="tx1"/>
                </a:solidFill>
              </a:rPr>
              <a:t>2.</a:t>
            </a:r>
          </a:p>
        </p:txBody>
      </p:sp>
      <p:sp>
        <p:nvSpPr>
          <p:cNvPr id="14" name="Tekstin paikkamerkki 13">
            <a:extLst>
              <a:ext uri="{FF2B5EF4-FFF2-40B4-BE49-F238E27FC236}">
                <a16:creationId xmlns:a16="http://schemas.microsoft.com/office/drawing/2014/main" id="{8CB8935A-E740-72E8-A09C-146072BC755D}"/>
              </a:ext>
              <a:ext uri="{C183D7F6-B498-43B3-948B-1728B52AA6E4}">
                <adec:decorative xmlns:adec="http://schemas.microsoft.com/office/drawing/2017/decorative" val="1"/>
              </a:ext>
            </a:extLst>
          </p:cNvPr>
          <p:cNvSpPr>
            <a:spLocks noGrp="1"/>
          </p:cNvSpPr>
          <p:nvPr>
            <p:ph type="body" sz="quarter" idx="18"/>
          </p:nvPr>
        </p:nvSpPr>
        <p:spPr>
          <a:xfrm>
            <a:off x="3353942" y="3200918"/>
            <a:ext cx="764858" cy="768350"/>
          </a:xfrm>
          <a:solidFill>
            <a:schemeClr val="bg2"/>
          </a:solidFill>
        </p:spPr>
        <p:txBody>
          <a:bodyPr/>
          <a:lstStyle/>
          <a:p>
            <a:r>
              <a:rPr lang="fi-FI">
                <a:solidFill>
                  <a:schemeClr val="tx1"/>
                </a:solidFill>
              </a:rPr>
              <a:t>3.</a:t>
            </a:r>
          </a:p>
        </p:txBody>
      </p:sp>
      <p:sp>
        <p:nvSpPr>
          <p:cNvPr id="10" name="Tekstin paikkamerkki 9">
            <a:extLst>
              <a:ext uri="{FF2B5EF4-FFF2-40B4-BE49-F238E27FC236}">
                <a16:creationId xmlns:a16="http://schemas.microsoft.com/office/drawing/2014/main" id="{176499B7-8293-2E81-CBA3-B4D3BDE091CE}"/>
              </a:ext>
            </a:extLst>
          </p:cNvPr>
          <p:cNvSpPr>
            <a:spLocks noGrp="1"/>
          </p:cNvSpPr>
          <p:nvPr>
            <p:ph type="body" sz="quarter" idx="14"/>
          </p:nvPr>
        </p:nvSpPr>
        <p:spPr>
          <a:xfrm>
            <a:off x="7741146" y="1882327"/>
            <a:ext cx="3741950" cy="686562"/>
          </a:xfrm>
        </p:spPr>
        <p:txBody>
          <a:bodyPr vert="horz" lIns="0" tIns="0" rIns="0" bIns="0" rtlCol="0" anchor="t">
            <a:noAutofit/>
          </a:bodyPr>
          <a:lstStyle/>
          <a:p>
            <a:r>
              <a:rPr lang="fi-FI" sz="1800"/>
              <a:t>1. </a:t>
            </a:r>
            <a:r>
              <a:rPr lang="fi-FI" sz="1800">
                <a:ea typeface="+mn-lt"/>
                <a:cs typeface="+mn-lt"/>
              </a:rPr>
              <a:t>Aseta kunnianhimoiset tavoitteet</a:t>
            </a:r>
          </a:p>
          <a:p>
            <a:endParaRPr lang="fi-FI" sz="1800"/>
          </a:p>
        </p:txBody>
      </p:sp>
      <p:sp>
        <p:nvSpPr>
          <p:cNvPr id="2" name="Sisällön paikkamerkki 7">
            <a:extLst>
              <a:ext uri="{FF2B5EF4-FFF2-40B4-BE49-F238E27FC236}">
                <a16:creationId xmlns:a16="http://schemas.microsoft.com/office/drawing/2014/main" id="{3B7667F8-D9FA-C556-8612-040BC9A563B9}"/>
              </a:ext>
            </a:extLst>
          </p:cNvPr>
          <p:cNvSpPr txBox="1">
            <a:spLocks/>
          </p:cNvSpPr>
          <p:nvPr/>
        </p:nvSpPr>
        <p:spPr>
          <a:xfrm>
            <a:off x="8251373" y="2269401"/>
            <a:ext cx="2440159" cy="88789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pPr>
            <a:r>
              <a:rPr lang="fi-FI" sz="1200"/>
              <a:t>Vaikuttavuuden johtamiseen sisältyvän ennakoinnin avulla voit suunnata katseen eteenpäin ja tunnistat kunnianhimoiset tavoitteet. </a:t>
            </a:r>
          </a:p>
        </p:txBody>
      </p:sp>
      <p:pic>
        <p:nvPicPr>
          <p:cNvPr id="35" name="Picture 34">
            <a:extLst>
              <a:ext uri="{FF2B5EF4-FFF2-40B4-BE49-F238E27FC236}">
                <a16:creationId xmlns:a16="http://schemas.microsoft.com/office/drawing/2014/main" id="{47008452-BE68-A6C6-05FD-61F8106FC6F2}"/>
              </a:ext>
            </a:extLst>
          </p:cNvPr>
          <p:cNvPicPr>
            <a:picLocks noChangeAspect="1"/>
          </p:cNvPicPr>
          <p:nvPr/>
        </p:nvPicPr>
        <p:blipFill>
          <a:blip r:embed="rId2"/>
          <a:stretch>
            <a:fillRect/>
          </a:stretch>
        </p:blipFill>
        <p:spPr>
          <a:xfrm>
            <a:off x="6827231" y="5392193"/>
            <a:ext cx="486600" cy="486600"/>
          </a:xfrm>
          <a:prstGeom prst="rect">
            <a:avLst/>
          </a:prstGeom>
        </p:spPr>
      </p:pic>
      <p:pic>
        <p:nvPicPr>
          <p:cNvPr id="37" name="Picture 36">
            <a:extLst>
              <a:ext uri="{FF2B5EF4-FFF2-40B4-BE49-F238E27FC236}">
                <a16:creationId xmlns:a16="http://schemas.microsoft.com/office/drawing/2014/main" id="{70499796-7452-C267-3883-BE051BD9F834}"/>
              </a:ext>
            </a:extLst>
          </p:cNvPr>
          <p:cNvPicPr>
            <a:picLocks noChangeAspect="1"/>
          </p:cNvPicPr>
          <p:nvPr/>
        </p:nvPicPr>
        <p:blipFill>
          <a:blip r:embed="rId3"/>
          <a:stretch>
            <a:fillRect/>
          </a:stretch>
        </p:blipFill>
        <p:spPr>
          <a:xfrm>
            <a:off x="3500031" y="3341793"/>
            <a:ext cx="486600" cy="486600"/>
          </a:xfrm>
          <a:prstGeom prst="rect">
            <a:avLst/>
          </a:prstGeom>
        </p:spPr>
      </p:pic>
      <p:sp>
        <p:nvSpPr>
          <p:cNvPr id="13" name="Isosceles Triangle 12">
            <a:extLst>
              <a:ext uri="{FF2B5EF4-FFF2-40B4-BE49-F238E27FC236}">
                <a16:creationId xmlns:a16="http://schemas.microsoft.com/office/drawing/2014/main" id="{04D03F2D-3C56-6525-8E61-53CE3188AF36}"/>
              </a:ext>
            </a:extLst>
          </p:cNvPr>
          <p:cNvSpPr/>
          <p:nvPr/>
        </p:nvSpPr>
        <p:spPr>
          <a:xfrm rot="13074462">
            <a:off x="7179714" y="5217897"/>
            <a:ext cx="465929" cy="2982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Isosceles Triangle 15">
            <a:extLst>
              <a:ext uri="{FF2B5EF4-FFF2-40B4-BE49-F238E27FC236}">
                <a16:creationId xmlns:a16="http://schemas.microsoft.com/office/drawing/2014/main" id="{60547855-B8DA-FF06-46FB-F74CBD7F4E69}"/>
              </a:ext>
            </a:extLst>
          </p:cNvPr>
          <p:cNvSpPr/>
          <p:nvPr/>
        </p:nvSpPr>
        <p:spPr>
          <a:xfrm rot="21250699">
            <a:off x="3487267" y="3834601"/>
            <a:ext cx="465929" cy="2982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Isosceles Triangle 16">
            <a:extLst>
              <a:ext uri="{FF2B5EF4-FFF2-40B4-BE49-F238E27FC236}">
                <a16:creationId xmlns:a16="http://schemas.microsoft.com/office/drawing/2014/main" id="{16485FBF-8A81-08E1-1C7C-B5C83D57065E}"/>
              </a:ext>
            </a:extLst>
          </p:cNvPr>
          <p:cNvSpPr/>
          <p:nvPr/>
        </p:nvSpPr>
        <p:spPr>
          <a:xfrm rot="6772104">
            <a:off x="6443378" y="1847088"/>
            <a:ext cx="465929" cy="2982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xtBox 17">
            <a:extLst>
              <a:ext uri="{FF2B5EF4-FFF2-40B4-BE49-F238E27FC236}">
                <a16:creationId xmlns:a16="http://schemas.microsoft.com/office/drawing/2014/main" id="{4AC2A392-4128-DB45-DA14-5F215A41A240}"/>
              </a:ext>
            </a:extLst>
          </p:cNvPr>
          <p:cNvSpPr txBox="1"/>
          <p:nvPr/>
        </p:nvSpPr>
        <p:spPr>
          <a:xfrm>
            <a:off x="4368108" y="2602871"/>
            <a:ext cx="2912891" cy="2492990"/>
          </a:xfrm>
          <a:prstGeom prst="rect">
            <a:avLst/>
          </a:prstGeom>
          <a:solidFill>
            <a:srgbClr val="FDF759"/>
          </a:solidFill>
        </p:spPr>
        <p:txBody>
          <a:bodyPr wrap="square" lIns="91440" tIns="45720" rIns="91440" bIns="45720" rtlCol="0" anchor="t">
            <a:spAutoFit/>
          </a:bodyPr>
          <a:lstStyle/>
          <a:p>
            <a:r>
              <a:rPr lang="fi-FI" sz="1200" i="0"/>
              <a:t>Tämän varmistamiseksi on tärkeä ennakoida toimintaympäristön mahdollisia muutostrendejä ja tunnistaa niitä tekijöitä toimintaympäristössä, jotka vaikuttavat tavoitteeseen pääsemiseen. Ennakoinnin avulla </a:t>
            </a:r>
          </a:p>
          <a:p>
            <a:pPr marL="171450" indent="-171450">
              <a:buFont typeface="Arial" panose="020B0604020202020204" pitchFamily="34" charset="0"/>
              <a:buChar char="•"/>
            </a:pPr>
            <a:r>
              <a:rPr lang="fi-FI" sz="1200" i="0"/>
              <a:t>tuotetaan ymmärrystä tulevista muutoksista</a:t>
            </a:r>
            <a:endParaRPr lang="fi-FI" sz="1200"/>
          </a:p>
          <a:p>
            <a:pPr marL="171450" indent="-171450">
              <a:buFont typeface="Arial" panose="020B0604020202020204" pitchFamily="34" charset="0"/>
              <a:buChar char="•"/>
            </a:pPr>
            <a:r>
              <a:rPr lang="fi-FI" sz="1200" i="0"/>
              <a:t>mahdollistetaan uusien kasvu- ja kehitysmahdollisuuksien tunnistaminen </a:t>
            </a:r>
          </a:p>
          <a:p>
            <a:pPr marL="171450" indent="-171450">
              <a:buFont typeface="Arial" panose="020B0604020202020204" pitchFamily="34" charset="0"/>
              <a:buChar char="•"/>
            </a:pPr>
            <a:r>
              <a:rPr lang="fi-FI" sz="1200" i="0"/>
              <a:t>näytetään suuntaa innovaatiotoiminnalle </a:t>
            </a:r>
          </a:p>
          <a:p>
            <a:pPr marL="171450" indent="-171450">
              <a:buFont typeface="Arial" panose="020B0604020202020204" pitchFamily="34" charset="0"/>
              <a:buChar char="•"/>
            </a:pPr>
            <a:r>
              <a:rPr lang="fi-FI" sz="1200" i="0"/>
              <a:t>autetaan ohjaamaan investointeja vaikuttaviin toimiin.</a:t>
            </a:r>
            <a:endParaRPr lang="fi-FI" sz="1200"/>
          </a:p>
        </p:txBody>
      </p:sp>
      <p:sp>
        <p:nvSpPr>
          <p:cNvPr id="9" name="Tekstin paikkamerkki 8">
            <a:extLst>
              <a:ext uri="{FF2B5EF4-FFF2-40B4-BE49-F238E27FC236}">
                <a16:creationId xmlns:a16="http://schemas.microsoft.com/office/drawing/2014/main" id="{C6087048-4ED4-1B80-525A-1BB07FA4CACD}"/>
              </a:ext>
              <a:ext uri="{C183D7F6-B498-43B3-948B-1728B52AA6E4}">
                <adec:decorative xmlns:adec="http://schemas.microsoft.com/office/drawing/2017/decorative" val="1"/>
              </a:ext>
            </a:extLst>
          </p:cNvPr>
          <p:cNvSpPr>
            <a:spLocks noGrp="1"/>
          </p:cNvSpPr>
          <p:nvPr>
            <p:ph type="body" sz="quarter" idx="13"/>
          </p:nvPr>
        </p:nvSpPr>
        <p:spPr>
          <a:xfrm>
            <a:off x="6623594" y="1749944"/>
            <a:ext cx="764858" cy="768350"/>
          </a:xfrm>
        </p:spPr>
        <p:txBody>
          <a:bodyPr/>
          <a:lstStyle/>
          <a:p>
            <a:r>
              <a:rPr lang="fi-FI">
                <a:solidFill>
                  <a:schemeClr val="tx1"/>
                </a:solidFill>
              </a:rPr>
              <a:t>1.</a:t>
            </a:r>
          </a:p>
        </p:txBody>
      </p:sp>
      <p:pic>
        <p:nvPicPr>
          <p:cNvPr id="31" name="Picture 30">
            <a:extLst>
              <a:ext uri="{FF2B5EF4-FFF2-40B4-BE49-F238E27FC236}">
                <a16:creationId xmlns:a16="http://schemas.microsoft.com/office/drawing/2014/main" id="{9FC962C3-0EFD-8FF3-FE12-F3F4FA14ED13}"/>
              </a:ext>
            </a:extLst>
          </p:cNvPr>
          <p:cNvPicPr>
            <a:picLocks noChangeAspect="1"/>
          </p:cNvPicPr>
          <p:nvPr/>
        </p:nvPicPr>
        <p:blipFill>
          <a:blip r:embed="rId4"/>
          <a:stretch>
            <a:fillRect/>
          </a:stretch>
        </p:blipFill>
        <p:spPr>
          <a:xfrm>
            <a:off x="6762663" y="1890819"/>
            <a:ext cx="486600" cy="486600"/>
          </a:xfrm>
          <a:prstGeom prst="rect">
            <a:avLst/>
          </a:prstGeom>
        </p:spPr>
      </p:pic>
      <p:sp>
        <p:nvSpPr>
          <p:cNvPr id="3" name="Slide Number Placeholder 2">
            <a:extLst>
              <a:ext uri="{FF2B5EF4-FFF2-40B4-BE49-F238E27FC236}">
                <a16:creationId xmlns:a16="http://schemas.microsoft.com/office/drawing/2014/main" id="{BC9465B3-C401-D987-F734-E1628DE5C20D}"/>
              </a:ext>
            </a:extLst>
          </p:cNvPr>
          <p:cNvSpPr>
            <a:spLocks noGrp="1"/>
          </p:cNvSpPr>
          <p:nvPr>
            <p:ph type="sldNum" sz="quarter" idx="12"/>
          </p:nvPr>
        </p:nvSpPr>
        <p:spPr/>
        <p:txBody>
          <a:bodyPr/>
          <a:lstStyle/>
          <a:p>
            <a:fld id="{31160B98-140E-4345-B1A3-2A7247C42973}" type="slidenum">
              <a:rPr lang="fi-FI" smtClean="0"/>
              <a:t>7</a:t>
            </a:fld>
            <a:endParaRPr lang="fi-FI"/>
          </a:p>
        </p:txBody>
      </p:sp>
    </p:spTree>
    <p:extLst>
      <p:ext uri="{BB962C8B-B14F-4D97-AF65-F5344CB8AC3E}">
        <p14:creationId xmlns:p14="http://schemas.microsoft.com/office/powerpoint/2010/main" val="323758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6CEE1-A24A-855D-C0D3-0ED7B04D4727}"/>
            </a:ext>
          </a:extLst>
        </p:cNvPr>
        <p:cNvGrpSpPr/>
        <p:nvPr/>
      </p:nvGrpSpPr>
      <p:grpSpPr>
        <a:xfrm>
          <a:off x="0" y="0"/>
          <a:ext cx="0" cy="0"/>
          <a:chOff x="0" y="0"/>
          <a:chExt cx="0" cy="0"/>
        </a:xfrm>
      </p:grpSpPr>
      <p:sp>
        <p:nvSpPr>
          <p:cNvPr id="6" name="Tekstin paikkamerkki 10">
            <a:extLst>
              <a:ext uri="{FF2B5EF4-FFF2-40B4-BE49-F238E27FC236}">
                <a16:creationId xmlns:a16="http://schemas.microsoft.com/office/drawing/2014/main" id="{01BDCA4D-B81A-E531-5A36-26103F8117FC}"/>
              </a:ext>
              <a:ext uri="{C183D7F6-B498-43B3-948B-1728B52AA6E4}">
                <adec:decorative xmlns:adec="http://schemas.microsoft.com/office/drawing/2017/decorative" val="1"/>
              </a:ext>
            </a:extLst>
          </p:cNvPr>
          <p:cNvSpPr txBox="1">
            <a:spLocks/>
          </p:cNvSpPr>
          <p:nvPr/>
        </p:nvSpPr>
        <p:spPr>
          <a:xfrm>
            <a:off x="3663878" y="1765085"/>
            <a:ext cx="4321353" cy="4363440"/>
          </a:xfrm>
          <a:prstGeom prst="ellipse">
            <a:avLst/>
          </a:prstGeom>
          <a:solidFill>
            <a:schemeClr val="bg2"/>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5" name="Tekstin paikkamerkki 10">
            <a:extLst>
              <a:ext uri="{FF2B5EF4-FFF2-40B4-BE49-F238E27FC236}">
                <a16:creationId xmlns:a16="http://schemas.microsoft.com/office/drawing/2014/main" id="{661BCCD8-7562-8D4E-5277-18784CF7AB0C}"/>
              </a:ext>
              <a:ext uri="{C183D7F6-B498-43B3-948B-1728B52AA6E4}">
                <adec:decorative xmlns:adec="http://schemas.microsoft.com/office/drawing/2017/decorative" val="1"/>
              </a:ext>
            </a:extLst>
          </p:cNvPr>
          <p:cNvSpPr txBox="1">
            <a:spLocks/>
          </p:cNvSpPr>
          <p:nvPr/>
        </p:nvSpPr>
        <p:spPr>
          <a:xfrm>
            <a:off x="3776583" y="1878888"/>
            <a:ext cx="4095942" cy="4135833"/>
          </a:xfrm>
          <a:prstGeom prst="ellipse">
            <a:avLst/>
          </a:prstGeom>
          <a:solidFill>
            <a:schemeClr val="bg1"/>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7" name="Otsikko 6">
            <a:extLst>
              <a:ext uri="{FF2B5EF4-FFF2-40B4-BE49-F238E27FC236}">
                <a16:creationId xmlns:a16="http://schemas.microsoft.com/office/drawing/2014/main" id="{298C36C5-97DC-2FEF-A895-CBE8B803EBE3}"/>
              </a:ext>
            </a:extLst>
          </p:cNvPr>
          <p:cNvSpPr>
            <a:spLocks noGrp="1"/>
          </p:cNvSpPr>
          <p:nvPr>
            <p:ph type="title"/>
          </p:nvPr>
        </p:nvSpPr>
        <p:spPr/>
        <p:txBody>
          <a:bodyPr/>
          <a:lstStyle/>
          <a:p>
            <a:r>
              <a:rPr lang="fi-FI" sz="3000"/>
              <a:t>Vaikuttavuuden johtamisen kehä</a:t>
            </a:r>
          </a:p>
        </p:txBody>
      </p:sp>
      <p:sp>
        <p:nvSpPr>
          <p:cNvPr id="14" name="Tekstin paikkamerkki 13">
            <a:extLst>
              <a:ext uri="{FF2B5EF4-FFF2-40B4-BE49-F238E27FC236}">
                <a16:creationId xmlns:a16="http://schemas.microsoft.com/office/drawing/2014/main" id="{D6DDF1DC-5993-2997-9335-2E049720833F}"/>
              </a:ext>
              <a:ext uri="{C183D7F6-B498-43B3-948B-1728B52AA6E4}">
                <adec:decorative xmlns:adec="http://schemas.microsoft.com/office/drawing/2017/decorative" val="1"/>
              </a:ext>
            </a:extLst>
          </p:cNvPr>
          <p:cNvSpPr>
            <a:spLocks noGrp="1"/>
          </p:cNvSpPr>
          <p:nvPr>
            <p:ph type="body" sz="quarter" idx="18"/>
          </p:nvPr>
        </p:nvSpPr>
        <p:spPr>
          <a:xfrm>
            <a:off x="3353942" y="3200918"/>
            <a:ext cx="764858" cy="768350"/>
          </a:xfrm>
          <a:solidFill>
            <a:schemeClr val="bg2"/>
          </a:solidFill>
        </p:spPr>
        <p:txBody>
          <a:bodyPr/>
          <a:lstStyle/>
          <a:p>
            <a:r>
              <a:rPr lang="fi-FI">
                <a:solidFill>
                  <a:schemeClr val="tx1"/>
                </a:solidFill>
              </a:rPr>
              <a:t>3.</a:t>
            </a:r>
          </a:p>
        </p:txBody>
      </p:sp>
      <p:sp>
        <p:nvSpPr>
          <p:cNvPr id="12" name="Tekstin paikkamerkki 11">
            <a:extLst>
              <a:ext uri="{FF2B5EF4-FFF2-40B4-BE49-F238E27FC236}">
                <a16:creationId xmlns:a16="http://schemas.microsoft.com/office/drawing/2014/main" id="{EF5ED7C6-1F2E-49DF-E801-A8202EE2715B}"/>
              </a:ext>
            </a:extLst>
          </p:cNvPr>
          <p:cNvSpPr>
            <a:spLocks noGrp="1"/>
          </p:cNvSpPr>
          <p:nvPr>
            <p:ph type="body" sz="quarter" idx="16"/>
          </p:nvPr>
        </p:nvSpPr>
        <p:spPr>
          <a:xfrm>
            <a:off x="8111236" y="4344801"/>
            <a:ext cx="3835694" cy="686562"/>
          </a:xfrm>
        </p:spPr>
        <p:txBody>
          <a:bodyPr vert="horz" lIns="0" tIns="0" rIns="0" bIns="0" rtlCol="0" anchor="t">
            <a:noAutofit/>
          </a:bodyPr>
          <a:lstStyle/>
          <a:p>
            <a:r>
              <a:rPr lang="fi-FI" sz="1800"/>
              <a:t>2. </a:t>
            </a:r>
            <a:r>
              <a:rPr lang="fi-FI" sz="1800">
                <a:ea typeface="+mn-lt"/>
                <a:cs typeface="+mn-lt"/>
              </a:rPr>
              <a:t>Tarkastele kokonaisvaltaisesti</a:t>
            </a:r>
          </a:p>
          <a:p>
            <a:endParaRPr lang="fi-FI" sz="1800"/>
          </a:p>
        </p:txBody>
      </p:sp>
      <p:sp>
        <p:nvSpPr>
          <p:cNvPr id="3" name="Sisällön paikkamerkki 12">
            <a:extLst>
              <a:ext uri="{FF2B5EF4-FFF2-40B4-BE49-F238E27FC236}">
                <a16:creationId xmlns:a16="http://schemas.microsoft.com/office/drawing/2014/main" id="{34F430AB-9242-05B4-FD6B-D0892B9CA968}"/>
              </a:ext>
            </a:extLst>
          </p:cNvPr>
          <p:cNvSpPr>
            <a:spLocks noGrp="1"/>
          </p:cNvSpPr>
          <p:nvPr>
            <p:ph idx="17"/>
          </p:nvPr>
        </p:nvSpPr>
        <p:spPr>
          <a:xfrm>
            <a:off x="8595189" y="4716808"/>
            <a:ext cx="2440158" cy="1303124"/>
          </a:xfrm>
        </p:spPr>
        <p:txBody>
          <a:bodyPr/>
          <a:lstStyle/>
          <a:p>
            <a:pPr marL="0" lvl="0" indent="0">
              <a:buNone/>
            </a:pPr>
            <a:r>
              <a:rPr lang="fi-FI" sz="1200"/>
              <a:t>Vaikuttavuuden johtamisessa ekosysteemin synnyttämää hyötyä ja arvoa tarkastellaan kokonaisvaltaisesti. Tämän varmistamiseksi tunnistat laaja-alaiset vaikuttavuuden tavoitteet ja niitä vastaavat mittarit.</a:t>
            </a:r>
          </a:p>
        </p:txBody>
      </p:sp>
      <p:pic>
        <p:nvPicPr>
          <p:cNvPr id="37" name="Picture 36">
            <a:extLst>
              <a:ext uri="{FF2B5EF4-FFF2-40B4-BE49-F238E27FC236}">
                <a16:creationId xmlns:a16="http://schemas.microsoft.com/office/drawing/2014/main" id="{1509C429-F538-7EC9-7A18-756725E2CA13}"/>
              </a:ext>
            </a:extLst>
          </p:cNvPr>
          <p:cNvPicPr>
            <a:picLocks noChangeAspect="1"/>
          </p:cNvPicPr>
          <p:nvPr/>
        </p:nvPicPr>
        <p:blipFill>
          <a:blip r:embed="rId2"/>
          <a:stretch>
            <a:fillRect/>
          </a:stretch>
        </p:blipFill>
        <p:spPr>
          <a:xfrm>
            <a:off x="3500031" y="3341793"/>
            <a:ext cx="486600" cy="486600"/>
          </a:xfrm>
          <a:prstGeom prst="rect">
            <a:avLst/>
          </a:prstGeom>
        </p:spPr>
      </p:pic>
      <p:sp>
        <p:nvSpPr>
          <p:cNvPr id="13" name="Isosceles Triangle 12">
            <a:extLst>
              <a:ext uri="{FF2B5EF4-FFF2-40B4-BE49-F238E27FC236}">
                <a16:creationId xmlns:a16="http://schemas.microsoft.com/office/drawing/2014/main" id="{12DB2160-1EF4-7960-27A2-0E53C939597C}"/>
              </a:ext>
            </a:extLst>
          </p:cNvPr>
          <p:cNvSpPr/>
          <p:nvPr/>
        </p:nvSpPr>
        <p:spPr>
          <a:xfrm rot="13074462">
            <a:off x="7179714" y="5217897"/>
            <a:ext cx="465929" cy="2982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8">
            <a:extLst>
              <a:ext uri="{FF2B5EF4-FFF2-40B4-BE49-F238E27FC236}">
                <a16:creationId xmlns:a16="http://schemas.microsoft.com/office/drawing/2014/main" id="{87C9DC5B-A3FA-C9D1-93E6-BF5024213C42}"/>
              </a:ext>
              <a:ext uri="{C183D7F6-B498-43B3-948B-1728B52AA6E4}">
                <adec:decorative xmlns:adec="http://schemas.microsoft.com/office/drawing/2017/decorative" val="1"/>
              </a:ext>
            </a:extLst>
          </p:cNvPr>
          <p:cNvSpPr>
            <a:spLocks noGrp="1"/>
          </p:cNvSpPr>
          <p:nvPr>
            <p:ph type="body" sz="quarter" idx="13"/>
          </p:nvPr>
        </p:nvSpPr>
        <p:spPr>
          <a:xfrm>
            <a:off x="6623594" y="1749944"/>
            <a:ext cx="764858" cy="768350"/>
          </a:xfrm>
          <a:solidFill>
            <a:schemeClr val="bg2"/>
          </a:solidFill>
        </p:spPr>
        <p:txBody>
          <a:bodyPr/>
          <a:lstStyle/>
          <a:p>
            <a:r>
              <a:rPr lang="fi-FI">
                <a:solidFill>
                  <a:schemeClr val="tx1"/>
                </a:solidFill>
              </a:rPr>
              <a:t>1.</a:t>
            </a:r>
          </a:p>
        </p:txBody>
      </p:sp>
      <p:pic>
        <p:nvPicPr>
          <p:cNvPr id="31" name="Picture 30">
            <a:extLst>
              <a:ext uri="{FF2B5EF4-FFF2-40B4-BE49-F238E27FC236}">
                <a16:creationId xmlns:a16="http://schemas.microsoft.com/office/drawing/2014/main" id="{BE717BEE-8CAC-99CC-4643-59D597AC4670}"/>
              </a:ext>
            </a:extLst>
          </p:cNvPr>
          <p:cNvPicPr>
            <a:picLocks noChangeAspect="1"/>
          </p:cNvPicPr>
          <p:nvPr/>
        </p:nvPicPr>
        <p:blipFill>
          <a:blip r:embed="rId3"/>
          <a:stretch>
            <a:fillRect/>
          </a:stretch>
        </p:blipFill>
        <p:spPr>
          <a:xfrm>
            <a:off x="6762663" y="1890819"/>
            <a:ext cx="486600" cy="486600"/>
          </a:xfrm>
          <a:prstGeom prst="rect">
            <a:avLst/>
          </a:prstGeom>
        </p:spPr>
      </p:pic>
      <p:sp>
        <p:nvSpPr>
          <p:cNvPr id="16" name="Isosceles Triangle 15">
            <a:extLst>
              <a:ext uri="{FF2B5EF4-FFF2-40B4-BE49-F238E27FC236}">
                <a16:creationId xmlns:a16="http://schemas.microsoft.com/office/drawing/2014/main" id="{C7185BD9-BDFC-30BB-C3B3-6D9C17280081}"/>
              </a:ext>
            </a:extLst>
          </p:cNvPr>
          <p:cNvSpPr/>
          <p:nvPr/>
        </p:nvSpPr>
        <p:spPr>
          <a:xfrm rot="21250699">
            <a:off x="3487267" y="3834601"/>
            <a:ext cx="465929" cy="2982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Isosceles Triangle 16">
            <a:extLst>
              <a:ext uri="{FF2B5EF4-FFF2-40B4-BE49-F238E27FC236}">
                <a16:creationId xmlns:a16="http://schemas.microsoft.com/office/drawing/2014/main" id="{81B69745-6800-0577-7F21-461D002483EC}"/>
              </a:ext>
            </a:extLst>
          </p:cNvPr>
          <p:cNvSpPr/>
          <p:nvPr/>
        </p:nvSpPr>
        <p:spPr>
          <a:xfrm rot="6772104">
            <a:off x="6443378" y="1847088"/>
            <a:ext cx="465929" cy="2982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xtBox 21">
            <a:extLst>
              <a:ext uri="{FF2B5EF4-FFF2-40B4-BE49-F238E27FC236}">
                <a16:creationId xmlns:a16="http://schemas.microsoft.com/office/drawing/2014/main" id="{18882BAC-86A6-3E68-29DD-F91BB9744825}"/>
              </a:ext>
            </a:extLst>
          </p:cNvPr>
          <p:cNvSpPr txBox="1"/>
          <p:nvPr/>
        </p:nvSpPr>
        <p:spPr>
          <a:xfrm>
            <a:off x="4344664" y="2544646"/>
            <a:ext cx="2911491" cy="2677656"/>
          </a:xfrm>
          <a:prstGeom prst="rect">
            <a:avLst/>
          </a:prstGeom>
          <a:solidFill>
            <a:srgbClr val="FDF759"/>
          </a:solidFill>
        </p:spPr>
        <p:txBody>
          <a:bodyPr wrap="square" lIns="91440" tIns="45720" rIns="91440" bIns="45720" rtlCol="0" anchor="t">
            <a:spAutoFit/>
          </a:bodyPr>
          <a:lstStyle/>
          <a:p>
            <a:pPr lvl="0">
              <a:lnSpc>
                <a:spcPct val="100000"/>
              </a:lnSpc>
            </a:pPr>
            <a:r>
              <a:rPr lang="fi-FI" sz="1200"/>
              <a:t>Vaikuttavuuden tavoitteet konkretisoivat ekosysteemin suunnan. Tavoitteita vastaavat mittarit tekevät näkyväksi ekosysteemien laaja-alaiset hyödyt ja auttavat seuraamaan onko suunta oikea ja vauhti sopiva vai tarvitaanko korjausliikkeitä. Vaikuttavuutta tarkastellaan kokonaisvaltaisesti ja tehdään näkyväksi arvo eri ekosysteemin toimijoille kuten </a:t>
            </a:r>
          </a:p>
          <a:p>
            <a:pPr marL="171450" lvl="0" indent="-171450">
              <a:lnSpc>
                <a:spcPct val="100000"/>
              </a:lnSpc>
              <a:buFont typeface="Arial" panose="020B0604020202020204" pitchFamily="34" charset="0"/>
              <a:buChar char="•"/>
            </a:pPr>
            <a:r>
              <a:rPr lang="fi-FI" sz="1200"/>
              <a:t>yritysten liiketoimintaan</a:t>
            </a:r>
          </a:p>
          <a:p>
            <a:pPr marL="171450" lvl="0" indent="-171450">
              <a:lnSpc>
                <a:spcPct val="100000"/>
              </a:lnSpc>
              <a:buFont typeface="Arial" panose="020B0604020202020204" pitchFamily="34" charset="0"/>
              <a:buChar char="•"/>
            </a:pPr>
            <a:r>
              <a:rPr lang="fi-FI" sz="1200"/>
              <a:t>tutkimusyhteisön osaamisen kehittymiseen</a:t>
            </a:r>
          </a:p>
          <a:p>
            <a:pPr marL="171450" lvl="0" indent="-171450">
              <a:lnSpc>
                <a:spcPct val="100000"/>
              </a:lnSpc>
              <a:buFont typeface="Arial" panose="020B0604020202020204" pitchFamily="34" charset="0"/>
              <a:buChar char="•"/>
            </a:pPr>
            <a:r>
              <a:rPr lang="fi-FI" sz="1200"/>
              <a:t>kansalaisten hyvinvoinnin paranemiseen</a:t>
            </a:r>
          </a:p>
          <a:p>
            <a:pPr marL="171450" lvl="0" indent="-171450">
              <a:lnSpc>
                <a:spcPct val="100000"/>
              </a:lnSpc>
              <a:buFont typeface="Arial" panose="020B0604020202020204" pitchFamily="34" charset="0"/>
              <a:buChar char="•"/>
            </a:pPr>
            <a:r>
              <a:rPr lang="fi-FI" sz="1200"/>
              <a:t>yhteiskunnan uudistumiseen laajasti.</a:t>
            </a:r>
          </a:p>
        </p:txBody>
      </p:sp>
      <p:sp>
        <p:nvSpPr>
          <p:cNvPr id="11" name="Tekstin paikkamerkki 10">
            <a:extLst>
              <a:ext uri="{FF2B5EF4-FFF2-40B4-BE49-F238E27FC236}">
                <a16:creationId xmlns:a16="http://schemas.microsoft.com/office/drawing/2014/main" id="{A4898082-72E9-F841-6ED9-FB2726C04EB7}"/>
              </a:ext>
              <a:ext uri="{C183D7F6-B498-43B3-948B-1728B52AA6E4}">
                <adec:decorative xmlns:adec="http://schemas.microsoft.com/office/drawing/2017/decorative" val="1"/>
              </a:ext>
            </a:extLst>
          </p:cNvPr>
          <p:cNvSpPr>
            <a:spLocks noGrp="1"/>
          </p:cNvSpPr>
          <p:nvPr>
            <p:ph type="body" sz="quarter" idx="15"/>
          </p:nvPr>
        </p:nvSpPr>
        <p:spPr>
          <a:xfrm>
            <a:off x="6683968" y="5249928"/>
            <a:ext cx="764858" cy="768350"/>
          </a:xfrm>
          <a:solidFill>
            <a:schemeClr val="accent1"/>
          </a:solidFill>
        </p:spPr>
        <p:txBody>
          <a:bodyPr/>
          <a:lstStyle/>
          <a:p>
            <a:r>
              <a:rPr lang="fi-FI">
                <a:solidFill>
                  <a:schemeClr val="tx1"/>
                </a:solidFill>
              </a:rPr>
              <a:t>2.</a:t>
            </a:r>
          </a:p>
        </p:txBody>
      </p:sp>
      <p:pic>
        <p:nvPicPr>
          <p:cNvPr id="35" name="Picture 34">
            <a:extLst>
              <a:ext uri="{FF2B5EF4-FFF2-40B4-BE49-F238E27FC236}">
                <a16:creationId xmlns:a16="http://schemas.microsoft.com/office/drawing/2014/main" id="{2309D07D-EECA-AF55-594F-01446DA14E78}"/>
              </a:ext>
            </a:extLst>
          </p:cNvPr>
          <p:cNvPicPr>
            <a:picLocks noChangeAspect="1"/>
          </p:cNvPicPr>
          <p:nvPr/>
        </p:nvPicPr>
        <p:blipFill>
          <a:blip r:embed="rId4"/>
          <a:stretch>
            <a:fillRect/>
          </a:stretch>
        </p:blipFill>
        <p:spPr>
          <a:xfrm>
            <a:off x="6827231" y="5392193"/>
            <a:ext cx="486600" cy="486600"/>
          </a:xfrm>
          <a:prstGeom prst="rect">
            <a:avLst/>
          </a:prstGeom>
        </p:spPr>
      </p:pic>
      <p:sp>
        <p:nvSpPr>
          <p:cNvPr id="2" name="Slide Number Placeholder 1">
            <a:extLst>
              <a:ext uri="{FF2B5EF4-FFF2-40B4-BE49-F238E27FC236}">
                <a16:creationId xmlns:a16="http://schemas.microsoft.com/office/drawing/2014/main" id="{3018A366-3559-ECF0-93A9-1403C87886E9}"/>
              </a:ext>
            </a:extLst>
          </p:cNvPr>
          <p:cNvSpPr>
            <a:spLocks noGrp="1"/>
          </p:cNvSpPr>
          <p:nvPr>
            <p:ph type="sldNum" sz="quarter" idx="12"/>
          </p:nvPr>
        </p:nvSpPr>
        <p:spPr/>
        <p:txBody>
          <a:bodyPr/>
          <a:lstStyle/>
          <a:p>
            <a:fld id="{31160B98-140E-4345-B1A3-2A7247C42973}" type="slidenum">
              <a:rPr lang="fi-FI" smtClean="0"/>
              <a:t>8</a:t>
            </a:fld>
            <a:endParaRPr lang="fi-FI"/>
          </a:p>
        </p:txBody>
      </p:sp>
    </p:spTree>
    <p:extLst>
      <p:ext uri="{BB962C8B-B14F-4D97-AF65-F5344CB8AC3E}">
        <p14:creationId xmlns:p14="http://schemas.microsoft.com/office/powerpoint/2010/main" val="357300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C0424-E3EA-38BD-DAC8-66FB1210821C}"/>
            </a:ext>
          </a:extLst>
        </p:cNvPr>
        <p:cNvGrpSpPr/>
        <p:nvPr/>
      </p:nvGrpSpPr>
      <p:grpSpPr>
        <a:xfrm>
          <a:off x="0" y="0"/>
          <a:ext cx="0" cy="0"/>
          <a:chOff x="0" y="0"/>
          <a:chExt cx="0" cy="0"/>
        </a:xfrm>
      </p:grpSpPr>
      <p:sp>
        <p:nvSpPr>
          <p:cNvPr id="6" name="Tekstin paikkamerkki 10">
            <a:extLst>
              <a:ext uri="{FF2B5EF4-FFF2-40B4-BE49-F238E27FC236}">
                <a16:creationId xmlns:a16="http://schemas.microsoft.com/office/drawing/2014/main" id="{3E06A5F9-5EA6-844B-C0D0-419051DA1AC7}"/>
              </a:ext>
              <a:ext uri="{C183D7F6-B498-43B3-948B-1728B52AA6E4}">
                <adec:decorative xmlns:adec="http://schemas.microsoft.com/office/drawing/2017/decorative" val="1"/>
              </a:ext>
            </a:extLst>
          </p:cNvPr>
          <p:cNvSpPr txBox="1">
            <a:spLocks/>
          </p:cNvSpPr>
          <p:nvPr/>
        </p:nvSpPr>
        <p:spPr>
          <a:xfrm>
            <a:off x="3663878" y="1765085"/>
            <a:ext cx="4321353" cy="4363440"/>
          </a:xfrm>
          <a:prstGeom prst="ellipse">
            <a:avLst/>
          </a:prstGeom>
          <a:solidFill>
            <a:schemeClr val="bg2"/>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5" name="Tekstin paikkamerkki 10">
            <a:extLst>
              <a:ext uri="{FF2B5EF4-FFF2-40B4-BE49-F238E27FC236}">
                <a16:creationId xmlns:a16="http://schemas.microsoft.com/office/drawing/2014/main" id="{46D16268-740D-A9D1-6113-AD489418E42D}"/>
              </a:ext>
              <a:ext uri="{C183D7F6-B498-43B3-948B-1728B52AA6E4}">
                <adec:decorative xmlns:adec="http://schemas.microsoft.com/office/drawing/2017/decorative" val="1"/>
              </a:ext>
            </a:extLst>
          </p:cNvPr>
          <p:cNvSpPr txBox="1">
            <a:spLocks/>
          </p:cNvSpPr>
          <p:nvPr/>
        </p:nvSpPr>
        <p:spPr>
          <a:xfrm>
            <a:off x="3776583" y="1878888"/>
            <a:ext cx="4095942" cy="4135833"/>
          </a:xfrm>
          <a:prstGeom prst="ellipse">
            <a:avLst/>
          </a:prstGeom>
          <a:solidFill>
            <a:schemeClr val="bg1"/>
          </a:solidFill>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chemeClr val="tx1"/>
                </a:solidFill>
              </a:rPr>
              <a:t>2.</a:t>
            </a:r>
          </a:p>
        </p:txBody>
      </p:sp>
      <p:sp>
        <p:nvSpPr>
          <p:cNvPr id="7" name="Otsikko 6">
            <a:extLst>
              <a:ext uri="{FF2B5EF4-FFF2-40B4-BE49-F238E27FC236}">
                <a16:creationId xmlns:a16="http://schemas.microsoft.com/office/drawing/2014/main" id="{89157301-62A7-8091-4946-5CC81AED720E}"/>
              </a:ext>
            </a:extLst>
          </p:cNvPr>
          <p:cNvSpPr>
            <a:spLocks noGrp="1"/>
          </p:cNvSpPr>
          <p:nvPr>
            <p:ph type="title"/>
          </p:nvPr>
        </p:nvSpPr>
        <p:spPr/>
        <p:txBody>
          <a:bodyPr/>
          <a:lstStyle/>
          <a:p>
            <a:r>
              <a:rPr lang="fi-FI" sz="3000"/>
              <a:t>Vaikuttavuuden johtamisen kehä</a:t>
            </a:r>
          </a:p>
        </p:txBody>
      </p:sp>
      <p:sp>
        <p:nvSpPr>
          <p:cNvPr id="11" name="Tekstin paikkamerkki 10">
            <a:extLst>
              <a:ext uri="{FF2B5EF4-FFF2-40B4-BE49-F238E27FC236}">
                <a16:creationId xmlns:a16="http://schemas.microsoft.com/office/drawing/2014/main" id="{69DF3415-1310-0B33-721B-4538F1314CCF}"/>
              </a:ext>
              <a:ext uri="{C183D7F6-B498-43B3-948B-1728B52AA6E4}">
                <adec:decorative xmlns:adec="http://schemas.microsoft.com/office/drawing/2017/decorative" val="1"/>
              </a:ext>
            </a:extLst>
          </p:cNvPr>
          <p:cNvSpPr>
            <a:spLocks noGrp="1"/>
          </p:cNvSpPr>
          <p:nvPr>
            <p:ph type="body" sz="quarter" idx="15"/>
          </p:nvPr>
        </p:nvSpPr>
        <p:spPr>
          <a:xfrm>
            <a:off x="6683968" y="5249928"/>
            <a:ext cx="764858" cy="768350"/>
          </a:xfrm>
          <a:solidFill>
            <a:schemeClr val="bg2"/>
          </a:solidFill>
        </p:spPr>
        <p:txBody>
          <a:bodyPr/>
          <a:lstStyle/>
          <a:p>
            <a:r>
              <a:rPr lang="fi-FI">
                <a:solidFill>
                  <a:schemeClr val="tx1"/>
                </a:solidFill>
              </a:rPr>
              <a:t>2.</a:t>
            </a:r>
          </a:p>
        </p:txBody>
      </p:sp>
      <p:sp>
        <p:nvSpPr>
          <p:cNvPr id="15" name="Tekstin paikkamerkki 14">
            <a:extLst>
              <a:ext uri="{FF2B5EF4-FFF2-40B4-BE49-F238E27FC236}">
                <a16:creationId xmlns:a16="http://schemas.microsoft.com/office/drawing/2014/main" id="{474F6EB2-8148-499D-AE38-0399970A49F9}"/>
              </a:ext>
            </a:extLst>
          </p:cNvPr>
          <p:cNvSpPr>
            <a:spLocks noGrp="1"/>
          </p:cNvSpPr>
          <p:nvPr>
            <p:ph type="body" sz="quarter" idx="19"/>
          </p:nvPr>
        </p:nvSpPr>
        <p:spPr>
          <a:xfrm>
            <a:off x="308706" y="2786231"/>
            <a:ext cx="3160837" cy="686562"/>
          </a:xfrm>
        </p:spPr>
        <p:txBody>
          <a:bodyPr vert="horz" lIns="0" tIns="0" rIns="0" bIns="0" rtlCol="0" anchor="t">
            <a:noAutofit/>
          </a:bodyPr>
          <a:lstStyle/>
          <a:p>
            <a:r>
              <a:rPr lang="fi-FI" sz="1800"/>
              <a:t>3. </a:t>
            </a:r>
            <a:r>
              <a:rPr lang="fi-FI" sz="1800">
                <a:ea typeface="+mn-lt"/>
                <a:cs typeface="+mn-lt"/>
              </a:rPr>
              <a:t>Johda systemaattisesti</a:t>
            </a:r>
          </a:p>
          <a:p>
            <a:endParaRPr lang="fi-FI" sz="1800"/>
          </a:p>
        </p:txBody>
      </p:sp>
      <p:sp>
        <p:nvSpPr>
          <p:cNvPr id="4" name="Sisällön paikkamerkki 15">
            <a:extLst>
              <a:ext uri="{FF2B5EF4-FFF2-40B4-BE49-F238E27FC236}">
                <a16:creationId xmlns:a16="http://schemas.microsoft.com/office/drawing/2014/main" id="{DA72ADEC-8B45-C9D4-15F0-EE47BA3CBC0F}"/>
              </a:ext>
            </a:extLst>
          </p:cNvPr>
          <p:cNvSpPr>
            <a:spLocks noGrp="1"/>
          </p:cNvSpPr>
          <p:nvPr>
            <p:ph idx="20"/>
          </p:nvPr>
        </p:nvSpPr>
        <p:spPr>
          <a:xfrm>
            <a:off x="682687" y="3222669"/>
            <a:ext cx="2440159" cy="1544792"/>
          </a:xfrm>
        </p:spPr>
        <p:txBody>
          <a:bodyPr/>
          <a:lstStyle/>
          <a:p>
            <a:pPr marL="0" lvl="0" indent="0">
              <a:buNone/>
            </a:pPr>
            <a:r>
              <a:rPr lang="fi-FI" sz="1200"/>
              <a:t>Vaikuttavuuden johtamisessa arviointia ei tehdä kilpien kiillottamiseksi. Keskeistä on sekä ennakointi että vaikuttavuustiedon kytkeminen systemaattiseksi osaksi ekosysteemin johtamista ja päätöksentekoa. </a:t>
            </a:r>
          </a:p>
        </p:txBody>
      </p:sp>
      <p:pic>
        <p:nvPicPr>
          <p:cNvPr id="35" name="Picture 34">
            <a:extLst>
              <a:ext uri="{FF2B5EF4-FFF2-40B4-BE49-F238E27FC236}">
                <a16:creationId xmlns:a16="http://schemas.microsoft.com/office/drawing/2014/main" id="{A64CF421-B32A-3F13-0B83-90D8D505D3CD}"/>
              </a:ext>
            </a:extLst>
          </p:cNvPr>
          <p:cNvPicPr>
            <a:picLocks noChangeAspect="1"/>
          </p:cNvPicPr>
          <p:nvPr/>
        </p:nvPicPr>
        <p:blipFill>
          <a:blip r:embed="rId2"/>
          <a:stretch>
            <a:fillRect/>
          </a:stretch>
        </p:blipFill>
        <p:spPr>
          <a:xfrm>
            <a:off x="6827231" y="5392193"/>
            <a:ext cx="486600" cy="486600"/>
          </a:xfrm>
          <a:prstGeom prst="rect">
            <a:avLst/>
          </a:prstGeom>
        </p:spPr>
      </p:pic>
      <p:sp>
        <p:nvSpPr>
          <p:cNvPr id="13" name="Isosceles Triangle 12">
            <a:extLst>
              <a:ext uri="{FF2B5EF4-FFF2-40B4-BE49-F238E27FC236}">
                <a16:creationId xmlns:a16="http://schemas.microsoft.com/office/drawing/2014/main" id="{26E63B59-0D2F-FFB7-B5BF-012AB95827B8}"/>
              </a:ext>
            </a:extLst>
          </p:cNvPr>
          <p:cNvSpPr/>
          <p:nvPr/>
        </p:nvSpPr>
        <p:spPr>
          <a:xfrm rot="13074462">
            <a:off x="7179714" y="5217897"/>
            <a:ext cx="465929" cy="2982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8">
            <a:extLst>
              <a:ext uri="{FF2B5EF4-FFF2-40B4-BE49-F238E27FC236}">
                <a16:creationId xmlns:a16="http://schemas.microsoft.com/office/drawing/2014/main" id="{8861BE1C-FC8E-6309-B1B7-88B89A312E5C}"/>
              </a:ext>
              <a:ext uri="{C183D7F6-B498-43B3-948B-1728B52AA6E4}">
                <adec:decorative xmlns:adec="http://schemas.microsoft.com/office/drawing/2017/decorative" val="1"/>
              </a:ext>
            </a:extLst>
          </p:cNvPr>
          <p:cNvSpPr>
            <a:spLocks noGrp="1"/>
          </p:cNvSpPr>
          <p:nvPr>
            <p:ph type="body" sz="quarter" idx="13"/>
          </p:nvPr>
        </p:nvSpPr>
        <p:spPr>
          <a:xfrm>
            <a:off x="6623594" y="1749944"/>
            <a:ext cx="764858" cy="768350"/>
          </a:xfrm>
          <a:solidFill>
            <a:schemeClr val="bg2"/>
          </a:solidFill>
        </p:spPr>
        <p:txBody>
          <a:bodyPr/>
          <a:lstStyle/>
          <a:p>
            <a:r>
              <a:rPr lang="fi-FI">
                <a:solidFill>
                  <a:schemeClr val="tx1"/>
                </a:solidFill>
              </a:rPr>
              <a:t>1.</a:t>
            </a:r>
          </a:p>
        </p:txBody>
      </p:sp>
      <p:pic>
        <p:nvPicPr>
          <p:cNvPr id="31" name="Picture 30">
            <a:extLst>
              <a:ext uri="{FF2B5EF4-FFF2-40B4-BE49-F238E27FC236}">
                <a16:creationId xmlns:a16="http://schemas.microsoft.com/office/drawing/2014/main" id="{F7F078A8-4D42-7A66-2994-7709E1A6FC92}"/>
              </a:ext>
            </a:extLst>
          </p:cNvPr>
          <p:cNvPicPr>
            <a:picLocks noChangeAspect="1"/>
          </p:cNvPicPr>
          <p:nvPr/>
        </p:nvPicPr>
        <p:blipFill>
          <a:blip r:embed="rId3"/>
          <a:stretch>
            <a:fillRect/>
          </a:stretch>
        </p:blipFill>
        <p:spPr>
          <a:xfrm>
            <a:off x="6762663" y="1890819"/>
            <a:ext cx="486600" cy="486600"/>
          </a:xfrm>
          <a:prstGeom prst="rect">
            <a:avLst/>
          </a:prstGeom>
        </p:spPr>
      </p:pic>
      <p:sp>
        <p:nvSpPr>
          <p:cNvPr id="16" name="Isosceles Triangle 15">
            <a:extLst>
              <a:ext uri="{FF2B5EF4-FFF2-40B4-BE49-F238E27FC236}">
                <a16:creationId xmlns:a16="http://schemas.microsoft.com/office/drawing/2014/main" id="{3925C5F8-C306-75BF-1C79-FFB18FA7FEB7}"/>
              </a:ext>
            </a:extLst>
          </p:cNvPr>
          <p:cNvSpPr/>
          <p:nvPr/>
        </p:nvSpPr>
        <p:spPr>
          <a:xfrm rot="21250699">
            <a:off x="3487267" y="3834601"/>
            <a:ext cx="465929" cy="2982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Isosceles Triangle 16">
            <a:extLst>
              <a:ext uri="{FF2B5EF4-FFF2-40B4-BE49-F238E27FC236}">
                <a16:creationId xmlns:a16="http://schemas.microsoft.com/office/drawing/2014/main" id="{7FED03D8-7573-9560-0E86-E2D3ECC61D9B}"/>
              </a:ext>
            </a:extLst>
          </p:cNvPr>
          <p:cNvSpPr/>
          <p:nvPr/>
        </p:nvSpPr>
        <p:spPr>
          <a:xfrm rot="6772104">
            <a:off x="6443378" y="1847088"/>
            <a:ext cx="465929" cy="29820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TextBox 23">
            <a:extLst>
              <a:ext uri="{FF2B5EF4-FFF2-40B4-BE49-F238E27FC236}">
                <a16:creationId xmlns:a16="http://schemas.microsoft.com/office/drawing/2014/main" id="{35C2165A-2FC2-DAD3-EA9D-59D004E71825}"/>
              </a:ext>
            </a:extLst>
          </p:cNvPr>
          <p:cNvSpPr txBox="1"/>
          <p:nvPr/>
        </p:nvSpPr>
        <p:spPr>
          <a:xfrm>
            <a:off x="4492287" y="2778050"/>
            <a:ext cx="2805603" cy="2308324"/>
          </a:xfrm>
          <a:prstGeom prst="rect">
            <a:avLst/>
          </a:prstGeom>
          <a:solidFill>
            <a:srgbClr val="FEF75A"/>
          </a:solidFill>
        </p:spPr>
        <p:txBody>
          <a:bodyPr wrap="square" lIns="91440" tIns="45720" rIns="91440" bIns="45720" rtlCol="0" anchor="t">
            <a:spAutoFit/>
          </a:bodyPr>
          <a:lstStyle/>
          <a:p>
            <a:r>
              <a:rPr lang="fi-FI" sz="1200" b="0" i="0"/>
              <a:t>Vaikuttavuustietoa tulee hyödyntää ekosysteemien johtamisen ja päätöksenteon tukena sen sijaan että se valjastetaan ekosysteemien keskinäiseen vertailuun. </a:t>
            </a:r>
            <a:r>
              <a:rPr lang="fi-FI" sz="1200"/>
              <a:t>Hyödyllinen ja johtamista tukeva mittaritieto on </a:t>
            </a:r>
            <a:r>
              <a:rPr lang="fi-FI" sz="1200" b="0" i="0"/>
              <a:t>laaja-alaista, ennakoivaa ja ekosysteemin jatkuvaluontoista kehittämistä tukevaa.  </a:t>
            </a:r>
            <a:r>
              <a:rPr lang="fi-FI" sz="1200"/>
              <a:t>Tällöin</a:t>
            </a:r>
            <a:r>
              <a:rPr lang="fi-FI" sz="1200" b="0" i="0"/>
              <a:t> se parantaa toimijoiden kykyä kehittää sellaisia ratkaisuja, </a:t>
            </a:r>
            <a:r>
              <a:rPr lang="fi-FI" sz="1200"/>
              <a:t>jotka parantavat </a:t>
            </a:r>
            <a:r>
              <a:rPr lang="fi-FI" sz="1200" b="0" i="0"/>
              <a:t>alueiden elinvoimaan sekä ympäristön ja kansalaisten </a:t>
            </a:r>
            <a:r>
              <a:rPr lang="fi-FI" sz="1200"/>
              <a:t>hyvinvointia</a:t>
            </a:r>
            <a:r>
              <a:rPr lang="fi-FI" sz="1200" b="0" i="0"/>
              <a:t>.</a:t>
            </a:r>
            <a:endParaRPr lang="fi-FI" sz="1200"/>
          </a:p>
        </p:txBody>
      </p:sp>
      <p:sp>
        <p:nvSpPr>
          <p:cNvPr id="14" name="Tekstin paikkamerkki 13">
            <a:extLst>
              <a:ext uri="{FF2B5EF4-FFF2-40B4-BE49-F238E27FC236}">
                <a16:creationId xmlns:a16="http://schemas.microsoft.com/office/drawing/2014/main" id="{FA7E4704-AA3A-6F07-2DCD-528A2BFDC6D8}"/>
              </a:ext>
              <a:ext uri="{C183D7F6-B498-43B3-948B-1728B52AA6E4}">
                <adec:decorative xmlns:adec="http://schemas.microsoft.com/office/drawing/2017/decorative" val="1"/>
              </a:ext>
            </a:extLst>
          </p:cNvPr>
          <p:cNvSpPr>
            <a:spLocks noGrp="1"/>
          </p:cNvSpPr>
          <p:nvPr>
            <p:ph type="body" sz="quarter" idx="18"/>
          </p:nvPr>
        </p:nvSpPr>
        <p:spPr>
          <a:xfrm>
            <a:off x="3353942" y="3200918"/>
            <a:ext cx="764858" cy="768350"/>
          </a:xfrm>
        </p:spPr>
        <p:txBody>
          <a:bodyPr/>
          <a:lstStyle/>
          <a:p>
            <a:r>
              <a:rPr lang="fi-FI">
                <a:solidFill>
                  <a:schemeClr val="tx1"/>
                </a:solidFill>
              </a:rPr>
              <a:t>3.</a:t>
            </a:r>
          </a:p>
        </p:txBody>
      </p:sp>
      <p:pic>
        <p:nvPicPr>
          <p:cNvPr id="37" name="Picture 36">
            <a:extLst>
              <a:ext uri="{FF2B5EF4-FFF2-40B4-BE49-F238E27FC236}">
                <a16:creationId xmlns:a16="http://schemas.microsoft.com/office/drawing/2014/main" id="{9BA96A06-E223-57E7-97F3-B84B9685D525}"/>
              </a:ext>
            </a:extLst>
          </p:cNvPr>
          <p:cNvPicPr>
            <a:picLocks noChangeAspect="1"/>
          </p:cNvPicPr>
          <p:nvPr/>
        </p:nvPicPr>
        <p:blipFill>
          <a:blip r:embed="rId4"/>
          <a:stretch>
            <a:fillRect/>
          </a:stretch>
        </p:blipFill>
        <p:spPr>
          <a:xfrm>
            <a:off x="3500031" y="3341793"/>
            <a:ext cx="486600" cy="486600"/>
          </a:xfrm>
          <a:prstGeom prst="rect">
            <a:avLst/>
          </a:prstGeom>
        </p:spPr>
      </p:pic>
      <p:sp>
        <p:nvSpPr>
          <p:cNvPr id="2" name="Slide Number Placeholder 1">
            <a:extLst>
              <a:ext uri="{FF2B5EF4-FFF2-40B4-BE49-F238E27FC236}">
                <a16:creationId xmlns:a16="http://schemas.microsoft.com/office/drawing/2014/main" id="{4439F0FE-CACD-2119-AD26-C3824707BD3F}"/>
              </a:ext>
            </a:extLst>
          </p:cNvPr>
          <p:cNvSpPr>
            <a:spLocks noGrp="1"/>
          </p:cNvSpPr>
          <p:nvPr>
            <p:ph type="sldNum" sz="quarter" idx="12"/>
          </p:nvPr>
        </p:nvSpPr>
        <p:spPr/>
        <p:txBody>
          <a:bodyPr/>
          <a:lstStyle/>
          <a:p>
            <a:fld id="{31160B98-140E-4345-B1A3-2A7247C42973}" type="slidenum">
              <a:rPr lang="fi-FI" smtClean="0"/>
              <a:t>9</a:t>
            </a:fld>
            <a:endParaRPr lang="fi-FI"/>
          </a:p>
        </p:txBody>
      </p:sp>
    </p:spTree>
    <p:extLst>
      <p:ext uri="{BB962C8B-B14F-4D97-AF65-F5344CB8AC3E}">
        <p14:creationId xmlns:p14="http://schemas.microsoft.com/office/powerpoint/2010/main" val="4244158891"/>
      </p:ext>
    </p:extLst>
  </p:cSld>
  <p:clrMapOvr>
    <a:masterClrMapping/>
  </p:clrMapOvr>
</p:sld>
</file>

<file path=ppt/theme/theme1.xml><?xml version="1.0" encoding="utf-8"?>
<a:theme xmlns:a="http://schemas.openxmlformats.org/drawingml/2006/main" name="innokaupungit">
  <a:themeElements>
    <a:clrScheme name="innokaupungit">
      <a:dk1>
        <a:sysClr val="windowText" lastClr="000000"/>
      </a:dk1>
      <a:lt1>
        <a:sysClr val="window" lastClr="FFFFFF"/>
      </a:lt1>
      <a:dk2>
        <a:srgbClr val="44546A"/>
      </a:dk2>
      <a:lt2>
        <a:srgbClr val="E7E6E6"/>
      </a:lt2>
      <a:accent1>
        <a:srgbClr val="FEF75A"/>
      </a:accent1>
      <a:accent2>
        <a:srgbClr val="368D5A"/>
      </a:accent2>
      <a:accent3>
        <a:srgbClr val="B7D4ED"/>
      </a:accent3>
      <a:accent4>
        <a:srgbClr val="FE9128"/>
      </a:accent4>
      <a:accent5>
        <a:srgbClr val="F3F5F4"/>
      </a:accent5>
      <a:accent6>
        <a:srgbClr val="212121"/>
      </a:accent6>
      <a:hlink>
        <a:srgbClr val="0563C1"/>
      </a:hlink>
      <a:folHlink>
        <a:srgbClr val="954F72"/>
      </a:folHlink>
    </a:clrScheme>
    <a:fontScheme name="Outfit">
      <a:majorFont>
        <a:latin typeface="Outfit Light"/>
        <a:ea typeface=""/>
        <a:cs typeface=""/>
      </a:majorFont>
      <a:minorFont>
        <a:latin typeface="Outf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nnokaupungit_Työkirja_Template_v03.potx" id="{04F108E5-63A1-40C1-B52F-562AD49157B4}" vid="{EA21C313-2149-4069-AD07-0F4F606793A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9C26DB422D094F9FAB2FA33F2B77EC" ma:contentTypeVersion="19" ma:contentTypeDescription="Create a new document." ma:contentTypeScope="" ma:versionID="955b4465695ff461229152b0d1553462">
  <xsd:schema xmlns:xsd="http://www.w3.org/2001/XMLSchema" xmlns:xs="http://www.w3.org/2001/XMLSchema" xmlns:p="http://schemas.microsoft.com/office/2006/metadata/properties" xmlns:ns2="e0d931ed-8519-4ae0-a05e-6e45f4b1e4e5" xmlns:ns3="c1cd1aab-1ff0-4c11-9e5a-33f362c1c6f9" targetNamespace="http://schemas.microsoft.com/office/2006/metadata/properties" ma:root="true" ma:fieldsID="852b8d89a65d8d647672715ce115c44c" ns2:_="" ns3:_="">
    <xsd:import namespace="e0d931ed-8519-4ae0-a05e-6e45f4b1e4e5"/>
    <xsd:import namespace="c1cd1aab-1ff0-4c11-9e5a-33f362c1c6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931ed-8519-4ae0-a05e-6e45f4b1e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a2e6a4-faca-4678-bb7c-541088fe42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cd1aab-1ff0-4c11-9e5a-33f362c1c6f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835c11-6435-4108-8712-5cc3cf73fb85}" ma:internalName="TaxCatchAll" ma:showField="CatchAllData" ma:web="c1cd1aab-1ff0-4c11-9e5a-33f362c1c6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d931ed-8519-4ae0-a05e-6e45f4b1e4e5">
      <Terms xmlns="http://schemas.microsoft.com/office/infopath/2007/PartnerControls"/>
    </lcf76f155ced4ddcb4097134ff3c332f>
    <TaxCatchAll xmlns="c1cd1aab-1ff0-4c11-9e5a-33f362c1c6f9" xsi:nil="true"/>
    <SharedWithUsers xmlns="c1cd1aab-1ff0-4c11-9e5a-33f362c1c6f9">
      <UserInfo>
        <DisplayName>Markus Lappi</DisplayName>
        <AccountId>13</AccountId>
        <AccountType/>
      </UserInfo>
      <UserInfo>
        <DisplayName>SharingLinks.53c2d929-ae40-4b2b-bd22-196e162bc3cd.Flexible.5133a81c-bff6-4d66-b1e6-e2d3e6f65ce4</DisplayName>
        <AccountId>276</AccountId>
        <AccountType/>
      </UserInfo>
      <UserInfo>
        <DisplayName>Milja Mansukoski</DisplayName>
        <AccountId>38</AccountId>
        <AccountType/>
      </UserInfo>
      <UserInfo>
        <DisplayName>Tiina Ramstedt-Sen</DisplayName>
        <AccountId>19</AccountId>
        <AccountType/>
      </UserInfo>
      <UserInfo>
        <DisplayName>Ari Kurlin Niiniaho</DisplayName>
        <AccountId>263</AccountId>
        <AccountType/>
      </UserInfo>
    </SharedWithUsers>
  </documentManagement>
</p:properties>
</file>

<file path=customXml/itemProps1.xml><?xml version="1.0" encoding="utf-8"?>
<ds:datastoreItem xmlns:ds="http://schemas.openxmlformats.org/officeDocument/2006/customXml" ds:itemID="{9C3E4FE7-3D1E-4E7C-9E33-E7EDE4F69844}">
  <ds:schemaRefs>
    <ds:schemaRef ds:uri="http://schemas.microsoft.com/sharepoint/v3/contenttype/forms"/>
  </ds:schemaRefs>
</ds:datastoreItem>
</file>

<file path=customXml/itemProps2.xml><?xml version="1.0" encoding="utf-8"?>
<ds:datastoreItem xmlns:ds="http://schemas.openxmlformats.org/officeDocument/2006/customXml" ds:itemID="{82D9D232-A63C-45A1-B7DE-0ADA8E294D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d931ed-8519-4ae0-a05e-6e45f4b1e4e5"/>
    <ds:schemaRef ds:uri="c1cd1aab-1ff0-4c11-9e5a-33f362c1c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5FBF82-A2E1-49D4-B75A-47ABA99D0944}">
  <ds:schemaRefs>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elements/1.1/"/>
    <ds:schemaRef ds:uri="c1cd1aab-1ff0-4c11-9e5a-33f362c1c6f9"/>
    <ds:schemaRef ds:uri="http://purl.org/dc/terms/"/>
    <ds:schemaRef ds:uri="e0d931ed-8519-4ae0-a05e-6e45f4b1e4e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Innokaupungit_Työkirja_Template_v03</Template>
  <TotalTime>0</TotalTime>
  <Words>5508</Words>
  <Application>Microsoft Office PowerPoint</Application>
  <PresentationFormat>Laajakuva</PresentationFormat>
  <Paragraphs>856</Paragraphs>
  <Slides>49</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49</vt:i4>
      </vt:variant>
    </vt:vector>
  </HeadingPairs>
  <TitlesOfParts>
    <vt:vector size="56" baseType="lpstr">
      <vt:lpstr>Arial</vt:lpstr>
      <vt:lpstr>Calibri</vt:lpstr>
      <vt:lpstr>Outfit</vt:lpstr>
      <vt:lpstr>Outfit Light</vt:lpstr>
      <vt:lpstr>Outfit SemiBold</vt:lpstr>
      <vt:lpstr>Symbol</vt:lpstr>
      <vt:lpstr>innokaupungit</vt:lpstr>
      <vt:lpstr>Työkirja ekosysteemien vaikuttavuuden kirittämiseksi</vt:lpstr>
      <vt:lpstr>Esipuhe  Kaupungit ovat innovaatioiden syntypaikkoja, käyttöönottajia ja hyödyntäjiä. Kaupungeissa olevissa ekosysteemeissä yritykset, korkeakoulut, tutkimuslaitokset ja ihmiset ratkaisevat erilaisia haasteita ja luovat yhteistyössä innovaatioita.    Polku arjen teoista uusiin ratkaisuihin, liiketoimintaan ja edelleen yhteiskunnan kestävyyteen on pitkä ja monihaarainen. Poluilla on paljon erilaisia toimijoita ja tekijöitä. Innovaatioekosysteemien rakentaminen on paljolti laadullista työtä, jolloin sen vaikuttavuuttakin on mitattava monipuolisin välinein. Jotta pienistä poluista tulee vahva väylä, tarvitsemme yhteisiä käsitteitä ja yhteisiä tapoja tarkastella työn vaikuttavuutta.    Siksi olemme lähteneet tekemään Innokaupunkien vaikuttavuusmallia. Se tarjoaa yhteisen viitekehyksen hyvin erilaisille kaupungeille ja ekosysteemeille. Tämä työkirja on tarkoitettu niin ekosysteemien kehittäjille, päätöksentekijöille kuin tutkijoillekin, jotka haluavat syventää ymmärrystään siitä, miten ekosysteemien kehittämistä voidaan tehdä entistä vaikuttavammin.    Toivomme, että työkirja innostaa pohtimaan ja kehittämään omia lähestymistapojaan ekosysteemien rakentamiseen ja uudistamiseen. Yhdessä voimme kirittää yhteistyötä kohti innovatiivisia ja kestäviä kaupunkeja. Vaikuttavuusmalli on tehty kaupunkien kanssa ja heitä varten. Lämmin kiitos jokaiselle työhön osallistuneelle!  </vt:lpstr>
      <vt:lpstr>Sisältö</vt:lpstr>
      <vt:lpstr>Johdanto työkirjaan</vt:lpstr>
      <vt:lpstr>Lukijalle</vt:lpstr>
      <vt:lpstr>Vaikuttavuuden johtamisen kehä</vt:lpstr>
      <vt:lpstr>Vaikuttavuuden johtamisen kehä</vt:lpstr>
      <vt:lpstr>Vaikuttavuuden johtamisen kehä</vt:lpstr>
      <vt:lpstr>Vaikuttavuuden johtamisen kehä</vt:lpstr>
      <vt:lpstr>Vaikuttavuuden johtamisen työkalut</vt:lpstr>
      <vt:lpstr>Vaikuttavuuden johtamisen työkalupakki ekosysteemeille</vt:lpstr>
      <vt:lpstr>Innokaupungit ja ekosysteemit uudistumisen ytimessä</vt:lpstr>
      <vt:lpstr>Näin hyödynnät vaikuttavuuden johtamisen työkaluja</vt:lpstr>
      <vt:lpstr>1. Vaikuttavuuden malli ja mittarikorit</vt:lpstr>
      <vt:lpstr>Vaikuttavuusmallin rakenne </vt:lpstr>
      <vt:lpstr>PowerPoint-esitys</vt:lpstr>
      <vt:lpstr>PowerPoint-esitys</vt:lpstr>
      <vt:lpstr>2. Vaikuttavuuden mittarit</vt:lpstr>
      <vt:lpstr>Yhteiset ja ekosysteemikohtaiset vaikuttavuuden mittarit</vt:lpstr>
      <vt:lpstr>PowerPoint-esitys</vt:lpstr>
      <vt:lpstr>PowerPoint-esitys</vt:lpstr>
      <vt:lpstr>3. Vaikuttavuuspolut</vt:lpstr>
      <vt:lpstr>Vaikuttavuuspolut tuovat esiin uniikkien ekosysteemien vaikuttavuuden</vt:lpstr>
      <vt:lpstr>PowerPoint-esitys</vt:lpstr>
      <vt:lpstr>Käytännön esimerkki vaikuttavuuspolun soveltamisesta arjen johtamisessa</vt:lpstr>
      <vt:lpstr>PowerPoint-esitys</vt:lpstr>
      <vt:lpstr>Arktisen matkailun vaikuttavuuspolku – esimerkki Rovaniemen vaikuttavuuspolusta  </vt:lpstr>
      <vt:lpstr>PowerPoint-esitys</vt:lpstr>
      <vt:lpstr>4. Future Radar</vt:lpstr>
      <vt:lpstr>Future radarin kautta katse tulevaisuuden muutosvoimiin</vt:lpstr>
      <vt:lpstr>PowerPoint-esitys</vt:lpstr>
      <vt:lpstr>PowerPoint-esitys</vt:lpstr>
      <vt:lpstr>Vaikuttavuustieto johtamisen ja ohjauksen tukena</vt:lpstr>
      <vt:lpstr>Vaikuttavuustieto Innokaupunkien johtamisessa ja ohjauksessa</vt:lpstr>
      <vt:lpstr>Liitteet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Liite 2. Kyselyn kysymykset</vt:lpstr>
      <vt:lpstr>Liite 3. Tilastokeskukselta saatavat mittarit</vt:lpstr>
      <vt:lpstr>Liite 4. EURA:n mittarit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Työkirja ekosysteemien vaikuttavuuden kirittämisen tueksi</dc:title>
  <dc:creator>Suksi Jutta</dc:creator>
  <cp:lastModifiedBy>Milja Mansukoski</cp:lastModifiedBy>
  <cp:revision>3</cp:revision>
  <dcterms:created xsi:type="dcterms:W3CDTF">2024-01-09T08:19:34Z</dcterms:created>
  <dcterms:modified xsi:type="dcterms:W3CDTF">2024-02-28T06:47:38Z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0x010100F39C26DB422D094F9FAB2FA33F2B77EC</vt:lpwstr>
  </property>
  <property fmtid="{D5CDD505-2E9C-101B-9397-08002B2CF9AE}" pid="3" name="MediaServiceImageTags">
    <vt:lpwstr/>
  </property>
</Properties>
</file>